
<file path=Configurations2/accelerator/current.xml>
</file>

<file path=META-INF/manifest.xml><?xml version="1.0" encoding="utf-8"?>
<manifest:manifest xmlns:manifest="urn:oasis:names:tc:opendocument:xmlns:manifest:1.0">
  <manifest:file-entry manifest:media-type="application/vnd.oasis.opendocument.presentation" manifest:version="1.2" manifest:full-path="/"/>
  <manifest:file-entry manifest:media-type="" manifest:full-path="Configurations2/statusbar/"/>
  <manifest:file-entry manifest:media-type="" manifest:full-path="Configurations2/accelerator/current.xml"/>
  <manifest:file-entry manifest:media-type="" manifest:full-path="Configurations2/accelerator/"/>
  <manifest:file-entry manifest:media-type="" manifest:full-path="Configurations2/floater/"/>
  <manifest:file-entry manifest:media-type="" manifest:full-path="Configurations2/popupmenu/"/>
  <manifest:file-entry manifest:media-type="" manifest:full-path="Configurations2/progressbar/"/>
  <manifest:file-entry manifest:media-type="" manifest:full-path="Configurations2/menubar/"/>
  <manifest:file-entry manifest:media-type="" manifest:full-path="Configurations2/toolbar/"/>
  <manifest:file-entry manifest:media-type="" manifest:full-path="Configurations2/images/Bitmaps/"/>
  <manifest:file-entry manifest:media-type="" manifest:full-path="Configurations2/images/"/>
  <manifest:file-entry manifest:media-type="application/vnd.sun.xml.ui.configuration" manifest:full-path="Configurations2/"/>
  <manifest:file-entry manifest:media-type="image/jpeg" manifest:full-path="Pictures/100000000000041E000003162DFB4C6E.jpg"/>
  <manifest:file-entry manifest:media-type="image/png" manifest:full-path="Pictures/10000000000001850000019F8C8AED97.png"/>
  <manifest:file-entry manifest:media-type="image/jpeg" manifest:full-path="Pictures/10000000000000B90000007CB698950C.jpg"/>
  <manifest:file-entry manifest:media-type="image/jpeg" manifest:full-path="Pictures/10000000000002A9000001FFF6B14733.jpg"/>
  <manifest:file-entry manifest:media-type="image/png" manifest:full-path="Pictures/1000000000000428000001B2E7CC9CCB.png"/>
  <manifest:file-entry manifest:media-type="image/jpeg" manifest:full-path="Pictures/10000000000001F700000114CB0F1D7C.jpg"/>
  <manifest:file-entry manifest:media-type="image/jpeg" manifest:full-path="Pictures/10000000000000CB0000008C19E4FB60.jpg"/>
  <manifest:file-entry manifest:media-type="" manifest:full-path="Pictures/TablePreview1.svm"/>
  <manifest:file-entry manifest:media-type="image/jpeg" manifest:full-path="Pictures/100000000000012D000000B48954A1F3.jpg"/>
  <manifest:file-entry manifest:media-type="" manifest:full-path="Pictures/TablePreview4.svm"/>
  <manifest:file-entry manifest:media-type="image/jpeg" manifest:full-path="Pictures/100000000000025A00000169FC398DE0.jpg"/>
  <manifest:file-entry manifest:media-type="" manifest:full-path="Pictures/200004310000401200000C50353F092D.wmf"/>
  <manifest:file-entry manifest:media-type="" manifest:full-path="Pictures/TablePreview7.svm"/>
  <manifest:file-entry manifest:media-type="" manifest:full-path="Pictures/200000C20000541C000026946B07DBB3.wmf"/>
  <manifest:file-entry manifest:media-type="image/png" manifest:full-path="Pictures/10000000000001E4000001007556232E.png"/>
  <manifest:file-entry manifest:media-type="image/jpeg" manifest:full-path="Pictures/100000000000025F0000016A636B51B2.jpg"/>
  <manifest:file-entry manifest:media-type="image/jpeg" manifest:full-path="Pictures/10000000000000DC0000009B0AB254E8.jpg"/>
  <manifest:file-entry manifest:media-type="image/jpeg" manifest:full-path="Pictures/10000000000000B400000087578487C3.jpg"/>
  <manifest:file-entry manifest:media-type="image/jpeg" manifest:full-path="Pictures/10000000000001340000013C6AEC4595.jpg"/>
  <manifest:file-entry manifest:media-type="image/jpeg" manifest:full-path="Pictures/100000000000032000000214DB617DD5.jpg"/>
  <manifest:file-entry manifest:media-type="image/jpeg" manifest:full-path="Pictures/10000000000004E8000003AECC010384.jpg"/>
  <manifest:file-entry manifest:media-type="image/jpeg" manifest:full-path="Pictures/1000000000000096000000E216440568.jpg"/>
  <manifest:file-entry manifest:media-type="image/jpeg" manifest:full-path="Pictures/10000000000000B20000009B7E2D79B7.jpg"/>
  <manifest:file-entry manifest:media-type="image/jpeg" manifest:full-path="Pictures/1000000000000258000001C2CCE0C421.jpg"/>
  <manifest:file-entry manifest:media-type="" manifest:full-path="Pictures/TablePreview3.svm"/>
  <manifest:file-entry manifest:media-type="image/jpeg" manifest:full-path="Pictures/10000000000002D40000009E94FFFFE1.jpg"/>
  <manifest:file-entry manifest:media-type="image/jpeg" manifest:full-path="Pictures/100000000000025800000190F471F7D2.jpg"/>
  <manifest:file-entry manifest:media-type="" manifest:full-path="Pictures/TablePreview6.svm"/>
  <manifest:file-entry manifest:media-type="image/jpeg" manifest:full-path="Pictures/10000000000001F400000201ACD44E2D.jpg"/>
  <manifest:file-entry manifest:media-type="image/jpeg" manifest:full-path="Pictures/100000000000012C000000C9507EC355.jpg"/>
  <manifest:file-entry manifest:media-type="image/jpeg" manifest:full-path="Pictures/1000000000000383000002122A141D54.jpg"/>
  <manifest:file-entry manifest:media-type="image/jpeg" manifest:full-path="Pictures/100000000000040F0000024D1F4F320B.jpg"/>
  <manifest:file-entry manifest:media-type="image/jpeg" manifest:full-path="Pictures/100000000000024B00000373AC725E19.jpg"/>
  <manifest:file-entry manifest:media-type="image/jpeg" manifest:full-path="Pictures/10000000000000EC0000008658AAC447.jpg"/>
  <manifest:file-entry manifest:media-type="image/jpeg" manifest:full-path="Pictures/10000000000000F0000000A91026877D.jpg"/>
  <manifest:file-entry manifest:media-type="image/jpeg" manifest:full-path="Pictures/1000000000000128000000DE130C256F.jpg"/>
  <manifest:file-entry manifest:media-type="image/jpeg" manifest:full-path="Pictures/10000000000001C20000025842600525.jpg"/>
  <manifest:file-entry manifest:media-type="" manifest:full-path="Pictures/200002C800004012000009FDBF284FD7.wmf"/>
  <manifest:file-entry manifest:media-type="image/jpeg" manifest:full-path="Pictures/100000000000023A000002EF61FB851D.jpg"/>
  <manifest:file-entry manifest:media-type="image/jpeg" manifest:full-path="Pictures/10000000000004F70000034F2B92C2C8.jpg"/>
  <manifest:file-entry manifest:media-type="image/jpeg" manifest:full-path="Pictures/10000000000002B4000002086D772246.jpg"/>
  <manifest:file-entry manifest:media-type="image/jpeg" manifest:full-path="Pictures/100000000000038D000002AA2404AA3D.jpg"/>
  <manifest:file-entry manifest:media-type="image/jpeg" manifest:full-path="Pictures/10000000000000BC0000007DAACCEB8A.jpg"/>
  <manifest:file-entry manifest:media-type="" manifest:full-path="Pictures/TablePreview2.svm"/>
  <manifest:file-entry manifest:media-type="" manifest:full-path="Pictures/TablePreview5.svm"/>
  <manifest:file-entry manifest:media-type="" manifest:full-path="Pictures/TablePreview8.svm"/>
  <manifest:file-entry manifest:media-type="image/jpeg" manifest:full-path="Pictures/10000000000000F8000000BADD4D7366.jpg"/>
  <manifest:file-entry manifest:media-type="image/jpeg" manifest:full-path="Pictures/10000000000000E6000000850B0D4352.jpg"/>
  <manifest:file-entry manifest:media-type="image/jpeg" manifest:full-path="Pictures/10000000000000FF0000008F35AF559E.jpg"/>
  <manifest:file-entry manifest:media-type="" manifest:full-path="Pictures/"/>
  <manifest:file-entry manifest:media-type="text/xml" manifest:full-path="content.xml"/>
  <manifest:file-entry manifest:media-type="text/xml" manifest:full-path="styles.xml"/>
  <manifest:file-entry manifest:media-type="text/xml" manifest:full-path="meta.xml"/>
  <manifest:file-entry manifest:media-type="" manifest:full-path="Thumbnails/thumbnail.png"/>
  <manifest:file-entry manifest:media-type="" manifest:full-path="Thumbnails/"/>
  <manifest:file-entry manifest:media-type="text/xml" manifest:full-path="settings.xml"/>
</manifest:manifest>
</file>

<file path=content.xml><?xml version="1.0" encoding="utf-8"?>
<office:document-content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xforms="http://www.w3.org/2002/xforms" xmlns:xsd="http://www.w3.org/2001/XMLSchema" xmlns:xsi="http://www.w3.org/2001/XMLSchema-instance" xmlns:smil="urn:oasis:names:tc:opendocument:xmlns:smil-compatible:1.0" xmlns:anim="urn:oasis:names:tc:opendocument:xmlns:animation:1.0" xmlns:rpt="http://openoffice.org/2005/report" xmlns:of="urn:oasis:names:tc:opendocument:xmlns:of:1.2" xmlns:xhtml="http://www.w3.org/1999/xhtml" xmlns:grddl="http://www.w3.org/2003/g/data-view#" xmlns:officeooo="http://openoffice.org/2009/office" xmlns:field="urn:openoffice:names:experimental:ooo-ms-interop:xmlns:field:1.0" office:version="1.2" grddl:transformation="http://docs.oasis-open.org/office/1.2/xslt/odf2rdf.xsl">
  <office:scripts/>
  <office:automatic-styles>
    <style:style style:name="dp1" style:family="drawing-page">
      <style:drawing-page-properties presentation:background-visible="true" presentation:background-objects-visible="true" presentation:display-footer="false" presentation:display-page-number="false" presentation:display-date-time="false"/>
    </style:style>
    <style:style style:name="dp2" style:family="drawing-page">
      <style:drawing-page-properties presentation:display-header="true" presentation:display-footer="true" presentation:display-page-number="false" presentation:display-date-time="true"/>
    </style:style>
    <style:style style:name="gr1" style:family="graphic" style:parent-style-name="standard">
      <style:graphic-properties draw:stroke="none" svg:stroke-width="0.071cm" draw:fill="solid" draw:fill-color="#ffffff" draw:textarea-vertical-align="middle" draw:auto-grow-height="false" fo:padding-top="0.254cm" fo:padding-bottom="0.127cm" fo:padding-left="0.254cm" fo:padding-right="0.254cm" fo:wrap-option="wrap"/>
    </style:style>
    <style:style style:name="gr2" style:family="graphic" style:parent-style-name="standard">
      <style:graphic-properties draw:stroke="none" draw:fill="none" draw:textarea-vertical-align="top" draw:auto-grow-height="true" fo:padding-top="0.254cm" fo:padding-bottom="0.127cm" fo:padding-left="0.254cm" fo:padding-right="0.254cm" fo:wrap-option="wrap"/>
    </style:style>
    <style:style style:name="gr3" style:family="graphic" style:parent-style-name="standard">
      <style:graphic-properties draw:stroke="none" svg:stroke-width="0.071cm" draw:fill="solid" draw:fill-color="#f2f2f2" draw:textarea-vertical-align="middle" draw:auto-grow-height="false" fo:padding-top="0.254cm" fo:padding-bottom="0.127cm" fo:padding-left="0.254cm" fo:padding-right="0.254cm" fo:wrap-option="wrap"/>
    </style:style>
    <style:style style:name="gr4" style:family="graphic" style:parent-style-name="standard">
      <style:graphic-properties draw:stroke="solid" svg:stroke-width="0.071cm" svg:stroke-color="#3a5f8b" draw:fill="solid" draw:fill-color="#f2f2f2" draw:textarea-vertical-align="middle" draw:auto-grow-height="false" fo:padding-top="0.254cm" fo:padding-bottom="0.127cm" fo:padding-left="0.254cm" fo:padding-right="0.254cm" fo:wrap-option="wrap"/>
    </style:style>
    <style:style style:name="gr5" style:family="graphic" style:parent-style-name="standard">
      <style:graphic-properties draw:stroke="solid" svg:stroke-width="0.071cm" svg:stroke-color="#3a5f8b" draw:fill="solid" draw:fill-color="#ffff00" draw:textarea-vertical-align="middle" draw:auto-grow-height="false" fo:padding-top="0.254cm" fo:padding-bottom="0.127cm" fo:padding-left="0.254cm" fo:padding-right="0.254cm" fo:wrap-option="wrap"/>
    </style:style>
    <style:style style:name="gr6" style:family="graphic">
      <style:graphic-properties style:protect="size"/>
    </style:style>
    <style:style style:name="gr7" style:family="graphic" style:parent-style-name="standard">
      <style:graphic-properties draw:stroke="none" svg:stroke-width="0.071cm" draw:fill="solid" draw:fill-color="#f2f2f2" draw:textarea-vertical-align="middle" draw:auto-grow-height="false" fo:padding-top="0.254cm" fo:padding-bottom="0.127cm" fo:padding-left="0.254cm" fo:padding-right="0.254cm" fo:wrap-option="wrap"/>
    </style:style>
    <style:style style:name="gr8" style:family="graphic" style:parent-style-name="standard">
      <style:graphic-properties draw:stroke="none" draw:fill="none" draw:textarea-vertical-align="top" draw:auto-grow-height="true" fo:padding-top="0.127cm" fo:padding-bottom="0.127cm" fo:padding-left="0.254cm" fo:padding-right="0.254cm" fo:wrap-option="wrap"/>
    </style:style>
    <style:style style:name="gr9" style:family="graphic" style:parent-style-name="standard">
      <style:graphic-properties draw:stroke="none" svg:stroke-width="0.026cm" draw:stroke-linejoin="miter" draw:fill="none" draw:textarea-horizontal-align="center" draw:textarea-vertical-align="middle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gr10" style:family="graphic" style:parent-style-name="standard">
      <style:graphic-properties draw:stroke="solid" svg:stroke-width="0.071cm" svg:stroke-color="#3a5f8b" draw:fill="solid" draw:fill-color="#ffffff" draw:textarea-vertical-align="middle" draw:auto-grow-height="false" fo:padding-top="0.254cm" fo:padding-bottom="0.127cm" fo:padding-left="0.254cm" fo:padding-right="0.254cm" fo:wrap-option="wrap"/>
    </style:style>
    <style:style style:name="gr11" style:family="graphic" style:parent-style-name="standard">
      <style:graphic-properties draw:stroke="none" svg:stroke-width="0.026cm" draw:stroke-linejoin="miter" draw:fill="none" draw:textarea-vertical-align="middle" draw:auto-grow-height="true" fo:padding-top="0.254cm" fo:padding-bottom="0.127cm" fo:padding-left="0.254cm" fo:padding-right="0.254cm" fo:wrap-option="wrap"/>
    </style:style>
    <style:style style:name="gr12" style:family="graphic" style:parent-style-name="standard">
      <style:graphic-properties draw:stroke="none" draw:fill="none" draw:textarea-horizontal-align="center" draw:textarea-vertical-align="middle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gr13" style:family="graphic" style:parent-style-name="standard">
      <style:graphic-properties draw:stroke="solid" svg:stroke-width="0.026cm" svg:stroke-color="#000000" draw:stroke-linejoin="miter" draw:fill="none" draw:textarea-horizontal-align="center" draw:textarea-vertical-align="middle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gr14" style:family="graphic" style:parent-style-name="standard">
      <style:graphic-properties draw:stroke="none" draw:fill="gradient" draw:fill-gradient-name="Gradient_20_7" draw:textarea-vertical-align="middle" draw:auto-grow-height="false" fo:padding-top="0.254cm" fo:padding-bottom="0.127cm" fo:padding-left="0.254cm" fo:padding-right="0.254cm" fo:wrap-option="wrap"/>
    </style:style>
    <style:style style:name="gr15" style:family="graphic" style:parent-style-name="standard">
      <style:graphic-properties draw:stroke="none" svg:stroke-width="0.026cm" draw:stroke-linejoin="miter" draw:fill="none" draw:textarea-vertical-align="middle" draw:auto-grow-height="false" fo:padding-top="0.254cm" fo:padding-bottom="0.127cm" fo:padding-left="0.254cm" fo:padding-right="0.254cm" fo:wrap-option="wrap"/>
    </style:style>
    <style:style style:name="pr1" style:family="presentation" style:parent-style-name="Uobičajeno-title">
      <style:graphic-properties draw:stroke="none" draw:fill="none" draw:textarea-vertical-align="top" draw:auto-grow-height="false" fo:min-height="3.181cm" fo:padding-top="0.254cm" fo:padding-bottom="0.127cm" fo:padding-left="0.254cm" fo:padding-right="0.254cm" fo:wrap-option="wrap"/>
    </style:style>
    <style:style style:name="pr2" style:family="presentation" style:parent-style-name="Uobičajeno-notes">
      <style:graphic-properties draw:fill-color="#ffffff" fo:min-height="13.365cm"/>
    </style:style>
    <style:style style:name="co1" style:family="table-column">
      <style:table-column-properties style:column-width="2.538cm" style:use-optimal-column-width="false"/>
    </style:style>
    <style:style style:name="co2" style:family="table-column">
      <style:table-column-properties style:column-width="2.165cm" style:use-optimal-column-width="false"/>
    </style:style>
    <style:style style:name="co3" style:family="table-column">
      <style:table-column-properties style:column-width="2.428cm" style:use-optimal-column-width="false"/>
    </style:style>
    <style:style style:name="co4" style:family="table-column">
      <style:table-column-properties style:column-width="2.366cm" style:use-optimal-column-width="false"/>
    </style:style>
    <style:style style:name="co5" style:family="table-column">
      <style:table-column-properties style:column-width="3.105cm" style:use-optimal-column-width="false"/>
    </style:style>
    <style:style style:name="co6" style:family="table-column">
      <style:table-column-properties style:column-width="8.475cm" style:use-optimal-column-width="false"/>
    </style:style>
    <style:style style:name="co7" style:family="table-column">
      <style:table-column-properties style:column-width="8.476cm" style:use-optimal-column-width="false"/>
    </style:style>
    <style:style style:name="co8" style:family="table-column">
      <style:table-column-properties style:column-width="4.19cm" style:use-optimal-column-width="false"/>
    </style:style>
    <style:style style:name="co9" style:family="table-column">
      <style:table-column-properties style:column-width="5.857cm" style:use-optimal-column-width="false"/>
    </style:style>
    <style:style style:name="co10" style:family="table-column">
      <style:table-column-properties style:column-width="3.153cm" style:use-optimal-column-width="false"/>
    </style:style>
    <style:style style:name="co11" style:family="table-column">
      <style:table-column-properties style:column-width="6.741cm" style:use-optimal-column-width="false"/>
    </style:style>
    <style:style style:name="co12" style:family="table-column">
      <style:table-column-properties style:column-width="4.855cm" style:use-optimal-column-width="false"/>
    </style:style>
    <style:style style:name="co13" style:family="table-column">
      <style:table-column-properties style:column-width="3.64cm" style:use-optimal-column-width="false"/>
    </style:style>
    <style:style style:name="co14" style:family="table-column">
      <style:table-column-properties style:column-width="3.016cm" style:use-optimal-column-width="false"/>
    </style:style>
    <style:style style:name="co15" style:family="table-column">
      <style:table-column-properties style:column-width="3.329cm" style:use-optimal-column-width="false"/>
    </style:style>
    <style:style style:name="co16" style:family="table-column">
      <style:table-column-properties style:column-width="5.536cm" style:use-optimal-column-width="false"/>
    </style:style>
    <style:style style:name="co17" style:family="table-column">
      <style:table-column-properties style:column-width="6.286cm" style:use-optimal-column-width="false"/>
    </style:style>
    <style:style style:name="co18" style:family="table-column">
      <style:table-column-properties style:column-width="3.711cm" style:use-optimal-column-width="false"/>
    </style:style>
    <style:style style:name="co19" style:family="table-column">
      <style:table-column-properties style:column-width="3.075cm" style:use-optimal-column-width="false"/>
    </style:style>
    <style:style style:name="co20" style:family="table-column">
      <style:table-column-properties style:column-width="3.393cm" style:use-optimal-column-width="false"/>
    </style:style>
    <style:style style:name="co21" style:family="table-column">
      <style:table-column-properties style:column-width="6.2cm" style:use-optimal-column-width="false"/>
    </style:style>
    <style:style style:name="co22" style:family="table-column">
      <style:table-column-properties style:column-width="5.944cm" style:use-optimal-column-width="false"/>
    </style:style>
    <style:style style:name="co23" style:family="table-column">
      <style:table-column-properties style:column-width="3.812cm" style:use-optimal-column-width="false"/>
    </style:style>
    <style:style style:name="co24" style:family="table-column">
      <style:table-column-properties style:column-width="3.158cm" style:use-optimal-column-width="false"/>
    </style:style>
    <style:style style:name="co25" style:family="table-column">
      <style:table-column-properties style:column-width="3.488cm" style:use-optimal-column-width="false"/>
    </style:style>
    <style:style style:name="co26" style:family="table-column">
      <style:table-column-properties style:column-width="5.02cm" style:use-optimal-column-width="false"/>
    </style:style>
    <style:style style:name="co27" style:family="table-column">
      <style:table-column-properties style:column-width="7.017cm" style:use-optimal-column-width="false"/>
    </style:style>
    <style:style style:name="co28" style:family="table-column">
      <style:table-column-properties style:column-width="3.778cm" style:use-optimal-column-width="false"/>
    </style:style>
    <style:style style:name="co29" style:family="table-column">
      <style:table-column-properties style:column-width="3.13cm" style:use-optimal-column-width="false"/>
    </style:style>
    <style:style style:name="co30" style:family="table-column">
      <style:table-column-properties style:column-width="3.456cm" style:use-optimal-column-width="false"/>
    </style:style>
    <style:style style:name="co31" style:family="table-column">
      <style:table-column-properties style:column-width="5.065cm" style:use-optimal-column-width="false"/>
    </style:style>
    <style:style style:name="co32" style:family="table-column">
      <style:table-column-properties style:column-width="7.08cm" style:use-optimal-column-width="false"/>
    </style:style>
    <style:style style:name="co33" style:family="table-column">
      <style:table-column-properties style:column-width="3.487cm" style:use-optimal-column-width="false"/>
    </style:style>
    <style:style style:name="ro1" style:family="table-row">
      <style:table-row-properties style:row-height="0.582cm"/>
    </style:style>
    <style:style style:name="ro2" style:family="table-row">
      <style:table-row-properties style:row-height="1.115cm"/>
    </style:style>
    <style:style style:name="ro3" style:family="table-row">
      <style:table-row-properties style:row-height="0.585cm"/>
    </style:style>
    <style:style style:name="ro4" style:family="table-row">
      <style:table-row-properties style:row-height="1.488cm"/>
    </style:style>
    <style:style style:name="ro5" style:family="table-row">
      <style:table-row-properties style:row-height="0.949cm"/>
    </style:style>
    <style:style style:name="ro6" style:family="table-row">
      <style:table-row-properties style:row-height="0.708cm"/>
    </style:style>
    <style:style style:name="ro7" style:family="table-row">
      <style:table-row-properties style:row-height="0.443cm"/>
    </style:style>
    <style:style style:name="ro8" style:family="table-row">
      <style:table-row-properties style:row-height="1.301cm"/>
    </style:style>
    <style:style style:name="ro9" style:family="table-row">
      <style:table-row-properties style:row-height="1.086cm"/>
    </style:style>
    <style:style style:name="ro10" style:family="table-row">
      <style:table-row-properties style:row-height="0.872cm"/>
    </style:style>
    <style:style style:name="ro11" style:family="table-row">
      <style:table-row-properties style:row-height="0.657cm"/>
    </style:style>
    <style:style style:name="ro12" style:family="table-row">
      <style:table-row-properties style:row-height="0.66cm"/>
    </style:style>
    <style:style style:name="ro13" style:family="table-row">
      <style:table-row-properties style:row-height="0.72cm"/>
    </style:style>
    <style:style style:name="ro14" style:family="table-row">
      <style:table-row-properties style:row-height="1.765cm"/>
    </style:style>
    <style:style style:name="ro15" style:family="table-row">
      <style:table-row-properties style:row-height="0.723cm"/>
    </style:style>
    <style:style style:name="ro16" style:family="table-row">
      <style:table-row-properties style:row-height="0.543cm"/>
    </style:style>
    <style:style style:name="ro17" style:family="table-row">
      <style:table-row-properties style:row-height="0.802cm"/>
    </style:style>
    <style:style style:name="ro18" style:family="table-row">
      <style:table-row-properties style:row-height="1.579cm"/>
    </style:style>
    <style:style style:name="ro19" style:family="table-row">
      <style:table-row-properties style:row-height="1.973cm"/>
    </style:style>
    <style:style style:name="ro20" style:family="table-row">
      <style:table-row-properties style:row-height="0.586cm"/>
    </style:style>
    <style:style style:name="ro21" style:family="table-row">
      <style:table-row-properties style:row-height="2.004cm"/>
    </style:style>
    <style:style style:name="ro22" style:family="table-row">
      <style:table-row-properties style:row-height="1.72cm"/>
    </style:style>
    <style:style style:name="ro23" style:family="table-row">
      <style:table-row-properties style:row-height="0.869cm"/>
    </style:style>
    <style:style style:name="ro24" style:family="table-row">
      <style:table-row-properties style:row-height="1.153cm"/>
    </style:style>
    <style:style style:name="ro25" style:family="table-row">
      <style:table-row-properties style:row-height="0.59cm"/>
    </style:style>
    <style:style style:name="ro26" style:family="table-row">
      <style:table-row-properties style:row-height="1.084cm"/>
    </style:style>
    <style:style style:name="ro27" style:family="table-row">
      <style:table-row-properties style:row-height="0.73cm"/>
    </style:style>
    <style:style style:name="ro28" style:family="table-row">
      <style:table-row-properties style:row-height="0.736cm"/>
    </style:style>
    <style:style style:name="ce1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" style:family="table-cell">
      <style:graphic-properties style:repeat="repeat"/>
    </style:style>
    <style:style style:name="ce4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5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6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7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8" style:family="table-cell">
      <style:graphic-properties draw:fill="solid" draw:fill-color="#f2f2f2" style:repeat="repeat" draw:textarea-vertical-align="bottom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9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0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1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2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3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4" style:family="table-cell">
      <style:graphic-properties draw:fill="solid" draw:fill-color="#ffffff" style:repeat="repeat" draw:textarea-vertical-align="bottom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5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6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7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8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9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0" style:family="table-cell">
      <style:graphic-properties draw:fill="solid" draw:fill-color="#ffffff" style:repeat="repeat" draw:textarea-vertical-align="bottom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1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2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3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4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5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6" style:family="table-cell">
      <style:graphic-properties draw:fill="solid" draw:fill-color="#ffffff" style:repeat="repeat" draw:textarea-vertical-align="bottom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7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8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9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0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1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2" style:family="table-cell">
      <style:graphic-properties draw:fill="solid" draw:fill-color="#ffffff" style:repeat="repeat" draw:textarea-vertical-align="bottom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3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4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5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6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7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8" style:family="table-cell">
      <style:graphic-properties draw:fill="solid" draw:fill-color="#ffffff" style:repeat="repeat" draw:textarea-vertical-align="bottom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9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40" style:family="table-cell">
      <style:graphic-properties draw:fill="solid" draw:fill-color="#ffff00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41" style:family="table-cell">
      <style:graphic-properties draw:fill="solid" draw:fill-color="#ffff00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42" style:family="table-cell">
      <style:graphic-properties draw:fill="solid" draw:fill-color="#ffff00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43" style:family="table-cell">
      <style:graphic-properties draw:fill="solid" draw:fill-color="#ffff00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44" style:family="table-cell">
      <style:graphic-properties draw:fill="solid" draw:fill-color="#ffff00" style:repeat="repeat" draw:textarea-vertical-align="bottom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45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46" style:family="table-cell">
      <style:graphic-properties draw:fill="solid" draw:fill-color="#ffff00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47" style:family="table-cell">
      <style:graphic-properties draw:fill="solid" draw:fill-color="#ffff00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48" style:family="table-cell">
      <style:graphic-properties draw:fill="solid" draw:fill-color="#ffff00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49" style:family="table-cell">
      <style:graphic-properties draw:fill="solid" draw:fill-color="#ffff00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50" style:family="table-cell">
      <style:graphic-properties draw:fill="solid" draw:fill-color="#ffff00" style:repeat="repeat" draw:textarea-vertical-align="bottom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51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52" style:family="table-cell">
      <style:graphic-properties draw:fill="solid" draw:fill-color="#ffff00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53" style:family="table-cell">
      <style:graphic-properties draw:fill="solid" draw:fill-color="#ffff00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54" style:family="table-cell">
      <style:graphic-properties draw:fill="solid" draw:fill-color="#ffff00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55" style:family="table-cell">
      <style:graphic-properties draw:fill="solid" draw:fill-color="#ffff00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56" style:family="table-cell">
      <style:graphic-properties draw:fill="solid" draw:fill-color="#ffff00" style:repeat="repeat" draw:textarea-vertical-align="bottom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57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58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59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60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61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62" style:family="table-cell">
      <style:graphic-properties draw:fill="solid" draw:fill-color="#ffffff" style:repeat="repeat" draw:textarea-vertical-align="bottom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63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64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65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66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67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68" style:family="table-cell">
      <style:graphic-properties draw:fill="solid" draw:fill-color="#ffffff" style:repeat="repeat" draw:textarea-vertical-align="bottom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69" style:family="table-cell">
      <style:graphic-properties draw:fill="solid" draw:fill-color="#f2f2f2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70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71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72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73" style:family="table-cell">
      <style:graphic-properties draw:fill="solid" draw:fill-color="#ffffff" style:repeat="repeat" draw:textarea-vertical-align="top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74" style:family="table-cell">
      <style:graphic-properties draw:fill="solid" draw:fill-color="#ffffff" style:repeat="repeat" draw:textarea-vertical-align="bottom" fo:padding-top="0cm" fo:padding-bottom="0cm" fo:padding-left="0.19cm" fo:padding-right="0.19cm"/>
      <style:paragraph-properties fo:margin-left="0cm" fo:margin-right="0cm" fo:margin-top="0cm" fo:margin-bottom="0cm" fo:line-height="110%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75" style:family="table-cell">
      <style:graphic-properties draw:fill="solid" draw:fill-color="#ffffff" style:repeat="repeat" draw:textarea-vertical-align="middle" fo:padding-top="0cm" fo:padding-bottom="0cm" fo:padding-left="0.19cm" fo:padding-right="0.19cm"/>
      <style:paragraph-properties fo:margin-left="0cm" fo:margin-right="0cm" fo:margin-top="0cm" fo:margin-bottom="0cm" fo:line-height="100%" fo:text-align="end" fo:text-indent="0cm" fo:border="none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76" style:family="table-cell">
      <style:graphic-properties draw:fill="solid" draw:fill-color="#ffffff" style:repeat="repeat" draw:textarea-vertical-align="middle" fo:padding-top="0cm" fo:padding-bottom="0cm" fo:padding-left="0.19cm" fo:padding-right="0.19cm"/>
      <style:paragraph-properties fo:margin-left="0cm" fo:margin-right="0cm" fo:margin-top="0cm" fo:margin-bottom="0cm" fo:line-height="100%" fo:text-align="end" fo:text-indent="0cm" fo:border="none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77" style:family="table-cell">
      <style:graphic-properties draw:fill="solid" draw:fill-color="#ffffff" style:repeat="repeat" draw:textarea-vertical-align="middle" fo:padding-top="0cm" fo:padding-bottom="0cm" fo:padding-left="0.19cm" fo:padding-right="0.19cm"/>
      <style:paragraph-properties fo:margin-left="0cm" fo:margin-right="0cm" fo:margin-top="0cm" fo:margin-bottom="0cm" fo:line-height="100%" fo:text-align="end" fo:text-indent="0cm" fo:border="none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78" style:family="table-cell">
      <style:graphic-properties draw:fill="solid" draw:fill-color="#ffffff" style:repeat="repeat" draw:textarea-vertical-align="middle" fo:padding-top="0cm" fo:padding-bottom="0cm" fo:padding-left="0.19cm" fo:padding-right="0.19cm"/>
      <style:paragraph-properties fo:margin-left="0cm" fo:margin-right="0cm" fo:margin-top="0cm" fo:margin-bottom="0cm" fo:line-height="100%" fo:text-align="end" fo:text-indent="0cm" fo:border="none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79" style:family="table-cell">
      <style:graphic-properties draw:fill="solid" draw:fill-color="#ffffff" style:repeat="repeat" draw:textarea-vertical-align="middle" fo:padding-top="0cm" fo:padding-bottom="0cm" fo:padding-left="0.19cm" fo:padding-right="0.19cm"/>
      <style:paragraph-properties fo:margin-left="0cm" fo:margin-right="0cm" fo:margin-top="0cm" fo:margin-bottom="0cm" fo:line-height="100%" fo:text-align="end" fo:text-indent="0cm" fo:border="none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80" style:family="table-cell">
      <style:graphic-properties draw:fill="solid" draw:fill-color="#ffffff" style:repeat="repeat" draw:textarea-vertical-align="middle" fo:padding-top="0cm" fo:padding-bottom="0cm" fo:padding-left="0.19cm" fo:padding-right="0.19cm"/>
      <style:paragraph-properties fo:margin-left="0cm" fo:margin-right="0cm" fo:margin-top="0cm" fo:margin-bottom="0cm" fo:line-height="100%" fo:text-align="end" fo:text-indent="0cm" fo:border="none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81" style:family="table-cell">
      <style:graphic-properties draw:fill="solid" draw:fill-color="#ffffff" style:repeat="repeat" draw:textarea-vertical-align="bottom" fo:padding-top="0cm" fo:padding-bottom="0cm" fo:padding-left="0cm" fo:padding-right="0cm"/>
      <style:paragraph-properties fo:margin-left="0cm" fo:margin-right="0cm" fo:margin-top="0cm" fo:margin-bottom="0cm" fo:text-align="center" fo:text-indent="0cm" fo:border="none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82" style:family="table-cell">
      <style:graphic-properties draw:fill="solid" draw:fill-color="#ffffff" style:repeat="repeat" draw:textarea-vertical-align="bottom" fo:padding-top="0cm" fo:padding-bottom="0cm" fo:padding-left="0cm" fo:padding-right="0cm"/>
      <style:paragraph-properties fo:margin-left="0cm" fo:margin-right="0cm" fo:margin-top="0cm" fo:margin-bottom="0cm" fo:text-align="center" fo:text-indent="0cm" fo:border="none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83" style:family="table-cell">
      <style:graphic-properties draw:fill="solid" draw:fill-color="#ffffff" style:repeat="repeat" draw:textarea-vertical-align="bottom" fo:padding-top="0cm" fo:padding-bottom="0cm" fo:padding-left="0cm" fo:padding-right="0cm"/>
      <style:paragraph-properties fo:margin-left="0cm" fo:margin-right="0cm" fo:margin-top="0cm" fo:margin-bottom="0cm" fo:text-align="center" fo:text-indent="0cm" fo:border="none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84" style:family="table-cell">
      <style:graphic-properties draw:fill="solid" draw:fill-color="#ffffff" style:repeat="repeat" draw:textarea-vertical-align="bottom" fo:padding-top="0cm" fo:padding-bottom="0cm" fo:padding-left="0cm" fo:padding-right="0cm"/>
      <style:paragraph-properties fo:margin-left="0cm" fo:margin-right="0cm" fo:margin-top="0cm" fo:margin-bottom="0cm" fo:text-align="center" fo:text-indent="0cm" fo:border="none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85" style:family="table-cell">
      <style:graphic-properties draw:fill="solid" draw:fill-color="#ffffff" style:repeat="repeat" draw:textarea-vertical-align="bottom" fo:padding-top="0cm" fo:padding-bottom="0cm" fo:padding-left="0cm" fo:padding-right="0cm"/>
      <style:paragraph-properties fo:margin-left="0cm" fo:margin-right="0cm" fo:margin-top="0cm" fo:margin-bottom="0cm" fo:text-align="center" fo:text-indent="0cm" fo:border="none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86" style:family="table-cell">
      <style:graphic-properties draw:fill="solid" draw:fill-color="#ffffff" style:repeat="repeat" draw:textarea-vertical-align="bottom" fo:padding-top="0cm" fo:padding-bottom="0cm" fo:padding-left="0cm" fo:padding-right="0cm"/>
      <style:paragraph-properties fo:margin-left="0cm" fo:margin-right="0cm" fo:margin-top="0cm" fo:margin-bottom="0cm" fo:text-align="center" fo:text-indent="0cm" fo:border="none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87" style:family="table-cell">
      <style:graphic-properties draw:fill="solid" draw:fill-color="#6495e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88" style:family="table-cell">
      <style:graphic-properties draw:fill="solid" draw:fill-color="#6495e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89" style:family="table-cell">
      <style:graphic-properties draw:fill="solid" draw:fill-color="#6495e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90" style:family="table-cell">
      <style:graphic-properties draw:fill="solid" draw:fill-color="#6495e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91" style:family="table-cell">
      <style:graphic-properties draw:fill="solid" draw:fill-color="#6495e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92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93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94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95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96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97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98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99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00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01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02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03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04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05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06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0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0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0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1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1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1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1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1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1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1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1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1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1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2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2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2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2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2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2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2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2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2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2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3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3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3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3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3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3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3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3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3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3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4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4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42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43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44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45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46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4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4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4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5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5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5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5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5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5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5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5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5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5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6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6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6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6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6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6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6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6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6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6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7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7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7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7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7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7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7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7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7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7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8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8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8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8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8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8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8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87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88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89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90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91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9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9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9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9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9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97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98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199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00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01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02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03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04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05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06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07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08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09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10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11" style:family="table-cell">
      <style:graphic-properties draw:fill="solid" draw:fill-color="#b7dee8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1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1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1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1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1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17" style:family="table-cell">
      <style:graphic-properties draw:fill="solid" draw:fill-color="#ffc000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18" style:family="table-cell">
      <style:graphic-properties draw:fill="solid" draw:fill-color="#ffc0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19" style:family="table-cell">
      <style:graphic-properties draw:fill="solid" draw:fill-color="#ffc0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20" style:family="table-cell">
      <style:graphic-properties draw:fill="solid" draw:fill-color="#ffc0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21" style:family="table-cell">
      <style:graphic-properties draw:fill="solid" draw:fill-color="#ffc0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22" style:family="table-cell">
      <style:graphic-properties draw:fill="solid" draw:fill-color="#ffc000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23" style:family="table-cell">
      <style:graphic-properties draw:fill="solid" draw:fill-color="#ffc0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24" style:family="table-cell">
      <style:graphic-properties draw:fill="solid" draw:fill-color="#ffc0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25" style:family="table-cell">
      <style:graphic-properties draw:fill="solid" draw:fill-color="#ffc0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26" style:family="table-cell">
      <style:graphic-properties draw:fill="solid" draw:fill-color="#ffc0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2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2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2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3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3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3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3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3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3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3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3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3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3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4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4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4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4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4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4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4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4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4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4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5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5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5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5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5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5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5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57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58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59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60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61" style:family="table-cell">
      <style:graphic-properties draw:fill="solid" draw:fill-color="#ffff00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6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6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6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6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6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6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6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6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7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7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72" style:family="table-cell">
      <style:graphic-properties draw:fill="solid" draw:fill-color="#fcd5b5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73" style:family="table-cell">
      <style:graphic-properties draw:fill="solid" draw:fill-color="#fcd5b5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74" style:family="table-cell">
      <style:graphic-properties draw:fill="solid" draw:fill-color="#fcd5b5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75" style:family="table-cell">
      <style:graphic-properties draw:fill="solid" draw:fill-color="#fcd5b5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76" style:family="table-cell">
      <style:graphic-properties draw:fill="solid" draw:fill-color="#fcd5b5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77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78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79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80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81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8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8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8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8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8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8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8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8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9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9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9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9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9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9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9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9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9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29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0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0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02" style:family="table-cell">
      <style:graphic-properties draw:fill="solid" draw:fill-color="#fcd5b5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03" style:family="table-cell">
      <style:graphic-properties draw:fill="solid" draw:fill-color="#fcd5b5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04" style:family="table-cell">
      <style:graphic-properties draw:fill="solid" draw:fill-color="#fcd5b5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05" style:family="table-cell">
      <style:graphic-properties draw:fill="solid" draw:fill-color="#fcd5b5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06" style:family="table-cell">
      <style:graphic-properties draw:fill="solid" draw:fill-color="#fcd5b5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0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0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0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1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1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1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1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1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1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1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1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1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1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2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2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2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2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2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2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2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27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28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29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30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31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32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33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34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35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36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37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38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39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40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41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42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43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44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45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46" style:family="table-cell">
      <style:graphic-properties draw:fill="solid" draw:fill-color="#d7e4bd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4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4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4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5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5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5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5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5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5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5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5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5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5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6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6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6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6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6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6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6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67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68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69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70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71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72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.2cm" fo:margin-right="0cm" fo:margin-top="0cm" fo:margin-bottom="0cm" fo:text-align="start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73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74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75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ce376" style:family="table-cell">
      <style:graphic-properties draw:fill="solid" draw:fill-color="#ffffff" style:repeat="repeat" draw:textarea-vertical-align="middle" fo:padding-top="0cm" fo:padding-bottom="0cm" fo:padding-left="0cm" fo:padding-right="0cm"/>
      <style:paragraph-properties fo:margin-left="0cm" fo:margin-right="0cm" fo:margin-top="0cm" fo:margin-bottom="0cm" fo:text-align="center" fo:text-indent="0cm" style:border-line-width="0.008cm 0cm 0.008cm" fo:border="0.008cm solid #000000" style:punctuation-wrap="hanging"/>
      <style:text-properties style:text-line-through-style="none" fo:font-style="normal" style:text-underline-style="none" fo:font-weight="normal" style:font-style-asian="normal" style:font-weight-asian="normal" style:font-style-complex="normal" style:font-weight-complex="normal" fo:hyphenate="false"/>
    </style:style>
    <style:style style:name="P1" style:family="paragraph">
      <style:paragraph-properties style:font-independent-line-spacing="true"/>
      <style:text-properties fo:font-size="18pt"/>
    </style:style>
    <style:style style:name="P2" style:family="paragraph">
      <style:paragraph-properties fo:margin-left="0cm" fo:margin-right="0cm" fo:margin-top="0cm" fo:margin-bottom="0cm" fo:text-align="start" fo:text-indent="0cm" style:punctuation-wrap="hanging"/>
      <style:text-properties fo:hyphenate="false"/>
    </style:style>
    <style:style style:name="P3" style:family="paragraph">
      <style:paragraph-properties fo:margin-top="0cm" fo:margin-bottom="0cm" fo:text-align="center" style:punctuation-wrap="hanging"/>
      <style:text-properties fo:hyphenate="false"/>
    </style:style>
    <style:style style:name="P4" style:family="paragraph">
      <style:paragraph-properties fo:margin-left="0cm" fo:margin-right="0cm" fo:margin-top="0cm" fo:margin-bottom="0cm" fo:text-align="center" fo:text-indent="0cm" style:punctuation-wrap="hanging"/>
      <style:text-properties fo:hyphenate="false"/>
    </style:style>
    <style:style style:name="P5" style:family="paragraph">
      <style:paragraph-properties fo:margin-left="0cm" fo:margin-right="0cm" fo:margin-top="0.127cm" fo:margin-bottom="0cm" fo:line-height="100%" fo:text-align="center" fo:text-indent="0cm" style:punctuation-wrap="hanging"/>
      <style:text-properties fo:hyphenate="false"/>
    </style:style>
    <style:style style:name="P6" style:family="paragraph">
      <style:paragraph-properties fo:margin-left="0cm" fo:margin-right="0cm" fo:margin-top="0.127cm" fo:margin-bottom="0cm" fo:line-height="100%" fo:text-align="justify" fo:text-indent="0cm" style:punctuation-wrap="hanging"/>
      <style:text-properties fo:hyphenate="false"/>
    </style:style>
    <style:style style:name="P7" style:family="paragraph">
      <style:paragraph-properties fo:margin-left="0cm" fo:margin-right="0cm" fo:margin-top="0.127cm" fo:margin-bottom="0cm" fo:line-height="90%" fo:text-align="justify" fo:text-indent="0cm" style:punctuation-wrap="hanging"/>
      <style:text-properties fo:hyphenate="false"/>
    </style:style>
    <style:style style:name="P8" style:family="paragraph">
      <style:paragraph-properties fo:margin-left="0cm" fo:margin-right="0cm" fo:margin-top="0cm" fo:margin-bottom="0cm" fo:line-height="110%" fo:text-align="justify" fo:text-indent="0cm" style:punctuation-wrap="hanging"/>
      <style:text-properties fo:hyphenate="false"/>
    </style:style>
    <style:style style:name="P9" style:family="paragraph">
      <style:paragraph-properties fo:text-align="center"/>
      <style:text-properties fo:font-size="18pt"/>
    </style:style>
    <style:style style:name="P10" style:family="paragraph">
      <style:paragraph-properties fo:margin-left="0cm" fo:margin-right="0cm" fo:margin-top="0cm" fo:margin-bottom="0cm" fo:text-align="justify" fo:text-indent="0cm" style:punctuation-wrap="hanging"/>
      <style:text-properties fo:hyphenate="false"/>
    </style:style>
    <style:style style:name="P11" style:family="paragraph">
      <style:paragraph-properties fo:margin-left="0cm" fo:margin-right="0cm" fo:margin-top="0cm" fo:margin-bottom="0cm" fo:line-height="110%" fo:text-align="start" fo:text-indent="0cm" style:punctuation-wrap="hanging"/>
      <style:text-properties fo:hyphenate="false"/>
    </style:style>
    <style:style style:name="P12" style:family="paragraph">
      <style:paragraph-properties fo:margin-left="0cm" fo:margin-right="0cm" fo:margin-top="0cm" fo:margin-bottom="0cm" fo:line-height="110%" fo:text-align="center" fo:text-indent="0cm" style:punctuation-wrap="hanging"/>
      <style:text-properties fo:hyphenate="false"/>
    </style:style>
    <style:style style:name="P13" style:family="paragraph">
      <style:paragraph-properties fo:margin-left="0cm" fo:margin-right="0cm" fo:margin-top="0cm" fo:margin-bottom="0cm" fo:line-height="100%" fo:text-align="center" fo:text-indent="0cm" style:punctuation-wrap="hanging"/>
      <style:text-properties fo:hyphenate="false"/>
    </style:style>
    <style:style style:name="P14" style:family="paragraph">
      <style:paragraph-properties fo:margin-left="0cm" fo:margin-right="0cm" fo:margin-top="0cm" fo:margin-bottom="0cm" fo:text-align="start" fo:text-indent="0cm" style:punctuation-wrap="simple"/>
      <style:text-properties fo:hyphenate="false"/>
    </style:style>
    <style:style style:name="P15" style:family="paragraph">
      <style:paragraph-properties fo:margin-left="0cm" fo:margin-right="0cm" fo:margin-top="0.127cm" fo:margin-bottom="0cm" fo:text-align="start" fo:text-indent="0cm" style:punctuation-wrap="hanging"/>
      <style:text-properties fo:hyphenate="false"/>
    </style:style>
    <style:style style:name="P16" style:family="paragraph">
      <style:paragraph-properties fo:margin-left="0cm" fo:margin-right="0cm" fo:margin-top="0cm" fo:margin-bottom="0cm" fo:line-height="100%" fo:text-align="end" fo:text-indent="0cm" style:punctuation-wrap="hanging"/>
      <style:text-properties fo:hyphenate="false"/>
    </style:style>
    <style:style style:name="P17" style:family="paragraph">
      <style:paragraph-properties fo:margin-left="0.2cm" fo:margin-right="0cm" fo:margin-top="0cm" fo:margin-bottom="0cm" fo:text-align="start" fo:text-indent="0cm" style:punctuation-wrap="hanging"/>
      <style:text-properties fo:hyphenate="false"/>
    </style:style>
    <style:style style:name="P18" style:family="paragraph">
      <style:paragraph-properties fo:margin-left="0cm" fo:margin-right="0cm" fo:margin-top="0.127cm" fo:margin-bottom="0cm" fo:text-align="center" fo:text-indent="0cm" style:punctuation-wrap="hanging"/>
      <style:text-properties fo:hyphenate="false"/>
    </style:style>
    <style:style style:name="P19" style:family="paragraph">
      <style:paragraph-properties fo:margin-left="0cm" fo:margin-right="0cm" fo:margin-top="0cm" fo:margin-bottom="0cm" fo:text-align="end" fo:text-indent="0cm" style:punctuation-wrap="hanging"/>
      <style:text-properties fo:hyphenate="false"/>
    </style:style>
    <style:style style:name="P20" style:family="paragraph">
      <style:paragraph-properties fo:margin-left="0cm" fo:margin-right="0cm" fo:margin-top="0.127cm" fo:margin-bottom="0cm" fo:line-height="100%" fo:text-align="start" fo:text-indent="0cm" style:punctuation-wrap="hanging"/>
      <style:text-properties fo:hyphenate="false"/>
    </style:style>
    <style:style style:name="T1" style:family="text">
      <style:text-properties fo:color="#000000" style:text-line-through-style="none" fo:font-family="'Arial Rounded MT Bold'" style:font-family-generic="swiss" fo:font-size="18pt" fo:font-style="normal" style:text-underline-style="none" fo:font-weight="bold" style:font-size-asian="18pt" style:font-style-asian="normal" style:font-weight-asian="bold" style:font-size-complex="18pt" style:font-style-complex="normal" style:font-weight-complex="bold"/>
    </style:style>
    <style:style style:name="T2" style:family="text">
      <style:text-properties fo:color="#000000" style:text-line-through-style="none" fo:font-family="Calibri" fo:font-size="18pt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style:style style:name="T3" style:family="text">
      <style:text-properties fo:color="#000000" style:text-line-through-style="none" fo:font-family="Calibri" fo:font-size="44pt" fo:font-style="normal" style:text-underline-style="none" fo:font-weight="bold" style:font-size-asian="44pt" style:font-style-asian="normal" style:font-weight-asian="bold" style:font-size-complex="44pt" style:font-style-complex="normal" style:font-weight-complex="bold"/>
    </style:style>
    <style:style style:name="T4" style:family="text">
      <style:text-properties fo:color="#000000" style:text-line-through-style="none" fo:font-family="Calibri" fo:font-size="28pt" fo:font-style="normal" style:text-underline-style="none" fo:font-weight="bold" style:font-size-asian="28pt" style:font-style-asian="normal" style:font-weight-asian="bold" style:font-size-complex="28pt" style:font-style-complex="normal" style:font-weight-complex="bold"/>
    </style:style>
    <style:style style:name="T5" style:family="text">
      <style:text-properties style:text-line-through-style="none" fo:font-style="normal" style:text-underline-style="none" fo:font-weight="bold" style:font-style-asian="normal" style:font-weight-asian="bold" style:font-style-complex="normal" style:font-weight-complex="bold"/>
    </style:style>
    <style:style style:name="T6" style:family="text">
      <style:text-properties fo:color="#000000" style:text-line-through-style="none" fo:font-family="Calibri" fo:font-size="12pt" fo:font-style="normal" style:text-underline-style="none" fo:font-weight="bold" style:font-size-asian="12pt" style:font-style-asian="normal" style:font-weight-asian="bold" style:font-size-complex="12pt" style:font-style-complex="normal" style:font-weight-complex="bold"/>
    </style:style>
    <style:style style:name="T7" style:family="text">
      <style:text-properties fo:color="#376092" style:text-line-through-style="none" fo:font-family="Calibri" fo:font-size="32pt" fo:font-style="normal" style:text-underline-style="none" fo:font-weight="normal" style:font-size-asian="32pt" style:font-style-asian="normal" style:font-weight-asian="normal" style:font-size-complex="32pt" style:font-style-complex="normal" style:font-weight-complex="normal"/>
    </style:style>
    <style:style style:name="T8" style:family="text">
      <style:text-properties fo:color="#376092" style:text-line-through-style="none" fo:font-family="Calibri" fo:font-size="24pt" fo:font-style="italic" style:text-underline-style="none" fo:font-weight="normal" style:font-size-asian="24pt" style:font-style-asian="italic" style:font-weight-asian="normal" style:font-size-complex="24pt" style:font-style-complex="italic" style:font-weight-complex="normal"/>
    </style:style>
    <style:style style:name="T9" style:family="text">
      <style:text-properties fo:color="#376092" style:text-line-through-style="none" fo:font-family="Calibri" fo:font-size="24pt" fo:font-style="normal" style:text-underline-style="none" fo:font-weight="bold" style:font-size-asian="24pt" style:font-style-asian="normal" style:font-weight-asian="bold" style:font-size-complex="24pt" style:font-style-complex="normal" style:font-weight-complex="bold"/>
    </style:style>
    <style:style style:name="T10" style:family="text">
      <style:text-properties fo:color="#376092" style:text-line-through-style="none" fo:font-family="Calibri" fo:font-size="24pt" fo:font-style="normal" style:text-underline-style="none" fo:font-weight="normal" style:font-size-asian="24pt" style:font-style-asian="normal" style:font-weight-asian="normal" style:font-size-complex="24pt" style:font-style-complex="normal" style:font-weight-complex="normal"/>
    </style:style>
    <style:style style:name="T11" style:family="text">
      <style:text-properties fo:color="#376092" style:text-line-through-style="none" fo:font-family="Calibri" fo:font-size="24pt" fo:font-style="normal" style:text-underline-style="none" fo:font-weight="bold" style:font-size-asian="24pt" style:font-style-asian="normal" style:font-weight-asian="bold" style:font-family-complex="Tahoma" style:font-family-generic-complex="swiss" style:font-size-complex="24pt" style:font-style-complex="normal" style:font-weight-complex="bold"/>
    </style:style>
    <style:style style:name="T12" style:family="text">
      <style:text-properties fo:color="#376092" style:text-line-through-style="none" fo:font-family="Calibri" fo:font-size="12pt" fo:font-style="normal" style:text-underline-style="none" fo:font-weight="bold" style:font-size-asian="12pt" style:font-style-asian="normal" style:font-weight-asian="bold" style:font-family-complex="Tahoma" style:font-family-generic-complex="swiss" style:font-size-complex="12pt" style:font-style-complex="normal" style:font-weight-complex="bold"/>
    </style:style>
    <style:style style:name="T13" style:family="text">
      <style:text-properties fo:color="#8b8b8b" style:text-line-through-style="none" fo:font-family="Calibri" fo:font-size="12pt" fo:font-style="normal" style:text-underline-style="none" fo:font-weight="normal" style:font-size-asian="12pt" style:font-style-asian="normal" style:font-weight-asian="normal" style:font-family-complex="Tahoma" style:font-family-generic-complex="swiss" style:font-size-complex="12pt" style:font-style-complex="normal" style:font-weight-complex="normal"/>
    </style:style>
    <style:style style:name="T14" style:family="text">
      <style:text-properties fo:color="#376092" style:text-line-through-style="none" fo:font-family="Calibri" fo:font-size="18pt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style:style style:name="T15" style:family="text">
      <style:text-properties fo:color="#376092" style:text-line-through-style="none" fo:font-family="Calibri" fo:font-size="18pt" fo:font-style="normal" style:text-underline-style="none" fo:font-weight="normal" style:font-size-asian="18pt" style:font-style-asian="normal" style:font-weight-asian="normal" style:font-family-complex="Tahoma" style:font-family-generic-complex="swiss" style:font-size-complex="18pt" style:font-style-complex="normal" style:font-weight-complex="normal"/>
    </style:style>
    <style:style style:name="T16" style:family="text">
      <style:text-properties fo:color="#376092" style:text-line-through-style="none" fo:font-family="Calibri" fo:font-size="18pt" fo:font-style="normal" style:text-underline-style="solid" style:text-underline-width="auto" style:text-underline-color="font-color" fo:font-weight="bold" style:font-size-asian="18pt" style:font-style-asian="normal" style:font-weight-asian="bold" style:font-family-complex="Tahoma" style:font-family-generic-complex="swiss" style:font-size-complex="18pt" style:font-style-complex="normal" style:font-weight-complex="bold"/>
    </style:style>
    <style:style style:name="T17" style:family="text">
      <style:text-properties fo:color="#376092" style:text-line-through-style="none" fo:font-family="Calibri" fo:font-size="18pt" fo:font-style="normal" style:text-underline-style="none" fo:font-weight="bold" style:font-size-asian="18pt" style:font-style-asian="normal" style:font-weight-asian="bold" style:font-family-complex="Tahoma" style:font-family-generic-complex="swiss" style:font-size-complex="18pt" style:font-style-complex="normal" style:font-weight-complex="bold"/>
    </style:style>
    <style:style style:name="T18" style:family="text">
      <style:text-properties fo:color="#8b8b8b" style:text-line-through-style="none" fo:font-family="Calibri" fo:font-size="32pt" fo:font-style="normal" style:text-underline-style="none" fo:font-weight="normal" style:font-size-asian="32pt" style:font-style-asian="normal" style:font-weight-asian="normal" style:font-family-complex="Tahoma" style:font-family-generic-complex="swiss" style:font-size-complex="32pt" style:font-style-complex="normal" style:font-weight-complex="normal"/>
    </style:style>
    <style:style style:name="T19" style:family="text">
      <style:text-properties fo:color="#000000" style:text-line-through-style="none" fo:font-family="'Times New Roman'" fo:font-size="10pt" fo:font-style="normal" style:text-underline-style="none" fo:font-weight="normal" style:font-family-asian="'Times New Roman'" style:font-size-asian="10pt" style:font-style-asian="normal" style:font-weight-asian="normal" style:font-family-complex="'Times New Roman'" style:font-size-complex="10pt" style:font-style-complex="normal" style:font-weight-complex="normal"/>
    </style:style>
    <style:style style:name="T20" style:family="text">
      <style:text-properties fo:color="#000000" style:text-line-through-style="none" fo:font-family="'Times New Roman'" fo:font-size="12pt" fo:font-style="normal" style:text-underline-style="none" fo:font-weight="normal" style:font-family-asian="'Times New Roman'" style:font-size-asian="12pt" style:font-style-asian="normal" style:font-weight-asian="normal" style:font-family-complex="'Times New Roman'" style:font-size-complex="12pt" style:font-style-complex="normal" style:font-weight-complex="normal"/>
    </style:style>
    <style:style style:name="T21" style:family="text">
      <style:text-properties fo:color="#376092" style:text-line-through-style="none" fo:font-family="Calibri" fo:font-size="20pt" fo:font-style="normal" style:text-underline-style="none" fo:font-weight="bold" style:font-size-asian="20pt" style:font-style-asian="normal" style:font-weight-asian="bold" style:font-family-complex="Tahoma" style:font-family-generic-complex="swiss" style:font-size-complex="20pt" style:font-style-complex="normal" style:font-weight-complex="bold"/>
    </style:style>
    <style:style style:name="T22" style:family="text">
      <style:text-properties fo:color="#376092" style:text-line-through-style="none" fo:font-family="Tahoma" style:font-family-generic="swiss" fo:font-size="16pt" fo:font-style="normal" style:text-underline-style="none" fo:font-weight="normal" style:font-size-asian="16pt" style:font-style-asian="normal" style:font-weight-asian="normal" style:font-family-complex="Tahoma" style:font-family-generic-complex="swiss" style:font-size-complex="16pt" style:font-style-complex="normal" style:font-weight-complex="normal"/>
    </style:style>
    <style:style style:name="T23" style:family="text">
      <style:text-properties fo:color="#376092" style:text-line-through-style="none" fo:font-family="Tahoma" style:font-family-generic="swiss" fo:font-size="15pt" fo:font-style="normal" style:text-underline-style="none" fo:font-weight="normal" style:font-size-asian="15pt" style:font-style-asian="normal" style:font-weight-asian="normal" style:font-family-complex="Tahoma" style:font-family-generic-complex="swiss" style:font-size-complex="15pt" style:font-style-complex="normal" style:font-weight-complex="normal"/>
    </style:style>
    <style:style style:name="T24" style:family="text">
      <style:text-properties fo:color="#000000" style:text-line-through-style="none" fo:font-family="'Arial Black'" fo:font-size="20pt" fo:font-style="normal" style:text-underline-style="none" fo:font-weight="normal" style:font-family-asian="'Times New Roman'" style:font-size-asian="20pt" style:font-style-asian="normal" style:font-weight-asian="normal" style:font-family-complex="'Times New Roman'" style:font-size-complex="20pt" style:font-style-complex="normal" style:font-weight-complex="normal"/>
    </style:style>
    <style:style style:name="T25" style:family="text">
      <style:text-properties fo:color="#376092" style:text-line-through-style="none" fo:font-family="Tahoma" style:font-family-generic="swiss" fo:font-size="18pt" fo:font-style="normal" style:text-underline-style="none" fo:font-weight="normal" style:font-size-asian="18pt" style:font-style-asian="normal" style:font-weight-asian="normal" style:font-family-complex="Tahoma" style:font-family-generic-complex="swiss" style:font-size-complex="18pt" style:font-style-complex="normal" style:font-weight-complex="normal"/>
    </style:style>
    <style:style style:name="T26" style:family="text">
      <style:text-properties fo:color="#376092" style:text-line-through-style="none" fo:font-family="Tahoma" style:font-family-generic="swiss" fo:font-size="22pt" fo:font-style="normal" style:text-underline-style="none" fo:font-weight="normal" style:font-size-asian="22pt" style:font-style-asian="normal" style:font-weight-asian="normal" style:font-family-complex="Tahoma" style:font-family-generic-complex="swiss" style:font-size-complex="22pt" style:font-style-complex="normal" style:font-weight-complex="normal"/>
    </style:style>
    <style:style style:name="T27" style:family="text">
      <style:text-properties fo:color="#000000" style:text-line-through-style="none" fo:font-family="Calibri" fo:font-size="12pt" fo:font-style="normal" style:text-underline-style="none" fo:font-weight="normal" style:font-size-asian="12pt" style:font-style-asian="normal" style:font-weight-asian="normal" style:font-size-complex="12pt" style:font-style-complex="normal" style:font-weight-complex="normal"/>
    </style:style>
    <style:style style:name="T28" style:family="text">
      <style:text-properties fo:color="#ffffff" style:text-line-through-style="none" fo:font-family="Arial" fo:font-size="8pt" fo:font-style="normal" style:text-underline-style="none" fo:font-weight="bold" style:font-size-asian="8pt" style:font-style-asian="normal" style:font-weight-asian="bold" style:font-size-complex="8pt" style:font-style-complex="normal" style:font-weight-complex="bold"/>
    </style:style>
    <style:style style:name="T29" style:family="text">
      <style:text-properties fo:color="#000000" style:text-line-through-style="none" fo:font-family="Arial" fo:font-size="8pt" fo:font-style="normal" style:text-underline-style="none" fo:font-weight="normal" style:font-size-asian="8pt" style:font-style-asian="normal" style:font-weight-asian="normal" style:font-size-complex="8pt" style:font-style-complex="normal" style:font-weight-complex="normal"/>
    </style:style>
    <style:style style:name="T30" style:family="text">
      <style:text-properties fo:color="#000000" style:text-line-through-style="none" fo:font-family="Arial" style:font-family-generic="swiss" fo:font-size="9pt" fo:font-style="normal" style:text-underline-style="none" fo:font-weight="normal" style:font-size-asian="9pt" style:font-style-asian="normal" style:font-weight-asian="normal" style:font-family-complex="Arial" style:font-family-generic-complex="swiss" style:font-size-complex="9pt" style:font-style-complex="normal" style:font-weight-complex="normal"/>
    </style:style>
    <style:style style:name="T31" style:family="text">
      <style:text-properties fo:color="#323439" style:text-line-through-style="none" fo:font-family="Arial" style:font-family-generic="swiss" fo:font-size="9pt" fo:font-style="normal" style:text-underline-style="none" fo:font-weight="normal" style:font-size-asian="9pt" style:font-style-asian="normal" style:font-weight-asian="normal" style:font-family-complex="Arial" style:font-family-generic-complex="swiss" style:font-size-complex="9pt" style:font-style-complex="normal" style:font-weight-complex="normal"/>
    </style:style>
    <style:style style:name="T32" style:family="text">
      <style:text-properties fo:color="#000000" style:text-line-through-style="none" fo:font-family="Calibri" fo:font-size="9pt" fo:font-style="normal" style:text-underline-style="none" fo:font-weight="normal" style:font-size-asian="9pt" style:font-style-asian="normal" style:font-weight-asian="normal" style:font-size-complex="9pt" style:font-style-complex="normal" style:font-weight-complex="normal"/>
    </style:style>
    <style:style style:name="T33" style:family="text">
      <style:text-properties fo:color="#323439" style:text-line-through-style="none" fo:font-family="Calibri" fo:font-size="9pt" fo:font-style="normal" style:text-underline-style="none" fo:font-weight="normal" style:font-size-asian="9pt" style:font-style-asian="normal" style:font-weight-asian="normal" style:font-size-complex="9pt" style:font-style-complex="normal" style:font-weight-complex="normal"/>
    </style:style>
    <style:style style:name="T34" style:family="text">
      <style:text-properties fo:color="#8b8b8b" style:text-line-through-style="none" fo:font-family="Calibri" fo:font-size="32pt" fo:font-style="normal" style:text-underline-style="none" fo:font-weight="normal" style:font-size-asian="32pt" style:font-style-asian="normal" style:font-weight-asian="normal" style:font-size-complex="32pt" style:font-style-complex="normal" style:font-weight-complex="normal"/>
    </style:style>
    <style:style style:name="T35" style:family="text">
      <style:text-properties fo:color="#000000" style:text-line-through-style="none" fo:font-family="Calibri" fo:font-size="14pt" fo:font-style="normal" style:text-underline-style="none" fo:font-weight="normal" style:font-size-asian="14pt" style:font-style-asian="normal" style:font-weight-asian="normal" style:font-size-complex="14pt" style:font-style-complex="normal" style:font-weight-complex="normal"/>
    </style:style>
    <style:style style:name="T36" style:family="text">
      <style:text-properties fo:color="#000000" style:text-line-through-style="none" fo:font-family="Calibri" fo:font-size="18pt" fo:font-style="normal" style:text-underline-style="none" fo:font-weight="bold" style:font-size-asian="18pt" style:font-style-asian="normal" style:font-weight-asian="bold" style:font-size-complex="18pt" style:font-style-complex="normal" style:font-weight-complex="bold"/>
    </style:style>
    <style:style style:name="T37" style:family="text">
      <style:text-properties fo:color="#0070c0" style:text-line-through-style="none" fo:font-family="Calibri" fo:font-size="20pt" fo:font-style="normal" style:text-underline-style="none" fo:font-weight="bold" style:font-size-asian="20pt" style:font-style-asian="normal" style:font-weight-asian="bold" style:font-size-complex="20pt" style:font-style-complex="normal" style:font-weight-complex="bold"/>
    </style:style>
    <style:style style:name="T38" style:family="text">
      <style:text-properties fo:color="#0070c0" style:text-line-through-style="none" fo:font-family="Calibri" fo:font-size="20pt" fo:font-style="normal" style:text-underline-style="none" fo:font-weight="bold" style:font-family-asian="Calibri" style:font-pitch-asian="fixed" style:font-size-asian="20pt" style:font-style-asian="normal" style:font-weight-asian="bold" style:font-family-complex="Tahoma" style:font-family-generic-complex="swiss" style:font-size-complex="20pt" style:font-style-complex="normal" style:font-weight-complex="bold"/>
    </style:style>
    <style:style style:name="T39" style:family="text">
      <style:text-properties fo:color="#000000" style:text-line-through-style="none" fo:font-family="'Times New Roman'" fo:font-size="18pt" fo:font-style="normal" style:text-underline-style="none" fo:font-weight="normal" style:font-family-asian="'Times New Roman'" style:font-size-asian="18pt" style:font-style-asian="normal" style:font-weight-asian="normal" style:font-family-complex="'Times New Roman'" style:font-size-complex="18pt" style:font-style-complex="normal" style:font-weight-complex="normal"/>
    </style:style>
    <style:style style:name="T40" style:family="text">
      <style:text-properties fo:color="#000000" style:text-line-through-style="none" fo:font-family="Calibri" fo:font-size="20pt" fo:font-style="normal" style:text-underline-style="none" fo:font-weight="bold" style:font-size-asian="20pt" style:font-style-asian="normal" style:font-weight-asian="bold" style:font-size-complex="20pt" style:font-style-complex="normal" style:font-weight-complex="bold"/>
    </style:style>
    <style:style style:name="T41" style:family="text">
      <style:text-properties fo:color="#000000" style:text-line-through-style="none" fo:font-family="Calibri" fo:font-size="20pt" fo:font-style="normal" style:text-underline-style="none" fo:font-weight="bold" style:font-family-asian="Calibri" style:font-pitch-asian="fixed" style:font-size-asian="20pt" style:font-style-asian="normal" style:font-weight-asian="bold" style:font-family-complex="Tahoma" style:font-family-generic-complex="swiss" style:font-size-complex="20pt" style:font-style-complex="normal" style:font-weight-complex="bold"/>
    </style:style>
    <style:style style:name="T42" style:family="text">
      <style:text-properties fo:color="#000000" style:text-line-through-style="none" fo:font-family="Calibri" fo:font-size="20pt" fo:font-style="normal" style:text-underline-style="solid" style:text-underline-width="auto" style:text-underline-color="font-color" fo:font-weight="bold" style:font-size-asian="20pt" style:font-style-asian="normal" style:font-weight-asian="bold" style:font-size-complex="20pt" style:font-style-complex="normal" style:font-weight-complex="bold"/>
    </style:style>
    <style:style style:name="T43" style:family="text">
      <style:text-properties fo:color="#000000" style:text-line-through-style="none" fo:font-family="Tahoma" style:font-family-generic="swiss" fo:font-size="18pt" fo:font-style="normal" style:text-underline-style="none" fo:font-weight="bold" style:font-family-asian="Calibri" style:font-pitch-asian="fixed" style:font-size-asian="18pt" style:font-style-asian="normal" style:font-weight-asian="bold" style:font-family-complex="Tahoma" style:font-family-generic-complex="swiss" style:font-size-complex="18pt" style:font-style-complex="normal" style:font-weight-complex="bold"/>
    </style:style>
    <style:style style:name="T44" style:family="text">
      <style:text-properties fo:color="#000000" style:text-line-through-style="none" fo:font-family="Tahoma" style:font-family-generic="swiss" fo:font-size="18pt" fo:font-style="normal" style:text-underline-style="none" fo:font-weight="bold" style:font-family-asian="TimesNewRoman" style:font-size-asian="18pt" style:font-style-asian="normal" style:font-weight-asian="bold" style:font-family-complex="Tahoma" style:font-family-generic-complex="swiss" style:font-size-complex="18pt" style:font-style-complex="normal" style:font-weight-complex="bold"/>
    </style:style>
    <style:style style:name="T45" style:family="text">
      <style:text-properties fo:color="#000000" style:text-line-through-style="none" fo:font-family="Tahoma" style:font-family-generic="swiss" fo:font-size="18pt" fo:font-style="normal" style:text-underline-style="none" fo:font-weight="bold" style:font-size-asian="18pt" style:font-style-asian="normal" style:font-weight-asian="bold" style:font-family-complex="Tahoma" style:font-family-generic-complex="swiss" style:font-size-complex="18pt" style:font-style-complex="normal" style:font-weight-complex="bold"/>
    </style:style>
    <style:style style:name="T46" style:family="text">
      <style:text-properties fo:color="#376092" style:text-line-through-style="none" fo:font-family="Calibri" fo:font-size="20pt" fo:font-style="normal" style:text-underline-style="none" fo:font-weight="bold" style:font-size-asian="20pt" style:font-style-asian="normal" style:font-weight-asian="bold" style:font-size-complex="20pt" style:font-style-complex="normal" style:font-weight-complex="bold"/>
    </style:style>
    <style:style style:name="T47" style:family="text">
      <style:text-properties fo:color="#ffff00" style:text-line-through-style="none" fo:font-family="Calibri" fo:font-size="40pt" fo:font-style="normal" style:text-underline-style="none" fo:font-weight="normal" style:font-size-asian="40pt" style:font-style-asian="normal" style:font-weight-asian="normal" style:font-size-complex="40pt" style:font-style-complex="normal" style:font-weight-complex="normal"/>
    </style:style>
    <style:style style:name="T48" style:family="text">
      <style:text-properties fo:color="#000000" style:text-line-through-style="none" fo:font-family="Calibri" fo:font-size="15pt" fo:font-style="normal" style:text-underline-style="none" fo:font-weight="bold" style:font-size-asian="15pt" style:font-style-asian="normal" style:font-weight-asian="bold" style:font-family-complex="Tahoma" style:font-family-generic-complex="swiss" style:font-size-complex="15pt" style:font-style-complex="normal" style:font-weight-complex="bold"/>
    </style:style>
    <style:style style:name="T49" style:family="text">
      <style:text-properties fo:color="#000000" style:text-line-through-style="none" fo:font-family="Calibri" fo:font-size="15pt" fo:font-style="normal" style:text-underline-style="none" fo:font-weight="normal" style:font-size-asian="15pt" style:font-style-asian="normal" style:font-weight-asian="normal" style:font-family-complex="Tahoma" style:font-family-generic-complex="swiss" style:font-size-complex="15pt" style:font-style-complex="normal" style:font-weight-complex="normal"/>
    </style:style>
    <style:style style:name="T50" style:family="text">
      <style:text-properties fo:color="#000000" style:text-line-through-style="none" fo:font-family="Calibri" fo:font-size="14pt" fo:font-style="normal" style:text-underline-style="none" fo:font-weight="normal" style:font-size-asian="14pt" style:font-style-asian="normal" style:font-weight-asian="normal" style:font-family-complex="Tahoma" style:font-family-generic-complex="swiss" style:font-size-complex="14pt" style:font-style-complex="normal" style:font-weight-complex="normal"/>
    </style:style>
    <style:style style:name="T51" style:family="text">
      <style:text-properties fo:color="#376092" style:text-line-through-style="none" fo:font-family="'Myriad Pro'" style:font-family-generic="swiss" fo:font-size="28pt" fo:font-style="normal" style:text-underline-style="none" fo:font-weight="normal" style:font-size-asian="28pt" style:font-style-asian="normal" style:font-weight-asian="normal" style:font-family-complex="Arial" style:font-size-complex="28pt" style:font-style-complex="normal" style:font-weight-complex="normal"/>
    </style:style>
    <style:style style:name="T52" style:family="text">
      <style:text-properties fo:color="#376092" style:text-line-through-style="none" fo:font-family="'Myriad Pro'" style:font-family-generic="swiss" fo:font-size="18pt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text:list-style style:name="L1">
      <text:list-level-style-bullet text:level="1" text:bullet-char="●">
        <style:list-level-properties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2">
      <text:list-level-style-number text:level="1" style:num-format="">
        <style:list-level-properties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3">
      <text:list-level-style-bullet text:level="1" text:bullet-char="•">
        <style:list-level-properties/>
        <style:text-properties fo:font-family="Arial" style:font-family-generic="swiss" style:use-window-font-color="true" fo:font-size="100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4">
      <text:list-level-style-number text:level="1" style:num-format="">
        <style:list-level-properties/>
        <style:text-properties style:use-window-font-color="true" fo:font-size="100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5">
      <text:list-level-style-number text:level="1" style:num-format="">
        <style:list-level-properties/>
        <style:text-properties style:use-window-font-color="true" fo:font-size="100%"/>
      </text:list-level-style-number>
      <text:list-level-style-bullet text:level="2" text:bullet-char="–">
        <style:list-level-properties text:space-before="1.27cm"/>
        <style:text-properties fo:font-family="Arial" style:font-family-generic="swiss" style:use-window-font-color="true" fo:font-size="100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6">
      <text:list-level-style-bullet text:level="1" text:bullet-char="•">
        <style:list-level-properties/>
        <style:text-properties fo:font-family="Arial" style:font-family-generic="swiss" style:use-window-font-color="true" fo:font-size="100%"/>
      </text:list-level-style-bullet>
      <text:list-level-style-bullet text:level="2" text:bullet-char="–">
        <style:list-level-properties text:space-before="1.27cm"/>
        <style:text-properties fo:font-family="Arial" style:font-family-generic="swiss" style:use-window-font-color="true" fo:font-size="100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7">
      <text:list-level-style-number text:level="1" style:num-format="">
        <style:list-level-properties/>
        <style:text-properties style:use-window-font-color="true" fo:font-size="100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8">
      <text:list-level-style-number text:level="1" style:num-format="">
        <style:list-level-properties/>
        <style:text-properties style:use-window-font-color="true" fo:font-size="100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9">
      <text:list-level-style-bullet text:level="1" text:bullet-char="-">
        <style:list-level-properties/>
        <style:text-properties fo:font-family="Arial" style:font-family-generic="swiss" style:use-window-font-color="true" fo:font-size="100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10">
      <text:list-level-style-number text:level="1" style:num-format="">
        <style:list-level-properties/>
        <style:text-properties style:use-window-font-color="true" fo:font-size="100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body>
    <office:presentation>
      <draw:page draw:name="page1" draw:style-name="dp1" draw:master-page-name="Uobičajeno" presentation:presentation-page-layout-name="AL1T0"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odnaslov 2" draw:style-name="gr2" draw:text-style-name="P1" draw:layer="layout" svg:width="17.779cm" svg:height="1.906cm" svg:x="3.699cm" svg:y="13.525cm">
          <text:p text:style-name="P2">
            <text:span text:style-name="T1">Našice, 6. rujna 2013.</text:span>
            <text:span text:style-name="T1">
              <text:line-break/>
            </text:span>
            <text:span text:style-name="T2">. </text:span>
          </text:p>
          <draw:enhanced-geometry svg:viewBox="0 0 21600 21600" draw:type="rectangle" draw:enhanced-path="M 0 0 L 21600 0 21600 21600 0 21600 0 0 Z N"/>
        </draw:custom-shape>
        <draw:frame draw:name="Naslov 10" presentation:style-name="pr1" draw:text-style-name="P1" draw:layer="layout" svg:width="21.589cm" svg:height="4.082cm" svg:x="1.899cm" svg:y="3.124cm" presentation:class="title" presentation:user-transformed="true">
          <draw:text-box>
            <text:p text:style-name="P3">
              <text:span text:style-name="T3">POTENCIJALI BIOPLINA U REPUBLICI HRVATSKOJ</text:span>
            </text:p>
          </draw:text-box>
        </draw:frame>
        <draw:custom-shape draw:name="Pravokutnik 13" draw:style-name="gr3" draw:text-style-name="P1" draw:layer="layout" svg:width="25.399cm" svg:height="2.123cm" svg:x="0cm" svg:y="0cm">
          <text:p/>
          <draw:enhanced-geometry svg:viewBox="0 0 21600 21600" draw:type="rectangle" draw:enhanced-path="M 0 0 L 21600 0 21600 21600 0 21600 0 0 Z N"/>
        </draw:custom-shape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TekstniOkvir 22" draw:style-name="gr2" draw:text-style-name="P1" draw:layer="layout" svg:width="12.2cm" svg:height="2.752cm" svg:x="6.499cm" svg:y="8.525cm">
          <text:p text:style-name="P4">
            <text:span text:style-name="T4">Prof. dr. sc. Davor Kralik</text:span>
          </text:p>
          <draw:enhanced-geometry svg:viewBox="0 0 21600 21600" draw:type="rectangle" draw:enhanced-path="M 0 0 L 21600 0 21600 21600 0 21600 0 0 Z N"/>
        </draw:custom-shape>
        <draw:g draw:name="Grupa 29">
          <draw:custom-shape draw:name="Elipsa 25" draw:style-name="gr5" draw:text-style-name="P1" draw:layer="layout" svg:width="1.399cm" svg:height="1.399cm" svg:x="3.699cm" svg:y="10.125cm">
            <text:p/>
            <draw:enhanced-geometry svg:viewBox="0 0 21600 21600" draw:glue-points="10800 0 3163 3163 0 10800 3163 18437 10800 21600 18437 18437 21600 10800 18437 3163" draw:text-areas="3163 3163 18437 18437" draw:type="ellipse" draw:enhanced-path="U 10800 10800 10800 10800 0 360 Z N"/>
          </draw:custom-shape>
          <draw:custom-shape draw:name="Elipsa 26" draw:style-name="gr5" draw:text-style-name="P1" draw:layer="layout" svg:width="1.199cm" svg:height="1.199cm" svg:x="3.299cm" svg:y="9.725cm">
            <text:p/>
            <draw:enhanced-geometry svg:viewBox="0 0 21600 21600" draw:glue-points="10800 0 3163 3163 0 10800 3163 18437 10800 21600 18437 18437 21600 10800 18437 3163" draw:text-areas="3163 3163 18437 18437" draw:type="ellipse" draw:enhanced-path="U 10800 10800 10800 10800 0 360 Z N"/>
          </draw:custom-shape>
          <draw:custom-shape draw:name="Elipsa 27" draw:style-name="gr5" draw:text-style-name="P1" draw:layer="layout" svg:width="1.999cm" svg:height="1.799cm" svg:x="4.099cm" svg:y="9.325cm">
            <text:p/>
            <draw:enhanced-geometry svg:viewBox="0 0 21600 21600" draw:glue-points="10800 0 3163 3163 0 10800 3163 18437 10800 21600 18437 18437 21600 10800 18437 3163" draw:text-areas="3163 3163 18437 18437" draw:type="ellipse" draw:enhanced-path="U 10800 10800 10800 10800 0 360 Z N"/>
          </draw:custom-shape>
          <draw:custom-shape draw:name="TekstniOkvir 28" draw:style-name="gr2" draw:text-style-name="P1" draw:layer="layout" svg:width="1.599cm" svg:height="1.906cm" svg:x="4.499cm" svg:y="9.725cm">
            <text:p>
              <text:span text:style-name="T5">CH4</text:span>
            </text:p>
            <draw:enhanced-geometry svg:viewBox="0 0 21600 21600" draw:type="rectangle" draw:enhanced-path="M 0 0 L 21600 0 21600 21600 0 21600 0 0 Z N"/>
          </draw:custom-shape>
        </draw:g>
        <presentation:notes draw:style-name="dp2">
          <draw:page-thumbnail draw:style-name="gr6" draw:layer="layout" svg:width="14.848cm" svg:height="11.136cm" svg:x="3.075cm" svg:y="2.257cm" draw:page-number="1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2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Rectangle 2" draw:style-name="gr8" draw:text-style-name="P1" draw:layer="layout" svg:width="24.002cm" svg:height="11.472cm" svg:x="0.499cm" svg:y="3.124cm">
          <text:list text:style-name="L3">
            <text:list-item>
              <text:p text:style-name="P5">
                <text:span text:style-name="T7">Definicija bioplina kao biogoriva </text:span>
                <text:span text:style-name="T7">
                  <text:line-break/>
                </text:span>
                <text:span text:style-name="T7">(Direktiva 2003/30EC-članak 2)</text:span>
              </text:p>
            </text:list-item>
            <text:list-item>
              <text:p text:style-name="P6">
                <text:span text:style-name="T8">Bioplin je plinsko gorivo koje se proizvodi od biomase i/ili od biorazgradivog dijela otpada, koje se može pročistiti do kvalitete prirodnoga plina, da bi se koristilo kao biogorivo, ili generatorski plin.</text:span>
              </text:p>
            </text:list-item>
          </text:list>
          <text:p text:style-name="P6">
            <text:span text:style-name="T8"/>
          </text:p>
          <text:list text:continue-numbering="true" text:style-name="L3">
            <text:list-item>
              <text:p text:style-name="P6">
                <text:span text:style-name="T9">Bioplin je mješavina plinova koja nastaje prilikom truljenja organske tvari bez prisustva zraka – anaerobna fermentacija</text:span>
              </text:p>
            </text:list-item>
          </text:list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2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3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Rezervirano mjesto sadržaja 2" draw:style-name="gr8" draw:text-style-name="P1" draw:layer="layout" svg:width="22.859cm" svg:height="12.874cm" svg:x="1.299cm" svg:y="3.324cm">
          <text:p text:style-name="P7">
            <text:span text:style-name="T10">Tehnologije pridobivanja bioplina se razlikuju prema izvoru, a tu prepoznajemo tri osnovne skupine: </text:span>
          </text:p>
          <text:p text:style-name="P7">
            <text:span text:style-name="T10"/>
          </text:p>
          <text:list text:style-name="L5">
            <text:list-item>
              <text:list>
                <text:list-item>
                  <text:p text:style-name="P7">
                    <text:span text:style-name="T9">poljoprivredna bioplinska postrojenja koja u procesu anaerobne fermentacije koriste sirovinu iz poljoprivrede i prehrambene industrije </text:span>
                  </text:p>
                </text:list-item>
                <text:list-item>
                  <text:p text:style-name="P7">
                    <text:span text:style-name="T9">postrojenja na deponijski plin koja sakupljaju bioplin nastao na odlagalištu otpada </text:span>
                  </text:p>
                </text:list-item>
                <text:list-item>
                  <text:p text:style-name="P7">
                    <text:span text:style-name="T9">postrojenja na otpadni mulj koji nastaje pri procesu pročišćavanja otpadnih voda</text:span>
                  </text:p>
                </text:list-item>
              </text:list>
            </text:list-item>
          </text:list>
          <text:p text:style-name="P6">
            <text:span text:style-name="T10"/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3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4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Rectangle 3" draw:style-name="gr8" draw:text-style-name="P1" draw:layer="layout" svg:width="23.802cm" svg:height="15.797cm" svg:x="0.699cm" svg:y="3.324cm">
          <text:p text:style-name="P6">
            <text:span text:style-name="T11">STRATEGIJA ENERGETSKOG RAZVITKA REPUBLIKE HRVATSKE</text:span>
          </text:p>
          <text:p text:style-name="P8">
            <text:span text:style-name="T12"/>
          </text:p>
          <text:p text:style-name="P6">
            <text:span text:style-name="T11">Republika Hrvatska će poticati proizvodnju i uporabu bioplina, domaću proizvodnju bioplinskih postrojenja te izgradnju distribuiranih izvora energije (iskoristivih za potrebe samih farmi, ali i lokalne zajednice) radi zbrinjavanja otpada iz poljoprivredne proizvodnje, smanjenja emisije stakleničkih plinova, ali i poticanja razvoja poljoprivrednih gospodarstva. Vlada Republike Hrvatske će svojim politikama unapređivati suradnju nadležnih ministarstva ali će i djelovati stvaranjem edukativnih programa usmjerenih prema korisnicima i potencijalnim poduzetnicima.</text:span>
          </text:p>
          <text:p text:style-name="P5">
            <text:span text:style-name="T13"/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4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5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Rezervirano mjesto sadržaja 3" draw:style-name="gr8" draw:text-style-name="P1" draw:layer="layout" svg:width="22.859cm" svg:height="3.303cm" svg:x="1.27cm" svg:y="2.924cm">
          <text:p text:style-name="P6">
            <text:span text:style-name="T11">Cilj je da se već u 2010. godini iz obnovljivih izvora energije proizvodi oko 42 PJ, a u 2020. godini čak oko 84 PJ.</text:span>
          </text:p>
          <draw:enhanced-geometry svg:viewBox="0 0 21600 21600" draw:type="rectangle" draw:enhanced-path="M 0 0 L 21600 0 21600 21600 0 21600 0 0 Z N"/>
        </draw:custom-shape>
        <draw:frame draw:name="Picture 1" draw:style-name="gr9" draw:text-style-name="P9" draw:layer="layout" svg:width="16.915cm" svg:height="9.974cm" svg:x="2.499cm" svg:y="5.004cm">
          <draw:image xlink:href="Pictures/1000000000000383000002122A141D54.jpg" xlink:type="simple" xlink:show="embed" xlink:actuate="onLoad">
            <text:p/>
          </draw:image>
        </draw:frame>
        <presentation:notes draw:style-name="dp2">
          <draw:page-thumbnail draw:style-name="gr6" draw:layer="layout" svg:width="14.848cm" svg:height="11.136cm" svg:x="3.075cm" svg:y="2.257cm" draw:page-number="5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6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TekstniOkvir 12" draw:style-name="gr2" draw:text-style-name="P1" draw:layer="layout" svg:width="22.602cm" svg:height="9.526cm" svg:x="1.099cm" svg:y="3.524cm">
          <text:p text:style-name="P10">
            <text:span text:style-name="T14">
              Udio obnovljivih izvora energije u ukupnoj potrošnji iznosio je u 2009. godini oko 20,1 % (primjenom EIHP metodologije), odnosno oko 11 % ako se u proračunu primjeni 
              <text:s/>
              EUROSTAT metoda. (Zajedno sa velikim hidroelektranama) 
            </text:span>
          </text:p>
          <text:p text:style-name="P10">
            <text:span text:style-name="T14">Udio električne energije proizvedeno je iz ostalih obnovljivih izvora (male hidroelektrane, energija vjetra, deponijski i bioplin) iznosi 1,4 %.</text:span>
          </text:p>
          <text:p text:style-name="P10">
            <text:span text:style-name="T14"/>
          </text:p>
          <text:p text:style-name="P10">
            <text:span text:style-name="T14">U ukupnoj potrošnji električne energije u Hrvatskoj, električna energija proizvedena iz obnovljivih izvora energije sudjelovala je s 37,4 %. Pri tome je električna energija proizvedena u velikim hidroelektranama ostvarila udio od 36,4 %, dok je električna energije proizvedena iz ostalih obnovljivih izvora sudjelovala s 1 %.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6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7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Rezervirano mjesto sadržaja 2" draw:style-name="gr8" draw:text-style-name="P1" draw:layer="layout" svg:width="22.859cm" svg:height="4.784cm" svg:x="1.27cm" svg:y="2.724cm">
          <text:p text:style-name="P6">
            <text:span text:style-name="T15">Republika Hrvatska Strategijom postavlja cilj da iz poljoprivredne proizvodnje u energetske svrhe iskoristi u 2020. godini ekvivalent od barem </text:span>
            <text:span text:style-name="T16">20% ukupnih uvjetnih grla</text:span>
            <text:span text:style-name="T17"> </text:span>
            <text:span text:style-name="T15">i da tako proizvede oko </text:span>
            <text:span text:style-name="T16">2,6 PJ energije iz bioplina odnosno oko 100 milijuna m3 bioplina.</text:span>
          </text:p>
          <text:p text:style-name="P5">
            <text:span text:style-name="T18"/>
          </text:p>
          <draw:enhanced-geometry svg:viewBox="0 0 21600 21600" draw:type="rectangle" draw:enhanced-path="M 0 0 L 21600 0 21600 21600 0 21600 0 0 Z N"/>
        </draw:custom-shape>
        <draw:g draw:name="Grupa 10">
          <draw:custom-shape draw:name="Pravokutnik 21" draw:style-name="gr10" draw:text-style-name="P1" draw:layer="layout" svg:width="15.451cm" svg:height="8.254cm" svg:x="4.099cm" svg:y="6.204cm">
            <text:p/>
            <draw:enhanced-geometry svg:viewBox="0 0 21600 21600" draw:type="rectangle" draw:enhanced-path="M 0 0 L 21600 0 21600 21600 0 21600 0 0 Z N"/>
          </draw:custom-shape>
          <draw:frame draw:name="Picture 3" draw:style-name="gr9" draw:text-style-name="P9" draw:layer="layout" svg:width="14.141cm" svg:height="7.557cm" svg:x="4.747cm" svg:y="6.65cm">
            <draw:image xlink:href="Pictures/10000000000001E4000001007556232E.png" xlink:type="simple" xlink:show="embed" xlink:actuate="onLoad">
              <text:p/>
            </draw:image>
          </draw:frame>
        </draw:g>
        <presentation:notes draw:style-name="dp2">
          <draw:page-thumbnail draw:style-name="gr6" draw:layer="layout" svg:width="14.848cm" svg:height="11.136cm" svg:x="3.075cm" svg:y="2.257cm" draw:page-number="7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8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TekstniOkvir 12" draw:style-name="gr2" draw:text-style-name="P1" draw:layer="layout" svg:width="19.201cm" svg:height="1.906cm" svg:x="4.099cm" svg:y="3.124cm">
          <text:p text:style-name="P2">
            <text:span text:style-name="T14">Broj životinja u RH kroz vremensko razdoblje 2000. – 2010. godina </text:span>
          </text:p>
          <draw:enhanced-geometry svg:viewBox="0 0 21600 21600" draw:type="rectangle" draw:enhanced-path="M 0 0 L 21600 0 21600 21600 0 21600 0 0 Z N"/>
        </draw:custom-shape>
        <draw:frame draw:name="Tablica 20" draw:style-name="standard" draw:layer="layout" svg:width="14.462cm" svg:height="8.101cm" svg:x="5.099cm" svg:y="4.324cm">
          <table:table>
            <table:table-column table:style-name="co1"/>
            <table:table-column table:style-name="co1"/>
            <table:table-column table:style-name="co2"/>
            <table:table-column table:style-name="co3"/>
            <table:table-column table:style-name="co3"/>
            <table:table-column table:style-name="co4"/>
            <table:table-row table:style-name="ro1" table:default-cell-style-name="ce3">
              <table:table-cell table:style-name="ce1" table:number-rows-spanned="2">
                <text:p text:style-name="P11">
                  <text:span text:style-name="T19"> </text:span>
                </text:p>
              </table:table-cell>
              <table:table-cell table:style-name="ce2" table:number-columns-spanned="5">
                <text:p text:style-name="P12">
                  <text:span text:style-name="T20">Stoka i perad - Livestock and poultry, ‘000</text:span>
                </text:p>
              </table:table-cell>
              <table:covered-table-cell/>
              <table:covered-table-cell/>
              <table:covered-table-cell/>
              <table:covered-table-cell/>
            </table:table-row>
            <table:table-row table:style-name="ro2">
              <table:covered-table-cell table:style-name="ce3"/>
              <table:table-cell table:style-name="ce4">
                <text:p text:style-name="P11">
                  <text:span text:style-name="T20">Goveda - Cattle</text:span>
                </text:p>
              </table:table-cell>
              <table:table-cell table:style-name="ce5">
                <text:p text:style-name="P11">
                  <text:span text:style-name="T20">Svinje - Pigs</text:span>
                </text:p>
              </table:table-cell>
              <table:table-cell table:style-name="ce6">
                <text:p text:style-name="P11">
                  <text:span text:style-name="T20">Ovce - Sheep</text:span>
                </text:p>
              </table:table-cell>
              <table:table-cell table:style-name="ce7">
                <text:p text:style-name="P11">
                  <text:span text:style-name="T20">Perad - Poultry</text:span>
                </text:p>
              </table:table-cell>
              <table:table-cell table:style-name="ce8">
                <text:p text:style-name="P11">
                  <text:span text:style-name="T20">Konji - Horses</text:span>
                </text:p>
              </table:table-cell>
            </table:table-row>
            <table:table-row table:style-name="ro1">
              <table:table-cell table:style-name="ce9">
                <text:p text:style-name="P11">
                  <text:span text:style-name="T20">2000. </text:span>
                </text:p>
              </table:table-cell>
              <table:table-cell table:style-name="ce10">
                <text:p text:style-name="P12">
                  <text:span text:style-name="T20">427</text:span>
                </text:p>
              </table:table-cell>
              <table:table-cell table:style-name="ce11">
                <text:p text:style-name="P12">
                  <text:span text:style-name="T20">1233</text:span>
                </text:p>
              </table:table-cell>
              <table:table-cell table:style-name="ce12">
                <text:p text:style-name="P12">
                  <text:span text:style-name="T20">528</text:span>
                </text:p>
              </table:table-cell>
              <table:table-cell table:style-name="ce13">
                <text:p text:style-name="P12">
                  <text:span text:style-name="T20">11256</text:span>
                </text:p>
              </table:table-cell>
              <table:table-cell table:style-name="ce14">
                <text:p text:style-name="P12">
                  <text:span text:style-name="T20">11</text:span>
                </text:p>
              </table:table-cell>
            </table:table-row>
            <table:table-row table:style-name="ro1">
              <table:table-cell table:style-name="ce15">
                <text:p text:style-name="P11">
                  <text:span text:style-name="T20">
                    2001. 
                    <text:s/>
                  </text:span>
                </text:p>
              </table:table-cell>
              <table:table-cell table:style-name="ce16">
                <text:p text:style-name="P12">
                  <text:span text:style-name="T20">438</text:span>
                </text:p>
              </table:table-cell>
              <table:table-cell table:style-name="ce17">
                <text:p text:style-name="P12">
                  <text:span text:style-name="T20">1234</text:span>
                </text:p>
              </table:table-cell>
              <table:table-cell table:style-name="ce18">
                <text:p text:style-name="P12">
                  <text:span text:style-name="T20">539</text:span>
                </text:p>
              </table:table-cell>
              <table:table-cell table:style-name="ce19">
                <text:p text:style-name="P12">
                  <text:span text:style-name="T20">11747</text:span>
                </text:p>
              </table:table-cell>
              <table:table-cell table:style-name="ce20">
                <text:p text:style-name="P12">
                  <text:span text:style-name="T20">10</text:span>
                </text:p>
              </table:table-cell>
            </table:table-row>
            <table:table-row table:style-name="ro1">
              <table:table-cell table:style-name="ce21">
                <text:p text:style-name="P11">
                  <text:span text:style-name="T20">2002. </text:span>
                </text:p>
              </table:table-cell>
              <table:table-cell table:style-name="ce22">
                <text:p text:style-name="P12">
                  <text:span text:style-name="T20">417</text:span>
                </text:p>
              </table:table-cell>
              <table:table-cell table:style-name="ce23">
                <text:p text:style-name="P12">
                  <text:span text:style-name="T20">1286</text:span>
                </text:p>
              </table:table-cell>
              <table:table-cell table:style-name="ce24">
                <text:p text:style-name="P12">
                  <text:span text:style-name="T20">580</text:span>
                </text:p>
              </table:table-cell>
              <table:table-cell table:style-name="ce25">
                <text:p text:style-name="P12">
                  <text:span text:style-name="T20">11665</text:span>
                </text:p>
              </table:table-cell>
              <table:table-cell table:style-name="ce26">
                <text:p text:style-name="P12">
                  <text:span text:style-name="T20">8</text:span>
                </text:p>
              </table:table-cell>
            </table:table-row>
            <table:table-row table:style-name="ro1">
              <table:table-cell table:style-name="ce27">
                <text:p text:style-name="P11">
                  <text:span text:style-name="T20">2003. </text:span>
                </text:p>
              </table:table-cell>
              <table:table-cell table:style-name="ce28">
                <text:p text:style-name="P12">
                  <text:span text:style-name="T20">444</text:span>
                </text:p>
              </table:table-cell>
              <table:table-cell table:style-name="ce29">
                <text:p text:style-name="P12">
                  <text:span text:style-name="T20">1347</text:span>
                </text:p>
              </table:table-cell>
              <table:table-cell table:style-name="ce30">
                <text:p text:style-name="P12">
                  <text:span text:style-name="T20">587</text:span>
                </text:p>
              </table:table-cell>
              <table:table-cell table:style-name="ce31">
                <text:p text:style-name="P12">
                  <text:span text:style-name="T20">11778</text:span>
                </text:p>
              </table:table-cell>
              <table:table-cell table:style-name="ce32">
                <text:p text:style-name="P12">
                  <text:span text:style-name="T20">9</text:span>
                </text:p>
              </table:table-cell>
            </table:table-row>
            <table:table-row table:style-name="ro1">
              <table:table-cell table:style-name="ce33">
                <text:p text:style-name="P11">
                  <text:span text:style-name="T20">2004. </text:span>
                </text:p>
              </table:table-cell>
              <table:table-cell table:style-name="ce34">
                <text:p text:style-name="P12">
                  <text:span text:style-name="T20">466</text:span>
                </text:p>
              </table:table-cell>
              <table:table-cell table:style-name="ce35">
                <text:p text:style-name="P12">
                  <text:span text:style-name="T20">1489</text:span>
                </text:p>
              </table:table-cell>
              <table:table-cell table:style-name="ce36">
                <text:p text:style-name="P12">
                  <text:span text:style-name="T20">721</text:span>
                </text:p>
              </table:table-cell>
              <table:table-cell table:style-name="ce37">
                <text:p text:style-name="P12">
                  <text:span text:style-name="T20">11185</text:span>
                </text:p>
              </table:table-cell>
              <table:table-cell table:style-name="ce38">
                <text:p text:style-name="P12">
                  <text:span text:style-name="T20">10</text:span>
                </text:p>
              </table:table-cell>
            </table:table-row>
            <table:table-row table:style-name="ro1">
              <table:table-cell table:style-name="ce39">
                <text:p text:style-name="P11">
                  <text:span text:style-name="T20">2005. </text:span>
                </text:p>
              </table:table-cell>
              <table:table-cell table:style-name="ce40">
                <text:p text:style-name="P12">
                  <text:span text:style-name="T20">471</text:span>
                </text:p>
              </table:table-cell>
              <table:table-cell table:style-name="ce41">
                <text:p text:style-name="P12">
                  <text:span text:style-name="T20">1205</text:span>
                </text:p>
              </table:table-cell>
              <table:table-cell table:style-name="ce42">
                <text:p text:style-name="P12">
                  <text:span text:style-name="T20">796</text:span>
                </text:p>
              </table:table-cell>
              <table:table-cell table:style-name="ce43">
                <text:p text:style-name="P12">
                  <text:span text:style-name="T20">10640</text:span>
                </text:p>
              </table:table-cell>
              <table:table-cell table:style-name="ce44">
                <text:p text:style-name="P12">
                  <text:span text:style-name="T20">9</text:span>
                </text:p>
              </table:table-cell>
            </table:table-row>
            <table:table-row table:style-name="ro1">
              <table:table-cell table:style-name="ce45">
                <text:p text:style-name="P11">
                  <text:span text:style-name="T20">2006. </text:span>
                </text:p>
              </table:table-cell>
              <table:table-cell table:style-name="ce46">
                <text:p text:style-name="P12">
                  <text:span text:style-name="T20">483</text:span>
                </text:p>
              </table:table-cell>
              <table:table-cell table:style-name="ce47">
                <text:p text:style-name="P12">
                  <text:span text:style-name="T20">1489</text:span>
                </text:p>
              </table:table-cell>
              <table:table-cell table:style-name="ce48">
                <text:p text:style-name="P12">
                  <text:span text:style-name="T20">680</text:span>
                </text:p>
              </table:table-cell>
              <table:table-cell table:style-name="ce49">
                <text:p text:style-name="P12">
                  <text:span text:style-name="T20">10088</text:span>
                </text:p>
              </table:table-cell>
              <table:table-cell table:style-name="ce50">
                <text:p text:style-name="P12">
                  <text:span text:style-name="T20">12</text:span>
                </text:p>
              </table:table-cell>
            </table:table-row>
            <table:table-row table:style-name="ro1">
              <table:table-cell table:style-name="ce51">
                <text:p text:style-name="P11">
                  <text:span text:style-name="T20">2007. </text:span>
                </text:p>
              </table:table-cell>
              <table:table-cell table:style-name="ce52">
                <text:p text:style-name="P12">
                  <text:span text:style-name="T20">467</text:span>
                </text:p>
              </table:table-cell>
              <table:table-cell table:style-name="ce53">
                <text:p text:style-name="P12">
                  <text:span text:style-name="T20">1348</text:span>
                </text:p>
              </table:table-cell>
              <table:table-cell table:style-name="ce54">
                <text:p text:style-name="P12">
                  <text:span text:style-name="T20">646</text:span>
                </text:p>
              </table:table-cell>
              <table:table-cell table:style-name="ce55">
                <text:p text:style-name="P12">
                  <text:span text:style-name="T20">10053</text:span>
                </text:p>
              </table:table-cell>
              <table:table-cell table:style-name="ce56">
                <text:p text:style-name="P12">
                  <text:span text:style-name="T20">14</text:span>
                </text:p>
              </table:table-cell>
            </table:table-row>
            <table:table-row table:style-name="ro1">
              <table:table-cell table:style-name="ce57">
                <text:p text:style-name="P11">
                  <text:span text:style-name="T20">2008. </text:span>
                </text:p>
              </table:table-cell>
              <table:table-cell table:style-name="ce58">
                <text:p text:style-name="P12">
                  <text:span text:style-name="T20">454</text:span>
                </text:p>
              </table:table-cell>
              <table:table-cell table:style-name="ce59">
                <text:p text:style-name="P12">
                  <text:span text:style-name="T20">1104</text:span>
                </text:p>
              </table:table-cell>
              <table:table-cell table:style-name="ce60">
                <text:p text:style-name="P12">
                  <text:span text:style-name="T20">643</text:span>
                </text:p>
              </table:table-cell>
              <table:table-cell table:style-name="ce61">
                <text:p text:style-name="P12">
                  <text:span text:style-name="T20">10015</text:span>
                </text:p>
              </table:table-cell>
              <table:table-cell table:style-name="ce62">
                <text:p text:style-name="P12">
                  <text:span text:style-name="T20">16</text:span>
                </text:p>
              </table:table-cell>
            </table:table-row>
            <table:table-row table:style-name="ro1">
              <table:table-cell table:style-name="ce63">
                <text:p text:style-name="P11">
                  <text:span text:style-name="T20">2009. </text:span>
                </text:p>
              </table:table-cell>
              <table:table-cell table:style-name="ce64">
                <text:p text:style-name="P12">
                  <text:span text:style-name="T20">447</text:span>
                </text:p>
              </table:table-cell>
              <table:table-cell table:style-name="ce65">
                <text:p text:style-name="P12">
                  <text:span text:style-name="T20">1250</text:span>
                </text:p>
              </table:table-cell>
              <table:table-cell table:style-name="ce66">
                <text:p text:style-name="P12">
                  <text:span text:style-name="T20">619</text:span>
                </text:p>
              </table:table-cell>
              <table:table-cell table:style-name="ce67">
                <text:p text:style-name="P12">
                  <text:span text:style-name="T20">10787</text:span>
                </text:p>
              </table:table-cell>
              <table:table-cell table:style-name="ce68">
                <text:p text:style-name="P12">
                  <text:span text:style-name="T20">17</text:span>
                </text:p>
              </table:table-cell>
            </table:table-row>
            <table:table-row table:style-name="ro3">
              <table:table-cell table:style-name="ce69">
                <text:p text:style-name="P11">
                  <text:span text:style-name="T20">2010.</text:span>
                </text:p>
              </table:table-cell>
              <table:table-cell table:style-name="ce70">
                <text:p text:style-name="P12">
                  <text:span text:style-name="T20">444</text:span>
                </text:p>
              </table:table-cell>
              <table:table-cell table:style-name="ce71">
                <text:p text:style-name="P12">
                  <text:span text:style-name="T20">1231</text:span>
                </text:p>
              </table:table-cell>
              <table:table-cell table:style-name="ce72">
                <text:p text:style-name="P12">
                  <text:span text:style-name="T20">630</text:span>
                </text:p>
              </table:table-cell>
              <table:table-cell table:style-name="ce73">
                <text:p text:style-name="P12">
                  <text:span text:style-name="T20">9470</text:span>
                </text:p>
              </table:table-cell>
              <table:table-cell table:style-name="ce74">
                <text:p text:style-name="P12">
                  <text:span text:style-name="T20">19</text:span>
                </text:p>
              </table:table-cell>
            </table:table-row>
          </table:table>
          <draw:image xlink:href="Pictures/TablePreview1.svm" xlink:type="simple" xlink:show="embed" xlink:actuate="onLoad"/>
        </draw:frame>
        <presentation:notes draw:style-name="dp2">
          <draw:page-thumbnail draw:style-name="gr6" draw:layer="layout" svg:width="14.848cm" svg:height="11.136cm" svg:x="3.075cm" svg:y="2.257cm" draw:page-number="8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9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Rezervirano mjesto sadržaja 2" draw:style-name="gr8" draw:text-style-name="P1" draw:layer="layout" svg:width="23.917cm" svg:height="3.43cm" svg:x="0.847cm" svg:y="3.124cm">
          <text:p text:style-name="P13">
            <text:span text:style-name="T21">
              2005. godine ukupno 13.121.000 jedinki, 
              <text:s/>
              što iznosi: 
              <text:s/>
              869.730 UG
            </text:span>
          </text:p>
          <text:p text:style-name="P5">
            <text:span text:style-name="T18"/>
          </text:p>
          <draw:enhanced-geometry svg:viewBox="0 0 21600 21600" draw:type="rectangle" draw:enhanced-path="M 0 0 L 21600 0 21600 21600 0 21600 0 0 Z N"/>
        </draw:custom-shape>
        <draw:frame draw:name="Picture 4" draw:style-name="gr9" draw:text-style-name="P9" draw:layer="layout" svg:width="18.749cm" svg:height="8.598cm" svg:x="2.54cm" svg:y="5.029cm">
          <draw:image xlink:href="Pictures/200000C20000541C000026946B07DBB3.wmf" xlink:type="simple" xlink:show="embed" xlink:actuate="onLoad">
            <text:p/>
          </draw:image>
        </draw:frame>
        <draw:custom-shape draw:name="TekstniOkvir 21" draw:style-name="gr2" draw:text-style-name="P1" draw:layer="layout" svg:width="15.874cm" svg:height="1.144cm" svg:x="2.699cm" svg:y="13.805cm">
          <text:p text:style-name="P4">
            <text:span text:style-name="T15">
              Od ukupnog broja UG 20% iznosi 
              <text:s/>
              173.946
            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9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0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Rectangle 1" draw:style-name="gr11" draw:text-style-name="P1" draw:layer="layout" svg:width="16.297cm" svg:height="1.144cm" svg:x="5.299cm" svg:y="4.107cm">
          <text:p text:style-name="P14">
            <text:span text:style-name="T15">
              Razlika broja životinja u odnosu 
              <text:s/>
              na 2005. godinu (%)
            </text:span>
          </text:p>
          <draw:enhanced-geometry svg:viewBox="0 0 21600 21600" draw:type="rectangle" draw:enhanced-path="M 0 0 L 21600 0 21600 21600 0 21600 0 0 Z N"/>
        </draw:custom-shape>
        <draw:frame draw:name="Slika 14" draw:style-name="gr9" draw:text-style-name="P9" draw:layer="layout" svg:width="21.712cm" svg:height="4.598cm" svg:x="2.299cm" svg:y="6.125cm">
          <draw:image xlink:href="Pictures/200002C800004012000009FDBF284FD7.wmf" xlink:type="simple" xlink:show="embed" xlink:actuate="onLoad">
            <text:p/>
          </draw:image>
        </draw:frame>
        <presentation:notes draw:style-name="dp2">
          <draw:page-thumbnail draw:style-name="gr6" draw:layer="layout" svg:width="14.848cm" svg:height="11.136cm" svg:x="3.075cm" svg:y="2.257cm" draw:page-number="10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1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Pravokutnik 12" draw:style-name="gr2" draw:text-style-name="P1" draw:layer="layout" svg:width="20.853cm" svg:height="1.058cm" svg:x="3.899cm" svg:y="3.524cm">
          <text:p text:style-name="P2">
            <text:span text:style-name="T22">Broj uvjetnih grla u RH kroz vremensko razdoblje od 2005 do 2007 godine (000)</text:span>
          </text:p>
          <draw:enhanced-geometry svg:viewBox="0 0 21600 21600" draw:type="rectangle" draw:enhanced-path="M 0 0 L 21600 0 21600 21600 0 21600 0 0 Z N"/>
        </draw:custom-shape>
        <draw:frame draw:name="Slika 20" draw:style-name="gr9" draw:text-style-name="P9" draw:layer="layout" svg:width="21.704cm" svg:height="6.583cm" svg:x="1.899cm" svg:y="4.924cm">
          <draw:image xlink:href="Pictures/200004310000401200000C50353F092D.wmf" xlink:type="simple" xlink:show="embed" xlink:actuate="onLoad">
            <text:p/>
          </draw:image>
        </draw:frame>
        <draw:custom-shape draw:name="Pravokutnik 21" draw:style-name="gr2" draw:text-style-name="P1" draw:layer="layout" svg:width="23.613cm" svg:height="2.538cm" svg:x="1.099cm" svg:y="12.125cm">
          <text:p text:style-name="P15">
            <text:span text:style-name="T23">Dnevna količina životinjskih ekskremenata u RH na bazi UG je 784.015,26 m3</text:span>
          </text:p>
          <text:p text:style-name="P15">
            <text:span text:style-name="T23">
              Najveća proizvodnja : 
              <text:s text:c="2"/>
              u govedarskoj proizvodnji 50,4%, 
            </text:span>
          </text:p>
          <text:p text:style-name="P15">
            <text:span text:style-name="T23">
              <text:tab/>
            </text:span>
            <text:span text:style-name="T23">
              <text:tab/>
            </text:span>
            <text:span text:style-name="T23">
              <text:s text:c="7"/>
            </text:span>
            <text:span text:style-name="T23">u svinjogojskoj proizvodnji 30,5% 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11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2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Tablica 12" draw:style-name="standard" draw:layer="layout" svg:width="20.055cm" svg:height="2.975cm" svg:x="4.657cm" svg:y="3.724cm">
          <table:table>
            <table:table-column table:style-name="co5"/>
            <table:table-column table:style-name="co6"/>
            <table:table-column table:style-name="co7"/>
            <table:table-row table:style-name="ro4">
              <table:table-cell table:style-name="ce75">
                <text:p text:style-name="P16">
                  <text:span text:style-name="T24">2005.</text:span>
                </text:p>
              </table:table-cell>
              <table:table-cell table:style-name="ce76">
                <text:p text:style-name="P16">
                  <text:span text:style-name="T24">426.995.250,00</text:span>
                </text:p>
              </table:table-cell>
              <table:table-cell table:style-name="ce77">
                <text:p text:style-name="P16">
                  <text:span text:style-name="T24">Nm3 bioplina</text:span>
                </text:p>
              </table:table-cell>
            </table:table-row>
            <table:table-row table:style-name="ro4">
              <table:table-cell table:style-name="ce78">
                <text:p text:style-name="P16">
                  <text:span text:style-name="T24">2007.</text:span>
                </text:p>
              </table:table-cell>
              <table:table-cell table:style-name="ce79">
                <text:p text:style-name="P16">
                  <text:span text:style-name="T24">442.984.915,20</text:span>
                </text:p>
              </table:table-cell>
              <table:table-cell table:style-name="ce80">
                <text:p text:style-name="P16">
                  <text:span text:style-name="T24">Nm3 bioplina</text:span>
                </text:p>
              </table:table-cell>
            </table:table-row>
          </table:table>
          <draw:image xlink:href="Pictures/TablePreview2.svm" xlink:type="simple" xlink:show="embed" xlink:actuate="onLoad"/>
        </draw:frame>
        <draw:frame draw:name="Picture 3" draw:style-name="gr9" draw:text-style-name="P9" draw:layer="layout" svg:width="7.623cm" svg:height="8.135cm" svg:x="1.058cm" svg:y="6.899cm">
          <draw:image xlink:href="Pictures/10000000000001850000019F8C8AED97.png" xlink:type="simple" xlink:show="embed" xlink:actuate="onLoad">
            <text:p/>
          </draw:image>
        </draw:frame>
        <draw:custom-shape draw:name="TekstniOkvir 21" draw:style-name="gr2" draw:text-style-name="P1" draw:layer="layout" svg:width="14.101cm" svg:height="2.668cm" svg:x="9.737cm" svg:y="7.958cm">
          <text:p text:style-name="P4">
            <text:span text:style-name="T25">
              126 
              <text:s/>
              bioplinskih postrojenja od 
              <text:s/>
              1MW
            </text:span>
          </text:p>
          <text:p text:style-name="P4">
            <text:span text:style-name="T25">ili</text:span>
          </text:p>
          <text:p text:style-name="P4">
            <text:span text:style-name="T25">
              131 bioplinsko postrojenje od 
              <text:s/>
              1MW
            </text:span>
          </text:p>
          <draw:enhanced-geometry svg:viewBox="0 0 21600 21600" draw:type="rectangle" draw:enhanced-path="M 0 0 L 21600 0 21600 21600 0 21600 0 0 Z N"/>
        </draw:custom-shape>
        <draw:custom-shape draw:name="TekstniOkvir 22" draw:style-name="gr2" draw:text-style-name="P1" draw:layer="layout" svg:width="16.509cm" svg:height="2.244cm" svg:x="8.89cm" svg:y="11.781cm">
          <text:p text:style-name="P2">
            <text:span text:style-name="T26">
              Energetska strategija 
              <text:s/>
              predviđa 26,2 MW (20% uvjetnih grla)
            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12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3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Slika 12" draw:style-name="gr9" draw:text-style-name="P9" draw:layer="layout" svg:width="12.382cm" svg:height="6.292cm" svg:x="12.7cm" svg:y="2.724cm">
          <draw:image xlink:href="Pictures/100000000000025A00000169FC398DE0.jpg" xlink:type="simple" xlink:show="embed" xlink:actuate="onLoad">
            <text:p/>
          </draw:image>
        </draw:frame>
        <draw:frame draw:name="Slika 20" draw:style-name="gr9" draw:text-style-name="P9" draw:layer="layout" svg:width="13.096cm" svg:height="6.299cm" svg:x="0.499cm" svg:y="9.325cm">
          <draw:image xlink:href="Pictures/100000000000025F0000016A636B51B2.jpg" xlink:type="simple" xlink:show="embed" xlink:actuate="onLoad">
            <text:p/>
          </draw:image>
        </draw:frame>
        <draw:custom-shape draw:name="TekstniOkvir 21" draw:style-name="gr2" draw:text-style-name="P1" draw:layer="layout" svg:width="12.4cm" svg:height="1.906cm" svg:x="0.299cm" svg:y="4.724cm">
          <text:p text:style-name="P2">
            <text:span text:style-name="T2">Struktura vlasništva u govedarskoj proizvodnji</text:span>
          </text:p>
          <draw:enhanced-geometry svg:viewBox="0 0 21600 21600" draw:type="rectangle" draw:enhanced-path="M 0 0 L 21600 0 21600 21600 0 21600 0 0 Z N"/>
        </draw:custom-shape>
        <draw:custom-shape draw:name="TekstniOkvir 22" draw:style-name="gr2" draw:text-style-name="P1" draw:layer="layout" svg:width="11cm" svg:height="1.906cm" svg:x="13.9cm" svg:y="10.725cm">
          <text:p text:style-name="P2">
            <text:span text:style-name="T2">Struktura vlasništva u svinjogojskoj proizvodnji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13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4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Picture 3" draw:style-name="gr9" draw:text-style-name="P9" draw:layer="layout" svg:width="24.027cm" svg:height="9.8cm" svg:x="0.473cm" svg:y="5.525cm">
          <draw:image xlink:href="Pictures/1000000000000428000001B2E7CC9CCB.png" xlink:type="simple" xlink:show="embed" xlink:actuate="onLoad">
            <text:p/>
          </draw:image>
        </draw:frame>
        <draw:frame draw:name="Tablica 20" draw:style-name="standard" draw:layer="layout" svg:width="13.199cm" svg:height="1.656cm" svg:x="6.899cm" svg:y="3.124cm">
          <table:table>
            <table:table-column table:style-name="co8"/>
            <table:table-column table:style-name="co9"/>
            <table:table-column table:style-name="co10"/>
            <table:table-row table:style-name="ro5">
              <table:table-cell table:style-name="ce81">
                <text:p text:style-name="P4">
                  <text:span text:style-name="T27">Broj nositelja projekata</text:span>
                </text:p>
              </table:table-cell>
              <table:table-cell table:style-name="ce82">
                <text:p text:style-name="P4">
                  <text:span text:style-name="T27">Instalirana snaga (MW)</text:span>
                </text:p>
              </table:table-cell>
              <table:table-cell table:style-name="ce83">
                <text:p text:style-name="P4">
                  <text:span text:style-name="T27">Prosjek</text:span>
                </text:p>
              </table:table-cell>
            </table:table-row>
            <table:table-row table:style-name="ro6">
              <table:table-cell table:style-name="ce84">
                <text:p text:style-name="P4">
                  <text:span text:style-name="T27">57</text:span>
                </text:p>
              </table:table-cell>
              <table:table-cell table:style-name="ce85">
                <text:p text:style-name="P4">
                  <text:span text:style-name="T27">80,95</text:span>
                </text:p>
              </table:table-cell>
              <table:table-cell table:style-name="ce86">
                <text:p text:style-name="P4">
                  <text:span text:style-name="T27">1,42</text:span>
                </text:p>
              </table:table-cell>
            </table:table-row>
          </table:table>
          <draw:image xlink:href="Pictures/TablePreview3.svm" xlink:type="simple" xlink:show="embed" xlink:actuate="onLoad"/>
        </draw:frame>
        <presentation:notes draw:style-name="dp2">
          <draw:page-thumbnail draw:style-name="gr6" draw:layer="layout" svg:width="14.848cm" svg:height="11.136cm" svg:x="3.075cm" svg:y="2.257cm" draw:page-number="14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5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Tablica 12" draw:style-name="standard" draw:layer="layout" svg:width="21.58cm" svg:height="11.308cm" svg:x="1.719cm" svg:y="3.324cm">
          <table:table>
            <table:table-column table:style-name="co11"/>
            <table:table-column table:style-name="co12"/>
            <table:table-column table:style-name="co13"/>
            <table:table-column table:style-name="co14"/>
            <table:table-column table:style-name="co15"/>
            <table:table-row table:style-name="ro7">
              <table:table-cell table:style-name="ce87">
                <text:p text:style-name="P2">
                  <text:span text:style-name="T28">Nositelj projekta</text:span>
                </text:p>
              </table:table-cell>
              <table:table-cell table:style-name="ce88">
                <text:p text:style-name="P4">
                  <text:span text:style-name="T28">Adresa</text:span>
                </text:p>
              </table:table-cell>
              <table:table-cell table:style-name="ce89">
                <text:p text:style-name="P4">
                  <text:span text:style-name="T28">Županija</text:span>
                </text:p>
              </table:table-cell>
              <table:table-cell table:style-name="ce90">
                <text:p text:style-name="P4">
                  <text:span text:style-name="T28">Lokacija</text:span>
                </text:p>
              </table:table-cell>
              <table:table-cell table:style-name="ce91">
                <text:p text:style-name="P4">
                  <text:span text:style-name="T28">Snaga</text:span>
                </text:p>
              </table:table-cell>
            </table:table-row>
            <table:table-row table:style-name="ro8">
              <table:table-cell table:style-name="ce92">
                <text:p text:style-name="P17">
                  <text:span text:style-name="T29">AGROKOR-ENERGIJA društvo s ograničenom odgovornošću za proizvodnju, distribuciju i trgovinu električnom energijom</text:span>
                </text:p>
              </table:table-cell>
              <table:table-cell table:style-name="ce93">
                <text:p text:style-name="P4">
                  <text:span text:style-name="T29">Trg Dražena Petrovića 3, Zagreb</text:span>
                </text:p>
              </table:table-cell>
              <table:table-cell table:style-name="ce94">
                <text:p text:style-name="P4">
                  <text:span text:style-name="T29">Osječko-baranjska</text:span>
                </text:p>
              </table:table-cell>
              <table:table-cell table:style-name="ce95">
                <text:p text:style-name="P4">
                  <text:span text:style-name="T29">Popovac</text:span>
                </text:p>
              </table:table-cell>
              <table:table-cell table:style-name="ce96">
                <text:p text:style-name="P4">
                  <text:span text:style-name="T29">2,000</text:span>
                </text:p>
              </table:table-cell>
            </table:table-row>
            <table:table-row table:style-name="ro8">
              <table:table-cell table:style-name="ce97">
                <text:p text:style-name="P17">
                  <text:span text:style-name="T29">AGROKOR-ENERGIJA društvo s ograničenom odgovornošću za proizvodnju, distribuciju i trgovinu električnom energijom</text:span>
                </text:p>
              </table:table-cell>
              <table:table-cell table:style-name="ce98">
                <text:p text:style-name="P4">
                  <text:span text:style-name="T29">Trg Dražena Petrovića 3, Zagreb</text:span>
                </text:p>
              </table:table-cell>
              <table:table-cell table:style-name="ce99">
                <text:p text:style-name="P4">
                  <text:span text:style-name="T29">Osječko-baranjska</text:span>
                </text:p>
              </table:table-cell>
              <table:table-cell table:style-name="ce100">
                <text:p text:style-name="P4">
                  <text:span text:style-name="T29">Čeminac</text:span>
                </text:p>
              </table:table-cell>
              <table:table-cell table:style-name="ce101">
                <text:p text:style-name="P4">
                  <text:span text:style-name="T29">2,000</text:span>
                </text:p>
              </table:table-cell>
            </table:table-row>
            <table:table-row table:style-name="ro8">
              <table:table-cell table:style-name="ce102">
                <text:p text:style-name="P17">
                  <text:span text:style-name="T29">AGROKOR-ENERGIJA društvo s ograničenom odgovornošću za proizvodnju, distribuciju i trgovinu električnom energijom</text:span>
                </text:p>
              </table:table-cell>
              <table:table-cell table:style-name="ce103">
                <text:p text:style-name="P4">
                  <text:span text:style-name="T29">Trg Dražena Petrovića 3, Zagreb</text:span>
                </text:p>
              </table:table-cell>
              <table:table-cell table:style-name="ce104">
                <text:p text:style-name="P4">
                  <text:span text:style-name="T29">Osječko-baranjska</text:span>
                </text:p>
              </table:table-cell>
              <table:table-cell table:style-name="ce105">
                <text:p text:style-name="P4">
                  <text:span text:style-name="T29">Darda</text:span>
                </text:p>
              </table:table-cell>
              <table:table-cell table:style-name="ce106">
                <text:p text:style-name="P4">
                  <text:span text:style-name="T29">1,000</text:span>
                </text:p>
              </table:table-cell>
            </table:table-row>
            <table:table-row table:style-name="ro9">
              <table:table-cell table:style-name="ce107">
                <text:p text:style-name="P17">
                  <text:span text:style-name="T29">AGRO-ORE društvo s ograničenom odgovornošću za proizvodnju, trgovinu i usluge</text:span>
                </text:p>
              </table:table-cell>
              <table:table-cell table:style-name="ce108">
                <text:p text:style-name="P4">
                  <text:span text:style-name="T29">Franje Sovića 45, 42231 Veliki Bukovec</text:span>
                </text:p>
              </table:table-cell>
              <table:table-cell table:style-name="ce109">
                <text:p text:style-name="P4">
                  <text:span text:style-name="T29">Varaždinska</text:span>
                </text:p>
              </table:table-cell>
              <table:table-cell table:style-name="ce110">
                <text:p text:style-name="P4">
                  <text:span text:style-name="T29">Veliki Bukovec</text:span>
                </text:p>
              </table:table-cell>
              <table:table-cell table:style-name="ce111">
                <text:p text:style-name="P4">
                  <text:span text:style-name="T29">1,000</text:span>
                </text:p>
              </table:table-cell>
            </table:table-row>
            <table:table-row table:style-name="ro9">
              <table:table-cell table:style-name="ce112">
                <text:p text:style-name="P17">
                  <text:span text:style-name="T29">AGROPROTEINKA dioničko društvo za zbrinjavanje i toplinsku preradu nusproizvoda životinjskog podrije</text:span>
                </text:p>
              </table:table-cell>
              <table:table-cell table:style-name="ce113">
                <text:p text:style-name="P4">
                  <text:span text:style-name="T29">Strojarska cesta 11, 10360 Sesvete</text:span>
                </text:p>
              </table:table-cell>
              <table:table-cell table:style-name="ce114">
                <text:p text:style-name="P4">
                  <text:span text:style-name="T29">Grad Zagreb</text:span>
                </text:p>
              </table:table-cell>
              <table:table-cell table:style-name="ce115">
                <text:p text:style-name="P4">
                  <text:span text:style-name="T29">ZAGREB</text:span>
                </text:p>
              </table:table-cell>
              <table:table-cell table:style-name="ce116">
                <text:p text:style-name="P4">
                  <text:span text:style-name="T29">2,000</text:span>
                </text:p>
              </table:table-cell>
            </table:table-row>
            <table:table-row table:style-name="ro8">
              <table:table-cell table:style-name="ce117">
                <text:p text:style-name="P17">
                  <text:span text:style-name="T29">BAGUN zadruga za ekološku proizvodnju, posredovanje i poslovne usluge za poljoprivrednu proizvodnju</text:span>
                </text:p>
              </table:table-cell>
              <table:table-cell table:style-name="ce118">
                <text:p text:style-name="P4">
                  <text:span text:style-name="T29">Konačka 14, 48327 Molve</text:span>
                </text:p>
              </table:table-cell>
              <table:table-cell table:style-name="ce119">
                <text:p text:style-name="P4">
                  <text:span text:style-name="T29">Koprivničko-križevačka</text:span>
                </text:p>
              </table:table-cell>
              <table:table-cell table:style-name="ce120">
                <text:p text:style-name="P4">
                  <text:span text:style-name="T29">Molve</text:span>
                </text:p>
              </table:table-cell>
              <table:table-cell table:style-name="ce121">
                <text:p text:style-name="P4">
                  <text:span text:style-name="T29">0,240</text:span>
                </text:p>
              </table:table-cell>
            </table:table-row>
            <table:table-row table:style-name="ro10">
              <table:table-cell table:style-name="ce122">
                <text:p text:style-name="P17">
                  <text:span text:style-name="T29">BIO PODRAVINA za proizvodnju i distribuciju električne i toplinske energije d.o.o.</text:span>
                </text:p>
              </table:table-cell>
              <table:table-cell table:style-name="ce123">
                <text:p text:style-name="P4">
                  <text:span text:style-name="T29">Mičetinac 89, 48350 Mičetinac</text:span>
                </text:p>
              </table:table-cell>
              <table:table-cell table:style-name="ce124">
                <text:p text:style-name="P4">
                  <text:span text:style-name="T29">Koprivničko-križevačka</text:span>
                </text:p>
              </table:table-cell>
              <table:table-cell table:style-name="ce125">
                <text:p text:style-name="P4">
                  <text:span text:style-name="T29">ĐURĐEVAC</text:span>
                </text:p>
              </table:table-cell>
              <table:table-cell table:style-name="ce126">
                <text:p text:style-name="P4">
                  <text:span text:style-name="T29">0,998</text:span>
                </text:p>
              </table:table-cell>
            </table:table-row>
            <table:table-row table:style-name="ro11">
              <table:table-cell table:style-name="ce127">
                <text:p text:style-name="P17">
                  <text:span text:style-name="T29">BIODIZEL VUKOVAR d.o.o.</text:span>
                </text:p>
              </table:table-cell>
              <table:table-cell table:style-name="ce128">
                <text:p text:style-name="P4">
                  <text:span text:style-name="T29">Težačka međa 2, 32000 Vukovar</text:span>
                </text:p>
              </table:table-cell>
              <table:table-cell table:style-name="ce129">
                <text:p text:style-name="P4">
                  <text:span text:style-name="T29">Vukovarsko-srijemska</text:span>
                </text:p>
              </table:table-cell>
              <table:table-cell table:style-name="ce130">
                <text:p text:style-name="P4">
                  <text:span text:style-name="T29">VUKOVAR</text:span>
                </text:p>
              </table:table-cell>
              <table:table-cell table:style-name="ce131">
                <text:p text:style-name="P4">
                  <text:span text:style-name="T29">5,000</text:span>
                </text:p>
              </table:table-cell>
            </table:table-row>
            <table:table-row table:style-name="ro8">
              <table:table-cell table:style-name="ce132">
                <text:p text:style-name="P17">
                  <text:span text:style-name="T29">BIOEL društvo s ograničenom odgovornošću za proizvodnju električne energije iz obnovljivih izvora energije</text:span>
                </text:p>
              </table:table-cell>
              <table:table-cell table:style-name="ce133">
                <text:p text:style-name="P4">
                  <text:span text:style-name="T29">Đurina 95, Velika Maslenjača</text:span>
                </text:p>
              </table:table-cell>
              <table:table-cell table:style-name="ce134">
                <text:p text:style-name="P4">
                  <text:span text:style-name="T29">Bjelovarsko-bilogorska</text:span>
                </text:p>
              </table:table-cell>
              <table:table-cell table:style-name="ce135">
                <text:p text:style-name="P4">
                  <text:span text:style-name="T29">Đulovac</text:span>
                </text:p>
              </table:table-cell>
              <table:table-cell table:style-name="ce136">
                <text:p text:style-name="P4">
                  <text:span text:style-name="T29">1,000</text:span>
                </text:p>
              </table:table-cell>
            </table:table-row>
            <table:table-row table:style-name="ro12">
              <table:table-cell table:style-name="ce137">
                <text:p text:style-name="P17">
                  <text:span text:style-name="T29">BIOENERGIE WELLER d.o.o.</text:span>
                </text:p>
              </table:table-cell>
              <table:table-cell table:style-name="ce138">
                <text:p text:style-name="P4">
                  <text:span text:style-name="T29">Gornja Kovačica 148, 43270 Veliki Grđevac</text:span>
                </text:p>
              </table:table-cell>
              <table:table-cell table:style-name="ce139">
                <text:p text:style-name="P4">
                  <text:span text:style-name="T29">Bjelovarsko-bilogorska</text:span>
                </text:p>
              </table:table-cell>
              <table:table-cell table:style-name="ce140">
                <text:p text:style-name="P4">
                  <text:span text:style-name="T29">Veliki Grđevac</text:span>
                </text:p>
              </table:table-cell>
              <table:table-cell table:style-name="ce141">
                <text:p text:style-name="P4">
                  <text:span text:style-name="T29">1,000</text:span>
                </text:p>
              </table:table-cell>
            </table:table-row>
          </table:table>
          <draw:image xlink:href="Pictures/TablePreview4.svm" xlink:type="simple" xlink:show="embed" xlink:actuate="onLoad"/>
        </draw:frame>
        <presentation:notes draw:style-name="dp2">
          <draw:page-thumbnail draw:style-name="gr6" draw:layer="layout" svg:width="14.848cm" svg:height="11.136cm" svg:x="3.075cm" svg:y="2.257cm" draw:page-number="15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6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Tablica 12" draw:style-name="standard" draw:layer="layout" svg:width="22cm" svg:height="10.337cm" svg:x="1.499cm" svg:y="3.724cm">
          <table:table>
            <table:table-column table:style-name="co16"/>
            <table:table-column table:style-name="co17"/>
            <table:table-column table:style-name="co18"/>
            <table:table-column table:style-name="co19"/>
            <table:table-column table:style-name="co20"/>
            <table:table-row table:style-name="ro13">
              <table:table-cell table:style-name="ce142">
                <text:p text:style-name="P17">
                  <text:span text:style-name="T30">BIOENERGIJA d.o.o.</text:span>
                </text:p>
              </table:table-cell>
              <table:table-cell table:style-name="ce143">
                <text:p text:style-name="P4">
                  <text:span text:style-name="T30">Trg Republike Hrvatske 1, 32000 Vukovar</text:span>
                </text:p>
              </table:table-cell>
              <table:table-cell table:style-name="ce144">
                <text:p text:style-name="P4">
                  <text:span text:style-name="T30">Vukovarsko-srijemska</text:span>
                </text:p>
              </table:table-cell>
              <table:table-cell table:style-name="ce145">
                <text:p text:style-name="P4">
                  <text:span text:style-name="T30">VUKOVAR</text:span>
                </text:p>
              </table:table-cell>
              <table:table-cell table:style-name="ce146">
                <text:p text:style-name="P4">
                  <text:span text:style-name="T30">10,000</text:span>
                </text:p>
              </table:table-cell>
            </table:table-row>
            <table:table-row table:style-name="ro14">
              <table:table-cell table:style-name="ce147">
                <text:p text:style-name="P17">
                  <text:span text:style-name="T30">BIOINTEGRA društvo s ograničenom odgovornošću za proizvodnju, trgovinu i usluge</text:span>
                </text:p>
              </table:table-cell>
              <table:table-cell table:style-name="ce148">
                <text:p text:style-name="P4">
                  <text:span text:style-name="T30">Lukavac bb, 33520 Lukavac</text:span>
                </text:p>
              </table:table-cell>
              <table:table-cell table:style-name="ce149">
                <text:p text:style-name="P4">
                  <text:span text:style-name="T30">Virovitičko-podravska</text:span>
                </text:p>
              </table:table-cell>
              <table:table-cell table:style-name="ce150">
                <text:p text:style-name="P4">
                  <text:span text:style-name="T30">SLATINA</text:span>
                </text:p>
              </table:table-cell>
              <table:table-cell table:style-name="ce151">
                <text:p text:style-name="P4">
                  <text:span text:style-name="T30">1,000</text:span>
                </text:p>
              </table:table-cell>
            </table:table-row>
            <table:table-row table:style-name="ro14">
              <table:table-cell table:style-name="ce152">
                <text:p text:style-name="P17">
                  <text:span text:style-name="T30">BIOKOR, društvo s ograničenom odgovornošću za proizvodnju, trgovinu i usluge</text:span>
                </text:p>
              </table:table-cell>
              <table:table-cell table:style-name="ce153">
                <text:p text:style-name="P4">
                  <text:span text:style-name="T30">Ignjatička 10, 43290 Grubišno Polje</text:span>
                </text:p>
              </table:table-cell>
              <table:table-cell table:style-name="ce154">
                <text:p text:style-name="P4">
                  <text:span text:style-name="T30">Bjelovarsko-bilogorska</text:span>
                </text:p>
              </table:table-cell>
              <table:table-cell table:style-name="ce155">
                <text:p text:style-name="P4">
                  <text:span text:style-name="T30">GRUBIŠNO POLJE</text:span>
                </text:p>
              </table:table-cell>
              <table:table-cell table:style-name="ce156">
                <text:p text:style-name="P4">
                  <text:span text:style-name="T30">0,998</text:span>
                </text:p>
              </table:table-cell>
            </table:table-row>
            <table:table-row table:style-name="ro13">
              <table:table-cell table:style-name="ce157">
                <text:p text:style-name="P17">
                  <text:span text:style-name="T30">BIONARDO VRBANJA 1 d.o.o.</text:span>
                </text:p>
              </table:table-cell>
              <table:table-cell table:style-name="ce158">
                <text:p text:style-name="P4">
                  <text:span text:style-name="T30">Kneza LJudevita Posavskog 21, 32254 Vrbanja</text:span>
                </text:p>
              </table:table-cell>
              <table:table-cell table:style-name="ce159">
                <text:p text:style-name="P4">
                  <text:span text:style-name="T30">Vukovarsko-srijemska</text:span>
                </text:p>
              </table:table-cell>
              <table:table-cell table:style-name="ce160">
                <text:p text:style-name="P4">
                  <text:span text:style-name="T30">Vrbanja</text:span>
                </text:p>
              </table:table-cell>
              <table:table-cell table:style-name="ce161">
                <text:p text:style-name="P4">
                  <text:span text:style-name="T30">1,000</text:span>
                </text:p>
              </table:table-cell>
            </table:table-row>
            <table:table-row table:style-name="ro14">
              <table:table-cell table:style-name="ce162">
                <text:p text:style-name="P17">
                  <text:span text:style-name="T30">BIOPLIN ROVIŠĆE društvo s ograničenom odgovornošću za proizvodnju, trgovinu i usluge</text:span>
                </text:p>
              </table:table-cell>
              <table:table-cell table:style-name="ce163">
                <text:p text:style-name="P4">
                  <text:span text:style-name="T30">Matice Hrvatske 4/1, 43000 Bjelovar</text:span>
                </text:p>
              </table:table-cell>
              <table:table-cell table:style-name="ce164">
                <text:p text:style-name="P4">
                  <text:span text:style-name="T30">Bjelovarsko-bilogorska</text:span>
                </text:p>
              </table:table-cell>
              <table:table-cell table:style-name="ce165">
                <text:p text:style-name="P4">
                  <text:span text:style-name="T30">Rovišće</text:span>
                </text:p>
              </table:table-cell>
              <table:table-cell table:style-name="ce166">
                <text:p text:style-name="P4">
                  <text:span text:style-name="T30">0,999</text:span>
                </text:p>
              </table:table-cell>
            </table:table-row>
            <table:table-row table:style-name="ro13">
              <table:table-cell table:style-name="ce167">
                <text:p text:style-name="P17">
                  <text:span text:style-name="T30">BIOPLIN SUHOPOLJE d.o.o.</text:span>
                </text:p>
              </table:table-cell>
              <table:table-cell table:style-name="ce168">
                <text:p text:style-name="P4">
                  <text:span text:style-name="T31"> </text:span>
                </text:p>
              </table:table-cell>
              <table:table-cell table:style-name="ce169">
                <text:p text:style-name="P4">
                  <text:span text:style-name="T30">Virovitičko-podravska</text:span>
                </text:p>
              </table:table-cell>
              <table:table-cell table:style-name="ce170">
                <text:p text:style-name="P4">
                  <text:span text:style-name="T30">Suhopolje</text:span>
                </text:p>
              </table:table-cell>
              <table:table-cell table:style-name="ce171">
                <text:p text:style-name="P4">
                  <text:span text:style-name="T30">1,000</text:span>
                </text:p>
              </table:table-cell>
            </table:table-row>
            <table:table-row table:style-name="ro13">
              <table:table-cell table:style-name="ce172">
                <text:p text:style-name="P17">
                  <text:span text:style-name="T30">Bioplin-Baranja d.o.o.</text:span>
                </text:p>
              </table:table-cell>
              <table:table-cell table:style-name="ce173">
                <text:p text:style-name="P4">
                  <text:span text:style-name="T30">Tina Ujevića 17, 31327 Bilje</text:span>
                </text:p>
              </table:table-cell>
              <table:table-cell table:style-name="ce174">
                <text:p text:style-name="P4">
                  <text:span text:style-name="T30">Osječko-baranjska</text:span>
                </text:p>
              </table:table-cell>
              <table:table-cell table:style-name="ce175">
                <text:p text:style-name="P4">
                  <text:span text:style-name="T30">Jagodnjak</text:span>
                </text:p>
              </table:table-cell>
              <table:table-cell table:style-name="ce176">
                <text:p text:style-name="P4">
                  <text:span text:style-name="T30">1,000</text:span>
                </text:p>
              </table:table-cell>
            </table:table-row>
            <table:table-row table:style-name="ro13">
              <table:table-cell table:style-name="ce177">
                <text:p text:style-name="P17">
                  <text:span text:style-name="T30">BIORAD d.o.o.</text:span>
                </text:p>
              </table:table-cell>
              <table:table-cell table:style-name="ce178">
                <text:p text:style-name="P4">
                  <text:span text:style-name="T30">Bana Josipa Jelačića 154, 31220 Višnjevac</text:span>
                </text:p>
              </table:table-cell>
              <table:table-cell table:style-name="ce179">
                <text:p text:style-name="P4">
                  <text:span text:style-name="T30">Osječko-baranjska</text:span>
                </text:p>
              </table:table-cell>
              <table:table-cell table:style-name="ce180">
                <text:p text:style-name="P4">
                  <text:span text:style-name="T30">Bizovac</text:span>
                </text:p>
              </table:table-cell>
              <table:table-cell table:style-name="ce181">
                <text:p text:style-name="P4">
                  <text:span text:style-name="T30">1,000</text:span>
                </text:p>
              </table:table-cell>
            </table:table-row>
            <table:table-row table:style-name="ro13">
              <table:table-cell table:style-name="ce182">
                <text:p text:style-name="P17">
                  <text:span text:style-name="T30">BIROTEHNA d.o.o.</text:span>
                </text:p>
              </table:table-cell>
              <table:table-cell table:style-name="ce183">
                <text:p text:style-name="P4">
                  <text:span text:style-name="T31"> </text:span>
                </text:p>
              </table:table-cell>
              <table:table-cell table:style-name="ce184">
                <text:p text:style-name="P4">
                  <text:span text:style-name="T30">Brodsko-posavska</text:span>
                </text:p>
              </table:table-cell>
              <table:table-cell table:style-name="ce185">
                <text:p text:style-name="P4">
                  <text:span text:style-name="T30">Brodski Stupnik</text:span>
                </text:p>
              </table:table-cell>
              <table:table-cell table:style-name="ce186">
                <text:p text:style-name="P4">
                  <text:span text:style-name="T30">1,000</text:span>
                </text:p>
              </table:table-cell>
            </table:table-row>
            <table:table-row table:style-name="ro15">
              <table:table-cell table:style-name="ce187">
                <text:p text:style-name="P17">
                  <text:span text:style-name="T30">BOVIS d.o.o.</text:span>
                </text:p>
              </table:table-cell>
              <table:table-cell table:style-name="ce188">
                <text:p text:style-name="P4">
                  <text:span text:style-name="T30">Slatine 13, 32281 Ivankovo</text:span>
                </text:p>
              </table:table-cell>
              <table:table-cell table:style-name="ce189">
                <text:p text:style-name="P4">
                  <text:span text:style-name="T30">Vukovarsko-srijemska</text:span>
                </text:p>
              </table:table-cell>
              <table:table-cell table:style-name="ce190">
                <text:p text:style-name="P4">
                  <text:span text:style-name="T30">Ivankovo</text:span>
                </text:p>
              </table:table-cell>
              <table:table-cell table:style-name="ce191">
                <text:p text:style-name="P4">
                  <text:span text:style-name="T30">1,000</text:span>
                </text:p>
              </table:table-cell>
            </table:table-row>
          </table:table>
          <draw:image xlink:href="Pictures/TablePreview5.svm" xlink:type="simple" xlink:show="embed" xlink:actuate="onLoad"/>
        </draw:frame>
        <presentation:notes draw:style-name="dp2">
          <draw:page-thumbnail draw:style-name="gr6" draw:layer="layout" svg:width="14.848cm" svg:height="11.136cm" svg:x="3.075cm" svg:y="2.257cm" draw:page-number="16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7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Tablica 12" draw:style-name="standard" draw:layer="layout" svg:width="22.601cm" svg:height="11.287cm" svg:x="1.299cm" svg:y="3.524cm">
          <table:table>
            <table:table-column table:style-name="co21"/>
            <table:table-column table:style-name="co22"/>
            <table:table-column table:style-name="co23"/>
            <table:table-column table:style-name="co24"/>
            <table:table-column table:style-name="co25"/>
            <table:table-row table:style-name="ro16">
              <table:table-cell table:style-name="ce192">
                <text:p text:style-name="P17">
                  <text:span text:style-name="T29">BPEL d.o.o.</text:span>
                </text:p>
              </table:table-cell>
              <table:table-cell table:style-name="ce193">
                <text:p text:style-name="P4">
                  <text:span text:style-name="T29">Đalskog 38, Zagreb</text:span>
                </text:p>
              </table:table-cell>
              <table:table-cell table:style-name="ce194">
                <text:p text:style-name="P4">
                  <text:span text:style-name="T29">Zagrebačka</text:span>
                </text:p>
              </table:table-cell>
              <table:table-cell table:style-name="ce195">
                <text:p text:style-name="P4">
                  <text:span text:style-name="T29">Pisarovina</text:span>
                </text:p>
              </table:table-cell>
              <table:table-cell table:style-name="ce196">
                <text:p text:style-name="P4">
                  <text:span text:style-name="T29">1,000</text:span>
                </text:p>
              </table:table-cell>
            </table:table-row>
            <table:table-row table:style-name="ro17">
              <table:table-cell table:style-name="ce197">
                <text:p text:style-name="P17">
                  <text:span text:style-name="T29">BR BIOPLIN CRNAC 1 d.o.o.</text:span>
                </text:p>
              </table:table-cell>
              <table:table-cell table:style-name="ce198">
                <text:p text:style-name="P4">
                  <text:span text:style-name="T29">Zrinska 2, 33507 Crnac</text:span>
                </text:p>
              </table:table-cell>
              <table:table-cell table:style-name="ce199">
                <text:p text:style-name="P4">
                  <text:span text:style-name="T29">Virovitičko-podravska</text:span>
                </text:p>
              </table:table-cell>
              <table:table-cell table:style-name="ce200">
                <text:p text:style-name="P4">
                  <text:span text:style-name="T29">Crnac</text:span>
                </text:p>
              </table:table-cell>
              <table:table-cell table:style-name="ce201">
                <text:p text:style-name="P4">
                  <text:span text:style-name="T29">1,000</text:span>
                </text:p>
              </table:table-cell>
            </table:table-row>
            <table:table-row table:style-name="ro17">
              <table:table-cell table:style-name="ce202">
                <text:p text:style-name="P17">
                  <text:span text:style-name="T29">BR BIOPLIN CRNAC 2 d.o.o.</text:span>
                </text:p>
              </table:table-cell>
              <table:table-cell table:style-name="ce203">
                <text:p text:style-name="P4">
                  <text:span text:style-name="T29">Zrinska 2, 33507 Crnac</text:span>
                </text:p>
              </table:table-cell>
              <table:table-cell table:style-name="ce204">
                <text:p text:style-name="P4">
                  <text:span text:style-name="T29">Virovitičko-podravska</text:span>
                </text:p>
              </table:table-cell>
              <table:table-cell table:style-name="ce205">
                <text:p text:style-name="P4">
                  <text:span text:style-name="T29">Crnac</text:span>
                </text:p>
              </table:table-cell>
              <table:table-cell table:style-name="ce206">
                <text:p text:style-name="P4">
                  <text:span text:style-name="T29">1,000</text:span>
                </text:p>
              </table:table-cell>
            </table:table-row>
            <table:table-row table:style-name="ro17">
              <table:table-cell table:style-name="ce207">
                <text:p text:style-name="P17">
                  <text:span text:style-name="T29">BR BIOPLIN CRNAC 3 d.o.o.</text:span>
                </text:p>
              </table:table-cell>
              <table:table-cell table:style-name="ce208">
                <text:p text:style-name="P4">
                  <text:span text:style-name="T29">Zrinska 2, 33507 Crnac</text:span>
                </text:p>
              </table:table-cell>
              <table:table-cell table:style-name="ce209">
                <text:p text:style-name="P4">
                  <text:span text:style-name="T29">Virovitičko-podravska</text:span>
                </text:p>
              </table:table-cell>
              <table:table-cell table:style-name="ce210">
                <text:p text:style-name="P4">
                  <text:span text:style-name="T29">Crnac</text:span>
                </text:p>
              </table:table-cell>
              <table:table-cell table:style-name="ce211">
                <text:p text:style-name="P4">
                  <text:span text:style-name="T29">1,000</text:span>
                </text:p>
              </table:table-cell>
            </table:table-row>
            <table:table-row table:style-name="ro17">
              <table:table-cell table:style-name="ce212">
                <text:p text:style-name="P17">
                  <text:span text:style-name="T29">DRUŽBA d.o.o.</text:span>
                </text:p>
              </table:table-cell>
              <table:table-cell table:style-name="ce213">
                <text:p text:style-name="P4">
                  <text:span text:style-name="T29">Mijata Stojanovića 77/A, 32276 Babina Greda</text:span>
                </text:p>
              </table:table-cell>
              <table:table-cell table:style-name="ce214">
                <text:p text:style-name="P4">
                  <text:span text:style-name="T29">Vukovarsko-srijemska</text:span>
                </text:p>
              </table:table-cell>
              <table:table-cell table:style-name="ce215">
                <text:p text:style-name="P4">
                  <text:span text:style-name="T29">Babina Greda</text:span>
                </text:p>
              </table:table-cell>
              <table:table-cell table:style-name="ce216">
                <text:p text:style-name="P4">
                  <text:span text:style-name="T29">0,250</text:span>
                </text:p>
              </table:table-cell>
            </table:table-row>
            <table:table-row table:style-name="ro18">
              <table:table-cell table:style-name="ce217">
                <text:p text:style-name="P17">
                  <text:span text:style-name="T29">EEG–Energy Environmental Group d.o.o. za trgovinu energijom i energentima</text:span>
                </text:p>
              </table:table-cell>
              <table:table-cell table:style-name="ce218">
                <text:p text:style-name="P4">
                  <text:span text:style-name="T29">Avenija Većeslava Holjevca 20, Zagreb</text:span>
                </text:p>
              </table:table-cell>
              <table:table-cell table:style-name="ce219">
                <text:p text:style-name="P4">
                  <text:span text:style-name="T29">Međimurska</text:span>
                </text:p>
              </table:table-cell>
              <table:table-cell table:style-name="ce220">
                <text:p text:style-name="P4">
                  <text:span text:style-name="T29">Donji Vidovec</text:span>
                </text:p>
              </table:table-cell>
              <table:table-cell table:style-name="ce221">
                <text:p text:style-name="P4">
                  <text:span text:style-name="T29">6,000</text:span>
                </text:p>
              </table:table-cell>
            </table:table-row>
            <table:table-row table:style-name="ro18">
              <table:table-cell table:style-name="ce222">
                <text:p text:style-name="P17">
                  <text:span text:style-name="T29">EEG–Energy Environmental Group d.o.o. za trgovinu energijom i energentima</text:span>
                </text:p>
              </table:table-cell>
              <table:table-cell table:style-name="ce223">
                <text:p text:style-name="P4">
                  <text:span text:style-name="T29">Avenija Većeslava Holjevca 20, Zagreb</text:span>
                </text:p>
              </table:table-cell>
              <table:table-cell table:style-name="ce224">
                <text:p text:style-name="P4">
                  <text:span text:style-name="T29">Međimurska</text:span>
                </text:p>
              </table:table-cell>
              <table:table-cell table:style-name="ce225">
                <text:p text:style-name="P4">
                  <text:span text:style-name="T29">Donji Vidovec</text:span>
                </text:p>
              </table:table-cell>
              <table:table-cell table:style-name="ce226">
                <text:p text:style-name="P4">
                  <text:span text:style-name="T29">6,000</text:span>
                </text:p>
              </table:table-cell>
            </table:table-row>
            <table:table-row table:style-name="ro17">
              <table:table-cell table:style-name="ce227">
                <text:p text:style-name="P17">
                  <text:span text:style-name="T29">EKO GRADINA d.o.o.</text:span>
                </text:p>
              </table:table-cell>
              <table:table-cell table:style-name="ce228">
                <text:p text:style-name="P4">
                  <text:span text:style-name="T29">Vladimira Nazora 80/A, 33411 Gradina</text:span>
                </text:p>
              </table:table-cell>
              <table:table-cell table:style-name="ce229">
                <text:p text:style-name="P4">
                  <text:span text:style-name="T29">Virovitičko-podravska</text:span>
                </text:p>
              </table:table-cell>
              <table:table-cell table:style-name="ce230">
                <text:p text:style-name="P4">
                  <text:span text:style-name="T29">Gradina</text:span>
                </text:p>
              </table:table-cell>
              <table:table-cell table:style-name="ce231">
                <text:p text:style-name="P4">
                  <text:span text:style-name="T29">1,000</text:span>
                </text:p>
              </table:table-cell>
            </table:table-row>
            <table:table-row table:style-name="ro17">
              <table:table-cell table:style-name="ce232">
                <text:p text:style-name="P17">
                  <text:span text:style-name="T29">EKO KOTOR d.o.o.</text:span>
                </text:p>
              </table:table-cell>
              <table:table-cell table:style-name="ce233">
                <text:p text:style-name="P4">
                  <text:span text:style-name="T29">Josipa Slavenskoga 7, 40329 Kotoriba</text:span>
                </text:p>
              </table:table-cell>
              <table:table-cell table:style-name="ce234">
                <text:p text:style-name="P4">
                  <text:span text:style-name="T29">Međimurska</text:span>
                </text:p>
              </table:table-cell>
              <table:table-cell table:style-name="ce235">
                <text:p text:style-name="P4">
                  <text:span text:style-name="T29">Kotoriba</text:span>
                </text:p>
              </table:table-cell>
              <table:table-cell table:style-name="ce236">
                <text:p text:style-name="P4">
                  <text:span text:style-name="T29">1,000</text:span>
                </text:p>
              </table:table-cell>
            </table:table-row>
            <table:table-row table:style-name="ro17">
              <table:table-cell table:style-name="ce237">
                <text:p text:style-name="P17">
                  <text:span text:style-name="T29">EKO SOLUTIO d.o.o.</text:span>
                </text:p>
              </table:table-cell>
              <table:table-cell table:style-name="ce238">
                <text:p text:style-name="P4">
                  <text:span text:style-name="T29">Sopnička 50, 10360 Sesvete</text:span>
                </text:p>
              </table:table-cell>
              <table:table-cell table:style-name="ce239">
                <text:p text:style-name="P4">
                  <text:span text:style-name="T29">Zagrebačka</text:span>
                </text:p>
              </table:table-cell>
              <table:table-cell table:style-name="ce240">
                <text:p text:style-name="P4">
                  <text:span text:style-name="T29">SVETI IVAN ZELINA</text:span>
                </text:p>
              </table:table-cell>
              <table:table-cell table:style-name="ce241">
                <text:p text:style-name="P4">
                  <text:span text:style-name="T29">0,999</text:span>
                </text:p>
              </table:table-cell>
            </table:table-row>
            <table:table-row table:style-name="ro19">
              <table:table-cell table:style-name="ce242">
                <text:p text:style-name="P17">
                  <text:span text:style-name="T29">EKO-EL društvo s ograničenom odgovornošću za trgovinu, proizvodnju i usluge</text:span>
                </text:p>
              </table:table-cell>
              <table:table-cell table:style-name="ce243">
                <text:p text:style-name="P4">
                  <text:span text:style-name="T29">J.PALMOTIĆA 5, 33000 Virovitica</text:span>
                </text:p>
              </table:table-cell>
              <table:table-cell table:style-name="ce244">
                <text:p text:style-name="P4">
                  <text:span text:style-name="T29">Zagrebačka</text:span>
                </text:p>
              </table:table-cell>
              <table:table-cell table:style-name="ce245">
                <text:p text:style-name="P4">
                  <text:span text:style-name="T29">Dubrava</text:span>
                </text:p>
              </table:table-cell>
              <table:table-cell table:style-name="ce246">
                <text:p text:style-name="P4">
                  <text:span text:style-name="T29">1,000</text:span>
                </text:p>
              </table:table-cell>
            </table:table-row>
          </table:table>
          <draw:image xlink:href="Pictures/TablePreview6.svm" xlink:type="simple" xlink:show="embed" xlink:actuate="onLoad"/>
        </draw:frame>
        <presentation:notes draw:style-name="dp2">
          <draw:page-thumbnail draw:style-name="gr6" draw:layer="layout" svg:width="14.848cm" svg:height="11.136cm" svg:x="3.075cm" svg:y="2.257cm" draw:page-number="17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8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Tablica 12" draw:style-name="standard" draw:layer="layout" svg:width="22.4cm" svg:height="11.287cm" svg:x="1.699cm" svg:y="3.324cm">
          <table:table>
            <table:table-column table:style-name="co26"/>
            <table:table-column table:style-name="co27"/>
            <table:table-column table:style-name="co28"/>
            <table:table-column table:style-name="co29"/>
            <table:table-column table:style-name="co30"/>
            <table:table-row table:style-name="ro20">
              <table:table-cell table:style-name="ce247">
                <text:p text:style-name="P17">
                  <text:span text:style-name="T32">ENERGANA CERNA d.o.o.</text:span>
                </text:p>
              </table:table-cell>
              <table:table-cell table:style-name="ce248">
                <text:p text:style-name="P4">
                  <text:span text:style-name="T32">Šetalište dr. F. Tuđmana 2, 32272 Cerna</text:span>
                </text:p>
              </table:table-cell>
              <table:table-cell table:style-name="ce249">
                <text:p text:style-name="P4">
                  <text:span text:style-name="T32">Vukovarsko-srijemska</text:span>
                </text:p>
              </table:table-cell>
              <table:table-cell table:style-name="ce250">
                <text:p text:style-name="P4">
                  <text:span text:style-name="T32">Cerna</text:span>
                </text:p>
              </table:table-cell>
              <table:table-cell table:style-name="ce251">
                <text:p text:style-name="P4">
                  <text:span text:style-name="T32">1,000</text:span>
                </text:p>
              </table:table-cell>
            </table:table-row>
            <table:table-row table:style-name="ro21">
              <table:table-cell table:style-name="ce252">
                <text:p text:style-name="P17">
                  <text:span text:style-name="T32">ENERGANA GUNJA društvo s ograničenom odgovornošću za proizvodnju električne i toplinske energije iz obnovljivih izvora energije</text:span>
                </text:p>
              </table:table-cell>
              <table:table-cell table:style-name="ce253">
                <text:p text:style-name="P4">
                  <text:span text:style-name="T32">Vladimira Nazora 97, 32260 Gunja</text:span>
                </text:p>
              </table:table-cell>
              <table:table-cell table:style-name="ce254">
                <text:p text:style-name="P4">
                  <text:span text:style-name="T32">Vukovarsko-srijemska</text:span>
                </text:p>
              </table:table-cell>
              <table:table-cell table:style-name="ce255">
                <text:p text:style-name="P4">
                  <text:span text:style-name="T32">Gunja</text:span>
                </text:p>
              </table:table-cell>
              <table:table-cell table:style-name="ce256">
                <text:p text:style-name="P4">
                  <text:span text:style-name="T32">1,000</text:span>
                </text:p>
              </table:table-cell>
            </table:table-row>
            <table:table-row table:style-name="ro22">
              <table:table-cell table:style-name="ce257">
                <text:p text:style-name="P17">
                  <text:span text:style-name="T32">ENERGIJA GRADEC društvo s ograničenom odgovornošću za proizvodnju, distribuciju i trgovinu električnom energijom</text:span>
                </text:p>
              </table:table-cell>
              <table:table-cell table:style-name="ce258">
                <text:p text:style-name="P4">
                  <text:span text:style-name="T33"> </text:span>
                </text:p>
              </table:table-cell>
              <table:table-cell table:style-name="ce259">
                <text:p text:style-name="P4">
                  <text:span text:style-name="T32">Zagrebačka</text:span>
                </text:p>
              </table:table-cell>
              <table:table-cell table:style-name="ce260">
                <text:p text:style-name="P4">
                  <text:span text:style-name="T32">Gradec</text:span>
                </text:p>
              </table:table-cell>
              <table:table-cell table:style-name="ce261">
                <text:p text:style-name="P4">
                  <text:span text:style-name="T32">1,000</text:span>
                </text:p>
              </table:table-cell>
            </table:table-row>
            <table:table-row table:style-name="ro20">
              <table:table-cell table:style-name="ce262">
                <text:p text:style-name="P17">
                  <text:span text:style-name="T32">ENVITEC BIOGAS d.o.o.</text:span>
                </text:p>
              </table:table-cell>
              <table:table-cell table:style-name="ce263">
                <text:p text:style-name="P4">
                  <text:span text:style-name="T32">G.J. Draškovića 33, 33520 Slatina</text:span>
                </text:p>
              </table:table-cell>
              <table:table-cell table:style-name="ce264">
                <text:p text:style-name="P4">
                  <text:span text:style-name="T32">Osječko-baranjska</text:span>
                </text:p>
              </table:table-cell>
              <table:table-cell table:style-name="ce265">
                <text:p text:style-name="P4">
                  <text:span text:style-name="T32">Viljevo</text:span>
                </text:p>
              </table:table-cell>
              <table:table-cell table:style-name="ce266">
                <text:p text:style-name="P4">
                  <text:span text:style-name="T32">1,000</text:span>
                </text:p>
              </table:table-cell>
            </table:table-row>
            <table:table-row table:style-name="ro20">
              <table:table-cell table:style-name="ce267">
                <text:p text:style-name="P17">
                  <text:span text:style-name="T32">ENVITEC BIOGAS d.o.o.</text:span>
                </text:p>
              </table:table-cell>
              <table:table-cell table:style-name="ce268">
                <text:p text:style-name="P4">
                  <text:span text:style-name="T32">G.J. Draškovića 33, 33520 Slatina</text:span>
                </text:p>
              </table:table-cell>
              <table:table-cell table:style-name="ce269">
                <text:p text:style-name="P4">
                  <text:span text:style-name="T32">Osječko-baranjska</text:span>
                </text:p>
              </table:table-cell>
              <table:table-cell table:style-name="ce270">
                <text:p text:style-name="P4">
                  <text:span text:style-name="T32">DONJI MIHOLJAC</text:span>
                </text:p>
              </table:table-cell>
              <table:table-cell table:style-name="ce271">
                <text:p text:style-name="P4">
                  <text:span text:style-name="T32">1,000</text:span>
                </text:p>
              </table:table-cell>
            </table:table-row>
            <table:table-row table:style-name="ro23">
              <table:table-cell table:style-name="ce272">
                <text:p text:style-name="P17">
                  <text:span text:style-name="T32">FARMA MUZNIH KRAVA MALA BRANJEVINA d.o.o.</text:span>
                </text:p>
              </table:table-cell>
              <table:table-cell table:style-name="ce273">
                <text:p text:style-name="P4">
                  <text:span text:style-name="T32">Đakovština 3, 31000 Osijek</text:span>
                </text:p>
              </table:table-cell>
              <table:table-cell table:style-name="ce274">
                <text:p text:style-name="P4">
                  <text:span text:style-name="T32">Osječko-baranjska</text:span>
                </text:p>
              </table:table-cell>
              <table:table-cell table:style-name="ce275">
                <text:p text:style-name="P4">
                  <text:span text:style-name="T32">Vuka</text:span>
                </text:p>
              </table:table-cell>
              <table:table-cell table:style-name="ce276">
                <text:p text:style-name="P4">
                  <text:span text:style-name="T32">1,000</text:span>
                </text:p>
              </table:table-cell>
            </table:table-row>
            <table:table-row table:style-name="ro20">
              <table:table-cell table:style-name="ce277">
                <text:p text:style-name="P17">
                  <text:span text:style-name="T32">FARMA TOMAŠANCI d.o.o.</text:span>
                </text:p>
              </table:table-cell>
              <table:table-cell table:style-name="ce278">
                <text:p text:style-name="P4">
                  <text:span text:style-name="T32">K.Tomislava 91, 31402 Semeljci</text:span>
                </text:p>
              </table:table-cell>
              <table:table-cell table:style-name="ce279">
                <text:p text:style-name="P4">
                  <text:span text:style-name="T32">Osječko-baranjska</text:span>
                </text:p>
              </table:table-cell>
              <table:table-cell table:style-name="ce280">
                <text:p text:style-name="P4">
                  <text:span text:style-name="T32">Gorjani</text:span>
                </text:p>
              </table:table-cell>
              <table:table-cell table:style-name="ce281">
                <text:p text:style-name="P4">
                  <text:span text:style-name="T32">1,000</text:span>
                </text:p>
              </table:table-cell>
            </table:table-row>
            <table:table-row table:style-name="ro24">
              <table:table-cell table:style-name="ce282">
                <text:p text:style-name="P17">
                  <text:span text:style-name="T32">KOMFOR KLIMA GRUPA d.o.o. za proizvodnju, trgovinu i usluge</text:span>
                </text:p>
              </table:table-cell>
              <table:table-cell table:style-name="ce283">
                <text:p text:style-name="P4">
                  <text:span text:style-name="T32">Hrvatskih branitelja 3, 10430 Samobor</text:span>
                </text:p>
              </table:table-cell>
              <table:table-cell table:style-name="ce284">
                <text:p text:style-name="P4">
                  <text:span text:style-name="T32">Šibensko-kninska</text:span>
                </text:p>
              </table:table-cell>
              <table:table-cell table:style-name="ce285">
                <text:p text:style-name="P4">
                  <text:span text:style-name="T32">ŠIBENIK</text:span>
                </text:p>
              </table:table-cell>
              <table:table-cell table:style-name="ce286">
                <text:p text:style-name="P4">
                  <text:span text:style-name="T32">0,990</text:span>
                </text:p>
              </table:table-cell>
            </table:table-row>
            <table:table-row table:style-name="ro24">
              <table:table-cell table:style-name="ce287">
                <text:p text:style-name="P17">
                  <text:span text:style-name="T32">KOMFOR KLIMA GRUPA d.o.o. za proizvodnju, trgovinu i usluge</text:span>
                </text:p>
              </table:table-cell>
              <table:table-cell table:style-name="ce288">
                <text:p text:style-name="P4">
                  <text:span text:style-name="T32">Hrvatskih branitelja 3, 10430 Samobor</text:span>
                </text:p>
              </table:table-cell>
              <table:table-cell table:style-name="ce289">
                <text:p text:style-name="P4">
                  <text:span text:style-name="T32">Brodsko-posavska</text:span>
                </text:p>
              </table:table-cell>
              <table:table-cell table:style-name="ce290">
                <text:p text:style-name="P4">
                  <text:span text:style-name="T32">Donji Andrijevci</text:span>
                </text:p>
              </table:table-cell>
              <table:table-cell table:style-name="ce291">
                <text:p text:style-name="P4">
                  <text:span text:style-name="T32">0,990</text:span>
                </text:p>
              </table:table-cell>
            </table:table-row>
            <table:table-row table:style-name="ro20">
              <table:table-cell table:style-name="ce292">
                <text:p text:style-name="P17">
                  <text:span text:style-name="T32">LACTIS d.o.o.</text:span>
                </text:p>
              </table:table-cell>
              <table:table-cell table:style-name="ce293">
                <text:p text:style-name="P4">
                  <text:span text:style-name="T32">Stjepana Radića bb, 31400 Budrovci</text:span>
                </text:p>
              </table:table-cell>
              <table:table-cell table:style-name="ce294">
                <text:p text:style-name="P4">
                  <text:span text:style-name="T32">Osječko-baranjska</text:span>
                </text:p>
              </table:table-cell>
              <table:table-cell table:style-name="ce295">
                <text:p text:style-name="P4">
                  <text:span text:style-name="T32">ĐAKOVO</text:span>
                </text:p>
              </table:table-cell>
              <table:table-cell table:style-name="ce296">
                <text:p text:style-name="P4">
                  <text:span text:style-name="T32">0,990</text:span>
                </text:p>
              </table:table-cell>
            </table:table-row>
            <table:table-row table:style-name="ro23">
              <table:table-cell table:style-name="ce297">
                <text:p text:style-name="P17">
                  <text:span text:style-name="T32">LANDIA d.o.o. za usluge i trgovinu</text:span>
                </text:p>
              </table:table-cell>
              <table:table-cell table:style-name="ce298">
                <text:p text:style-name="P4">
                  <text:span text:style-name="T32">Vukovarska 27, 32214 Tordinci</text:span>
                </text:p>
              </table:table-cell>
              <table:table-cell table:style-name="ce299">
                <text:p text:style-name="P4">
                  <text:span text:style-name="T32">Vukovarsko-srijemska</text:span>
                </text:p>
              </table:table-cell>
              <table:table-cell table:style-name="ce300">
                <text:p text:style-name="P4">
                  <text:span text:style-name="T32">Tordinci</text:span>
                </text:p>
              </table:table-cell>
              <table:table-cell table:style-name="ce301">
                <text:p text:style-name="P4">
                  <text:span text:style-name="T32">1,000</text:span>
                </text:p>
              </table:table-cell>
            </table:table-row>
            <table:table-row table:style-name="ro25">
              <table:table-cell table:style-name="ce302">
                <text:p text:style-name="P17">
                  <text:span text:style-name="T32">NOVI AGRAR d.o.o.</text:span>
                </text:p>
              </table:table-cell>
              <table:table-cell table:style-name="ce303">
                <text:p text:style-name="P4">
                  <text:span text:style-name="T32">Đakovština 3, 31000 Osijek</text:span>
                </text:p>
              </table:table-cell>
              <table:table-cell table:style-name="ce304">
                <text:p text:style-name="P4">
                  <text:span text:style-name="T32">Osječko-baranjska</text:span>
                </text:p>
              </table:table-cell>
              <table:table-cell table:style-name="ce305">
                <text:p text:style-name="P4">
                  <text:span text:style-name="T32">Vuka</text:span>
                </text:p>
              </table:table-cell>
              <table:table-cell table:style-name="ce306">
                <text:p text:style-name="P4">
                  <text:span text:style-name="T32">1,000</text:span>
                </text:p>
              </table:table-cell>
            </table:table-row>
          </table:table>
          <draw:image xlink:href="Pictures/TablePreview7.svm" xlink:type="simple" xlink:show="embed" xlink:actuate="onLoad"/>
        </draw:frame>
        <presentation:notes draw:style-name="dp2">
          <draw:page-thumbnail draw:style-name="gr6" draw:layer="layout" svg:width="14.848cm" svg:height="11.136cm" svg:x="3.075cm" svg:y="2.257cm" draw:page-number="18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19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Tablica 12" draw:style-name="standard" draw:layer="layout" svg:width="22.601cm" svg:height="11.287cm" svg:x="1.299cm" svg:y="3.324cm">
          <table:table>
            <table:table-column table:style-name="co31"/>
            <table:table-column table:style-name="co32"/>
            <table:table-column table:style-name="co23"/>
            <table:table-column table:style-name="co24"/>
            <table:table-column table:style-name="co33"/>
            <table:table-row table:style-name="ro26">
              <table:table-cell table:style-name="ce307">
                <text:p text:style-name="P17">
                  <text:span text:style-name="T29">Obiteljsko poljoprivredno gospodarstvo Vrček</text:span>
                </text:p>
              </table:table-cell>
              <table:table-cell table:style-name="ce308">
                <text:p text:style-name="P4">
                  <text:span text:style-name="T29">Črnec 234, 42204 Črnec Biškupečki</text:span>
                </text:p>
              </table:table-cell>
              <table:table-cell table:style-name="ce309">
                <text:p text:style-name="P4">
                  <text:span text:style-name="T29">Varaždinska</text:span>
                </text:p>
              </table:table-cell>
              <table:table-cell table:style-name="ce310">
                <text:p text:style-name="P4">
                  <text:span text:style-name="T29">VARAŽDIN</text:span>
                </text:p>
              </table:table-cell>
              <table:table-cell table:style-name="ce311">
                <text:p text:style-name="P4">
                  <text:span text:style-name="T29">0,250</text:span>
                </text:p>
              </table:table-cell>
            </table:table-row>
            <table:table-row table:style-name="ro26">
              <table:table-cell table:style-name="ce312">
                <text:p text:style-name="P17">
                  <text:span text:style-name="T29">OBNOVLJIVI IZVORI ENERGIJE SEMELJCI d.o.o.</text:span>
                </text:p>
              </table:table-cell>
              <table:table-cell table:style-name="ce313">
                <text:p text:style-name="P4">
                  <text:span text:style-name="T29">Berak bb, 31402 Semeljci</text:span>
                </text:p>
              </table:table-cell>
              <table:table-cell table:style-name="ce314">
                <text:p text:style-name="P4">
                  <text:span text:style-name="T29">Osječko-baranjska</text:span>
                </text:p>
              </table:table-cell>
              <table:table-cell table:style-name="ce315">
                <text:p text:style-name="P4">
                  <text:span text:style-name="T29">Semeljci</text:span>
                </text:p>
              </table:table-cell>
              <table:table-cell table:style-name="ce316">
                <text:p text:style-name="P4">
                  <text:span text:style-name="T29">2,262</text:span>
                </text:p>
              </table:table-cell>
            </table:table-row>
            <table:table-row table:style-name="ro27">
              <table:table-cell table:style-name="ce317">
                <text:p text:style-name="P17">
                  <text:span text:style-name="T29">OSILOVAC d.o.o.</text:span>
                </text:p>
              </table:table-cell>
              <table:table-cell table:style-name="ce318">
                <text:p text:style-name="P4">
                  <text:span text:style-name="T29">Osilovačka ulica 34, 31512 Feričanci</text:span>
                </text:p>
              </table:table-cell>
              <table:table-cell table:style-name="ce319">
                <text:p text:style-name="P4">
                  <text:span text:style-name="T29">Osječko-baranjska</text:span>
                </text:p>
              </table:table-cell>
              <table:table-cell table:style-name="ce320">
                <text:p text:style-name="P4">
                  <text:span text:style-name="T29">Feričanci</text:span>
                </text:p>
              </table:table-cell>
              <table:table-cell table:style-name="ce321">
                <text:p text:style-name="P4">
                  <text:span text:style-name="T29">0,999</text:span>
                </text:p>
              </table:table-cell>
            </table:table-row>
            <table:table-row table:style-name="ro27">
              <table:table-cell table:style-name="ce322">
                <text:p text:style-name="P17">
                  <text:span text:style-name="T29">PZ JANKOVCI</text:span>
                </text:p>
              </table:table-cell>
              <table:table-cell table:style-name="ce323">
                <text:p text:style-name="P4">
                  <text:span text:style-name="T29">Vinkovačka 15, 32241 Stari Jankovci</text:span>
                </text:p>
              </table:table-cell>
              <table:table-cell table:style-name="ce324">
                <text:p text:style-name="P4">
                  <text:span text:style-name="T29">Vukovarsko-srijemska</text:span>
                </text:p>
              </table:table-cell>
              <table:table-cell table:style-name="ce325">
                <text:p text:style-name="P4">
                  <text:span text:style-name="T29">Stari Jankovci</text:span>
                </text:p>
              </table:table-cell>
              <table:table-cell table:style-name="ce326">
                <text:p text:style-name="P4">
                  <text:span text:style-name="T29">1,000</text:span>
                </text:p>
              </table:table-cell>
            </table:table-row>
            <table:table-row table:style-name="ro27">
              <table:table-cell table:style-name="ce327">
                <text:p text:style-name="P17">
                  <text:span text:style-name="T29">PZ Osatina</text:span>
                </text:p>
              </table:table-cell>
              <table:table-cell table:style-name="ce328">
                <text:p text:style-name="P4">
                  <text:span text:style-name="T29">Ulica Kralja Tomislava 91 , 31402 Semeljci</text:span>
                </text:p>
              </table:table-cell>
              <table:table-cell table:style-name="ce329">
                <text:p text:style-name="P4">
                  <text:span text:style-name="T29">Vukovarsko-srijemska</text:span>
                </text:p>
              </table:table-cell>
              <table:table-cell table:style-name="ce330">
                <text:p text:style-name="P4">
                  <text:span text:style-name="T29">Ivankovo</text:span>
                </text:p>
              </table:table-cell>
              <table:table-cell table:style-name="ce331">
                <text:p text:style-name="P4">
                  <text:span text:style-name="T29">1,000</text:span>
                </text:p>
              </table:table-cell>
            </table:table-row>
            <table:table-row table:style-name="ro27">
              <table:table-cell table:style-name="ce332">
                <text:p text:style-name="P17">
                  <text:span text:style-name="T29">PZ Osatina</text:span>
                </text:p>
              </table:table-cell>
              <table:table-cell table:style-name="ce333">
                <text:p text:style-name="P4">
                  <text:span text:style-name="T29">Ulica Kralja Tomislava 91 , 31402 Semeljci</text:span>
                </text:p>
              </table:table-cell>
              <table:table-cell table:style-name="ce334">
                <text:p text:style-name="P4">
                  <text:span text:style-name="T29">Osječko-baranjska</text:span>
                </text:p>
              </table:table-cell>
              <table:table-cell table:style-name="ce335">
                <text:p text:style-name="P4">
                  <text:span text:style-name="T29">Gorjani</text:span>
                </text:p>
              </table:table-cell>
              <table:table-cell table:style-name="ce336">
                <text:p text:style-name="P4">
                  <text:span text:style-name="T29">1,000</text:span>
                </text:p>
              </table:table-cell>
            </table:table-row>
            <table:table-row table:style-name="ro27">
              <table:table-cell table:style-name="ce337">
                <text:p text:style-name="P17">
                  <text:span text:style-name="T29">PZ Osatina</text:span>
                </text:p>
              </table:table-cell>
              <table:table-cell table:style-name="ce338">
                <text:p text:style-name="P4">
                  <text:span text:style-name="T29">Ulica Kralja Tomislava 91 , 31402 Semeljci</text:span>
                </text:p>
              </table:table-cell>
              <table:table-cell table:style-name="ce339">
                <text:p text:style-name="P4">
                  <text:span text:style-name="T29">Osječko-baranjska</text:span>
                </text:p>
              </table:table-cell>
              <table:table-cell table:style-name="ce340">
                <text:p text:style-name="P4">
                  <text:span text:style-name="T29">Viškovci</text:span>
                </text:p>
              </table:table-cell>
              <table:table-cell table:style-name="ce341">
                <text:p text:style-name="P4">
                  <text:span text:style-name="T29">1,000</text:span>
                </text:p>
              </table:table-cell>
            </table:table-row>
            <table:table-row table:style-name="ro27">
              <table:table-cell table:style-name="ce342">
                <text:p text:style-name="P17">
                  <text:span text:style-name="T29">PZ Osatina</text:span>
                </text:p>
              </table:table-cell>
              <table:table-cell table:style-name="ce343">
                <text:p text:style-name="P4">
                  <text:span text:style-name="T29">Ulica Kralja Tomislava 91 , 31402 Semeljci</text:span>
                </text:p>
              </table:table-cell>
              <table:table-cell table:style-name="ce344">
                <text:p text:style-name="P4">
                  <text:span text:style-name="T29">Osječko-baranjska</text:span>
                </text:p>
              </table:table-cell>
              <table:table-cell table:style-name="ce345">
                <text:p text:style-name="P4">
                  <text:span text:style-name="T29">Viškovci</text:span>
                </text:p>
              </table:table-cell>
              <table:table-cell table:style-name="ce346">
                <text:p text:style-name="P4">
                  <text:span text:style-name="T29">1,000</text:span>
                </text:p>
              </table:table-cell>
            </table:table-row>
            <table:table-row table:style-name="ro26">
              <table:table-cell table:style-name="ce347">
                <text:p text:style-name="P17">
                  <text:span text:style-name="T29">RELAXO d.o.o.</text:span>
                </text:p>
              </table:table-cell>
              <table:table-cell table:style-name="ce348">
                <text:p text:style-name="P4">
                  <text:span text:style-name="T29">Franca Liszta 23, 31300 Beli Manastir</text:span>
                </text:p>
              </table:table-cell>
              <table:table-cell table:style-name="ce349">
                <text:p text:style-name="P4">
                  <text:span text:style-name="T29">Vukovarsko-srijemska</text:span>
                </text:p>
              </table:table-cell>
              <table:table-cell table:style-name="ce350">
                <text:p text:style-name="P4">
                  <text:span text:style-name="T29">Trpinja</text:span>
                </text:p>
              </table:table-cell>
              <table:table-cell table:style-name="ce351">
                <text:p text:style-name="P4">
                  <text:span text:style-name="T29">1,000</text:span>
                </text:p>
              </table:table-cell>
            </table:table-row>
            <table:table-row table:style-name="ro27">
              <table:table-cell table:style-name="ce352">
                <text:p text:style-name="P17">
                  <text:span text:style-name="T29">RES ENERGETSKI PROJEKTI d.o.o.</text:span>
                </text:p>
              </table:table-cell>
              <table:table-cell table:style-name="ce353">
                <text:p text:style-name="P4">
                  <text:span text:style-name="T29">Zelinska 5, Zagreb</text:span>
                </text:p>
              </table:table-cell>
              <table:table-cell table:style-name="ce354">
                <text:p text:style-name="P4">
                  <text:span text:style-name="T29">Koprivničko-križevačka</text:span>
                </text:p>
              </table:table-cell>
              <table:table-cell table:style-name="ce355">
                <text:p text:style-name="P4">
                  <text:span text:style-name="T29">Molve</text:span>
                </text:p>
              </table:table-cell>
              <table:table-cell table:style-name="ce356">
                <text:p text:style-name="P4">
                  <text:span text:style-name="T29">0,900</text:span>
                </text:p>
              </table:table-cell>
            </table:table-row>
            <table:table-row table:style-name="ro27">
              <table:table-cell table:style-name="ce357">
                <text:p text:style-name="P17">
                  <text:span text:style-name="T29">SIZIM BIO-NERG</text:span>
                </text:p>
              </table:table-cell>
              <table:table-cell table:style-name="ce358">
                <text:p text:style-name="P4">
                  <text:span text:style-name="T29">Veliki otok 138/b, 48317 Legrad</text:span>
                </text:p>
              </table:table-cell>
              <table:table-cell table:style-name="ce359">
                <text:p text:style-name="P4">
                  <text:span text:style-name="T29">Koprivničko-križevačka</text:span>
                </text:p>
              </table:table-cell>
              <table:table-cell table:style-name="ce360">
                <text:p text:style-name="P4">
                  <text:span text:style-name="T29">Legrad</text:span>
                </text:p>
              </table:table-cell>
              <table:table-cell table:style-name="ce361">
                <text:p text:style-name="P4">
                  <text:span text:style-name="T29">1,000</text:span>
                </text:p>
              </table:table-cell>
            </table:table-row>
            <table:table-row table:style-name="ro27">
              <table:table-cell table:style-name="ce362">
                <text:p text:style-name="P17">
                  <text:span text:style-name="T29">VARKOM d.o.o.</text:span>
                </text:p>
              </table:table-cell>
              <table:table-cell table:style-name="ce363">
                <text:p text:style-name="P4">
                  <text:span text:style-name="T29">Trg Bana Jelačića 15, 42000 Varaždin</text:span>
                </text:p>
              </table:table-cell>
              <table:table-cell table:style-name="ce364">
                <text:p text:style-name="P4">
                  <text:span text:style-name="T29">Varaždinska</text:span>
                </text:p>
              </table:table-cell>
              <table:table-cell table:style-name="ce365">
                <text:p text:style-name="P4">
                  <text:span text:style-name="T29">Trnovec Bartolovečki</text:span>
                </text:p>
              </table:table-cell>
              <table:table-cell table:style-name="ce366">
                <text:p text:style-name="P4">
                  <text:span text:style-name="T29">0,950</text:span>
                </text:p>
              </table:table-cell>
            </table:table-row>
            <table:table-row table:style-name="ro27">
              <table:table-cell table:style-name="ce367">
                <text:p text:style-name="P17">
                  <text:span text:style-name="T29">Veterinarska ambulanta Dvor</text:span>
                </text:p>
              </table:table-cell>
              <table:table-cell table:style-name="ce368">
                <text:p text:style-name="P4">
                  <text:span text:style-name="T29">Hrvastkog proljeća 6, 44440 Dvor</text:span>
                </text:p>
              </table:table-cell>
              <table:table-cell table:style-name="ce369">
                <text:p text:style-name="P4">
                  <text:span text:style-name="T29">Sisačko-moslavačka</text:span>
                </text:p>
              </table:table-cell>
              <table:table-cell table:style-name="ce370">
                <text:p text:style-name="P4">
                  <text:span text:style-name="T29">Dvor</text:span>
                </text:p>
              </table:table-cell>
              <table:table-cell table:style-name="ce371">
                <text:p text:style-name="P4">
                  <text:span text:style-name="T29">0,135</text:span>
                </text:p>
              </table:table-cell>
            </table:table-row>
            <table:table-row table:style-name="ro28">
              <table:table-cell table:style-name="ce372">
                <text:p text:style-name="P17">
                  <text:span text:style-name="T29">VRANA d.o.o.</text:span>
                </text:p>
              </table:table-cell>
              <table:table-cell table:style-name="ce373">
                <text:p text:style-name="P4">
                  <text:span text:style-name="T29">Jankolovica bb, 23210 Biograd na Moru</text:span>
                </text:p>
              </table:table-cell>
              <table:table-cell table:style-name="ce374">
                <text:p text:style-name="P4">
                  <text:span text:style-name="T29">Zadarska</text:span>
                </text:p>
              </table:table-cell>
              <table:table-cell table:style-name="ce375">
                <text:p text:style-name="P4">
                  <text:span text:style-name="T29">BIOGRAD NA MORU</text:span>
                </text:p>
              </table:table-cell>
              <table:table-cell table:style-name="ce376">
                <text:p text:style-name="P4">
                  <text:span text:style-name="T29">1,000</text:span>
                </text:p>
              </table:table-cell>
            </table:table-row>
          </table:table>
          <draw:image xlink:href="Pictures/TablePreview8.svm" xlink:type="simple" xlink:show="embed" xlink:actuate="onLoad"/>
        </draw:frame>
        <presentation:notes draw:style-name="dp2">
          <draw:page-thumbnail draw:style-name="gr6" draw:layer="layout" svg:width="14.848cm" svg:height="11.136cm" svg:x="3.075cm" svg:y="2.257cm" draw:page-number="19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20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Rezervirano mjesto sadržaja 2" draw:style-name="gr8" draw:text-style-name="P1" draw:layer="layout" svg:width="22.859cm" svg:height="12.277cm" svg:x="1.299cm" svg:y="3.124cm">
          <text:list text:style-name="L3">
            <text:list-item>
              <text:p text:style-name="P6">
                <text:span text:style-name="T10">Kao sirovine za proizvodnju bioplina mogu poslužiti sve vrste </text:span>
                <text:span text:style-name="T9">organskih otpada, ekskrementi domaćih životinja, posebno uzgojena biomasa, kanalizacijske vode i industrijske otpadne vode</text:span>
              </text:p>
            </text:list-item>
          </text:list>
          <text:p text:style-name="P6">
            <text:span text:style-name="T9"/>
          </text:p>
          <text:list text:continue-numbering="true" text:style-name="L3">
            <text:list-item>
              <text:p text:style-name="P6">
                <text:span text:style-name="T10">Ostaci poljoprivredne proizvodnje</text:span>
                <text:span text:style-name="T9"> glava šećerne repe, ostaci voća i povrća, </text:span>
                <text:span text:style-name="T10">kao i ostaci hrane (iz restorana, bolnice, studentske menze i sl.) također se upotrebljavaju za dobivanje bioplina. </text:span>
              </text:p>
            </text:list-item>
          </text:list>
          <text:p text:style-name="P5">
            <text:span text:style-name="T9"/>
          </text:p>
          <text:p text:style-name="P5">
            <text:span text:style-name="T34"/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20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21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Rezervirano mjesto sadržaja 2" draw:style-name="gr8" draw:text-style-name="P1" draw:layer="layout" svg:width="22.859cm" svg:height="0.847cm" svg:x="1.099cm" svg:y="15.526cm">
          <text:p text:style-name="P18">
            <text:span text:style-name="T35">Izvor: Michael Köttner</text:span>
          </text:p>
          <draw:enhanced-geometry svg:viewBox="0 0 21600 21600" draw:type="rectangle" draw:enhanced-path="M 0 0 L 21600 0 21600 21600 0 21600 0 0 Z N"/>
        </draw:custom-shape>
        <draw:frame draw:name="Slika 6" draw:style-name="gr12" draw:text-style-name="P9" draw:layer="layout" svg:width="23.5cm" svg:height="13.322cm" svg:x="0.899cm" svg:y="2.124cm">
          <draw:image xlink:href="Pictures/100000000000040F0000024D1F4F320B.jpg" xlink:type="simple" xlink:show="embed" xlink:actuate="onLoad">
            <text:p/>
          </draw:image>
        </draw:frame>
        <presentation:notes draw:style-name="dp2">
          <draw:page-thumbnail draw:style-name="gr6" draw:layer="layout" svg:width="14.848cm" svg:height="11.136cm" svg:x="3.075cm" svg:y="2.257cm" draw:page-number="21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22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Slika 8" draw:style-name="gr12" draw:text-style-name="P9" draw:layer="layout" svg:width="19.771cm" svg:height="10.848cm" svg:x="2.129cm" svg:y="3.724cm">
          <draw:image xlink:href="Pictures/10000000000001F700000114CB0F1D7C.jpg" xlink:type="simple" xlink:show="embed" xlink:actuate="onLoad">
            <text:p/>
          </draw:image>
        </draw:frame>
        <presentation:notes draw:style-name="dp2">
          <draw:page-thumbnail draw:style-name="gr6" draw:layer="layout" svg:width="14.848cm" svg:height="11.136cm" svg:x="3.075cm" svg:y="2.257cm" draw:page-number="22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23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Picture 4" draw:style-name="gr9" draw:text-style-name="P9" draw:layer="layout" svg:width="11.064cm" svg:height="14.601cm" svg:x="0cm" svg:y="2.124cm">
          <draw:image xlink:href="Pictures/100000000000023A000002EF61FB851D.jpg" xlink:type="simple" xlink:show="embed" xlink:actuate="onLoad">
            <text:p/>
          </draw:image>
        </draw:frame>
        <draw:frame draw:name="Picture 4" draw:style-name="gr9" draw:text-style-name="P9" draw:layer="layout" svg:width="11.064cm" svg:height="14.601cm" svg:x="14.335cm" svg:y="2.124cm">
          <draw:image xlink:href="Pictures/100000000000023A000002EF61FB851D.jpg" xlink:type="simple" xlink:show="embed" xlink:actuate="onLoad">
            <text:p/>
          </draw:image>
        </draw:frame>
        <draw:frame draw:name="Picture 7" draw:style-name="gr9" draw:text-style-name="P9" draw:layer="layout" svg:width="14.429cm" svg:height="14.806cm" svg:x="4.299cm" svg:y="2.119cm">
          <draw:image xlink:href="Pictures/10000000000001340000013C6AEC4595.jpg" xlink:type="simple" xlink:show="embed" xlink:actuate="onLoad">
            <text:p/>
          </draw:image>
        </draw:frame>
        <presentation:notes draw:style-name="dp2">
          <draw:page-thumbnail draw:style-name="gr6" draw:layer="layout" svg:width="14.848cm" svg:height="11.136cm" svg:x="3.075cm" svg:y="2.257cm" draw:page-number="23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24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Naslov 12" draw:style-name="gr8" draw:text-style-name="P1" draw:layer="layout" svg:width="23.002cm" svg:height="1.779cm" svg:x="1.099cm" svg:y="3.124cm">
          <text:p text:style-name="P10">
            <text:span text:style-name="T36">
              Prema registru Ministarstva gospodarstva prijavljeno je 
              <text:s/>
              trenutno 65 projekata sa približno 90 MWh instalirane snage.
            </text:span>
          </text:p>
          <draw:enhanced-geometry svg:viewBox="0 0 21600 21600" draw:type="rectangle" draw:enhanced-path="M 0 0 L 21600 0 21600 21600 0 21600 0 0 Z N"/>
        </draw:custom-shape>
        <draw:frame draw:name="Slika 21" draw:style-name="gr12" draw:text-style-name="P9" draw:layer="layout" svg:width="25.583cm" svg:height="6.8cm" svg:x="-0.101cm" svg:y="6.725cm">
          <draw:image xlink:href="Pictures/10000000000002D40000009E94FFFFE1.jpg" xlink:type="simple" xlink:show="embed" xlink:actuate="onLoad">
            <text:p/>
          </draw:image>
        </draw:frame>
        <presentation:notes draw:style-name="dp2">
          <draw:page-thumbnail draw:style-name="gr6" draw:layer="layout" svg:width="14.848cm" svg:height="11.136cm" svg:x="3.075cm" svg:y="2.257cm" draw:page-number="24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25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TekstniOkvir 12" draw:style-name="gr2" draw:text-style-name="P1" draw:layer="layout" svg:width="21.601cm" svg:height="2.076cm" svg:x="1.899cm" svg:y="2.124cm">
          <text:p text:style-name="P2">
            <text:span text:style-name="T37">
              Prvo bioplinsko postrojenje 
              <text:s/>
              u RH Farma Ivankovo - 
            </text:span>
            <text:span text:style-name="T38">
              PZ Osatina 2 x 
              <text:s/>
              1MW 
              <text:s/>
            </text:span>
          </text:p>
          <draw:enhanced-geometry svg:viewBox="0 0 21600 21600" draw:type="rectangle" draw:enhanced-path="M 0 0 L 21600 0 21600 21600 0 21600 0 0 Z N"/>
        </draw:custom-shape>
        <draw:frame draw:name="Slika 20" draw:style-name="gr12" draw:text-style-name="P9" draw:layer="layout" svg:width="11.706cm" svg:height="7cm" svg:x="1.299cm" svg:y="4.524cm">
          <draw:image xlink:href="Pictures/100000000000012D000000B48954A1F3.jpg" xlink:type="simple" xlink:show="embed" xlink:actuate="onLoad">
            <text:p/>
          </draw:image>
        </draw:frame>
        <presentation:notes draw:style-name="dp2">
          <draw:page-thumbnail draw:style-name="gr6" draw:layer="layout" svg:width="14.848cm" svg:height="11.136cm" svg:x="3.075cm" svg:y="2.257cm" draw:page-number="25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26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Slika 12" draw:style-name="gr9" draw:text-style-name="P9" draw:layer="layout" svg:width="7.988cm" svg:height="6.005cm" svg:x="1.699cm" svg:y="2.324cm">
          <draw:image xlink:href="Pictures/10000000000002B4000002086D772246.jpg" xlink:type="simple" xlink:show="embed" xlink:actuate="onLoad">
            <text:p/>
          </draw:image>
        </draw:frame>
        <draw:frame draw:name="Slika 20" draw:style-name="gr9" draw:text-style-name="P9" draw:layer="layout" svg:width="7.857cm" svg:height="5.899cm" svg:x="2.099cm" svg:y="9.725cm">
          <draw:image xlink:href="Pictures/10000000000002A9000001FFF6B14733.jpg" xlink:type="simple" xlink:show="embed" xlink:actuate="onLoad">
            <text:p/>
          </draw:image>
        </draw:frame>
        <draw:custom-shape draw:name="TekstniOkvir 21" draw:style-name="gr2" draw:text-style-name="P1" draw:layer="layout" svg:width="13.801cm" svg:height="1.906cm" svg:x="10.5cm" svg:y="11.525cm">
          <text:p text:style-name="P2">
            <text:span text:style-name="T39">Staklenik koji koristi toplinsku energiju s bioplinskog postrojenja</text:span>
          </text:p>
          <draw:enhanced-geometry svg:viewBox="0 0 21600 21600" draw:type="rectangle" draw:enhanced-path="M 0 0 L 21600 0 21600 21600 0 21600 0 0 Z N"/>
        </draw:custom-shape>
        <draw:custom-shape draw:name="TekstniOkvir 22" draw:style-name="gr2" draw:text-style-name="P1" draw:layer="layout" svg:width="12.4cm" svg:height="1.144cm" svg:x="10.7cm" svg:y="4.324cm">
          <text:p text:style-name="P2">
            <text:span text:style-name="T39">Proizvodnja komposta nakon fermentacije 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26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27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TekstniOkvir 12" draw:style-name="gr2" draw:text-style-name="P1" draw:layer="layout" svg:width="18.001cm" svg:height="1.229cm" svg:x="1.899cm" svg:y="2.651cm">
          <text:p text:style-name="P2">
            <text:span text:style-name="T40">Farma Tomašanci- </text:span>
            <text:span text:style-name="T41">
              PZ Osatina 2 x 
              <text:s/>
              1MW 
              <text:s/>
            </text:span>
          </text:p>
          <draw:enhanced-geometry svg:viewBox="0 0 21600 21600" draw:type="rectangle" draw:enhanced-path="M 0 0 L 21600 0 21600 21600 0 21600 0 0 Z N"/>
        </draw:custom-shape>
        <draw:frame draw:name="Picture 4" draw:style-name="gr12" draw:text-style-name="P9" draw:layer="layout" svg:width="11.874cm" svg:height="7.915cm" svg:x="1.099cm" svg:y="4.051cm">
          <draw:image xlink:href="Pictures/100000000000025800000190F471F7D2.jpg" xlink:type="simple" xlink:show="embed" xlink:actuate="onLoad">
            <text:p/>
          </draw:image>
        </draw:frame>
        <draw:frame draw:name="Picture 6" draw:style-name="gr12" draw:text-style-name="P9" draw:layer="layout" svg:width="8.905cm" svg:height="11.874cm" svg:x="14.3cm" svg:y="4.051cm">
          <draw:image xlink:href="Pictures/10000000000001C20000025842600525.jpg" xlink:type="simple" xlink:show="embed" xlink:actuate="onLoad">
            <text:p/>
          </draw:image>
        </draw:frame>
        <presentation:notes draw:style-name="dp2">
          <draw:page-thumbnail draw:style-name="gr6" draw:layer="layout" svg:width="14.848cm" svg:height="11.136cm" svg:x="3.075cm" svg:y="2.257cm" draw:page-number="27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28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TekstniOkvir 12" draw:style-name="gr2" draw:text-style-name="P1" draw:layer="layout" svg:width="18.001cm" svg:height="1.229cm" svg:x="1.899cm" svg:y="2.124cm">
          <text:p text:style-name="P2">
            <text:span text:style-name="T41">
              Slašćak – Viškovci - PZ Osatina 
              <text:s/>
              - 
              <text:s text:c="2"/>
              1MW 
              <text:s/>
            </text:span>
          </text:p>
          <draw:enhanced-geometry svg:viewBox="0 0 21600 21600" draw:type="rectangle" draw:enhanced-path="M 0 0 L 21600 0 21600 21600 0 21600 0 0 Z N"/>
        </draw:custom-shape>
        <draw:frame draw:name="Picture 2" draw:style-name="gr12" draw:text-style-name="P9" draw:layer="layout" svg:width="15.874cm" svg:height="11.905cm" svg:x="1.699cm" svg:y="3.724cm">
          <draw:image xlink:href="Pictures/1000000000000258000001C2CCE0C421.jpg" xlink:type="simple" xlink:show="embed" xlink:actuate="onLoad">
            <text:p/>
          </draw:image>
        </draw:frame>
        <presentation:notes draw:style-name="dp2">
          <draw:page-thumbnail draw:style-name="gr6" draw:layer="layout" svg:width="14.848cm" svg:height="11.136cm" svg:x="3.075cm" svg:y="2.257cm" draw:page-number="28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29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text:p text:style-name="P4">
            <text:span text:style-name="T27"/>
          </text:p>
          <draw:enhanced-geometry svg:viewBox="0 0 21600 21600" draw:type="rectangle" draw:enhanced-path="M 0 0 L 21600 0 21600 21600 0 21600 0 0 Z N"/>
        </draw:custom-shape>
        <draw:frame draw:name="Picture 1" draw:style-name="gr12" draw:text-style-name="P9" draw:layer="layout" svg:width="10.499cm" svg:height="7.874cm" svg:x="13.3cm" svg:y="6.925cm">
          <draw:image xlink:href="Pictures/100000000000038D000002AA2404AA3D.jpg" xlink:type="simple" xlink:show="embed" xlink:actuate="onLoad">
            <text:p/>
          </draw:image>
        </draw:frame>
        <draw:frame draw:name="Picture 2" draw:style-name="gr12" draw:text-style-name="P9" draw:layer="layout" svg:width="12.166cm" svg:height="9.124cm" svg:x="0.699cm" svg:y="5.725cm">
          <draw:image xlink:href="Pictures/100000000000041E000003162DFB4C6E.jpg" xlink:type="simple" xlink:show="embed" xlink:actuate="onLoad">
            <text:p/>
          </draw:image>
        </draw:frame>
        <draw:custom-shape draw:name="TekstniOkvir 21" draw:style-name="gr2" draw:text-style-name="P1" draw:layer="layout" svg:width="14.801cm" svg:height="1.906cm" svg:x="1.499cm" svg:y="2.124cm">
          <text:p text:style-name="P2">
            <text:span text:style-name="T36">Farma Mala Branjevina – Žito d.o.o. 2 x 1MW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29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30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TekstniOkvir 12" draw:style-name="gr2" draw:text-style-name="P1" draw:layer="layout" svg:width="18.001cm" svg:height="2.076cm" svg:x="1.899cm" svg:y="2.124cm">
          <text:p text:style-name="P2">
            <text:span text:style-name="T40">
              Agrokor – Energija 
              <text:s/>
              Bioplinsko postrojenje Gradec 1MW
            </text:span>
          </text:p>
          <draw:enhanced-geometry svg:viewBox="0 0 21600 21600" draw:type="rectangle" draw:enhanced-path="M 0 0 L 21600 0 21600 21600 0 21600 0 0 Z N"/>
        </draw:custom-shape>
        <draw:frame draw:name="Picture 2" draw:style-name="gr12" draw:text-style-name="P9" draw:layer="layout" svg:width="16.654cm" svg:height="11.075cm" svg:x="2.299cm" svg:y="3.524cm">
          <draw:image xlink:href="Pictures/100000000000032000000214DB617DD5.jpg" xlink:type="simple" xlink:show="embed" xlink:actuate="onLoad">
            <text:p/>
          </draw:image>
        </draw:frame>
        <draw:custom-shape draw:name="TekstniOkvir 21" draw:style-name="gr2" draw:text-style-name="P1" draw:layer="layout" svg:width="22.602cm" svg:height="1.906cm" svg:x="2.099cm" svg:y="14.926cm">
          <text:p text:style-name="P2">
            <text:span text:style-name="T36">
              Planiraju izgradnju bioplinskih postrojenja u sklopu Agrokora 
              <text:s/>
              oko 30 MW
            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30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31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TekstniOkvir 12" draw:style-name="gr2" draw:text-style-name="P1" draw:layer="layout" svg:width="18.001cm" svg:height="2.076cm" svg:x="1.899cm" svg:y="2.124cm">
          <text:p text:style-name="P2">
            <text:span text:style-name="T40">
              LANDIA d.o.o. 
              <text:s/>
              Bioplinsko postrojenje Tordinci 1MW
            </text:span>
          </text:p>
          <draw:enhanced-geometry svg:viewBox="0 0 21600 21600" draw:type="rectangle" draw:enhanced-path="M 0 0 L 21600 0 21600 21600 0 21600 0 0 Z N"/>
        </draw:custom-shape>
        <draw:frame draw:name="Picture 2" draw:style-name="gr12" draw:text-style-name="P9" draw:layer="layout" svg:width="14.499cm" svg:height="10.874cm" svg:x="4.499cm" svg:y="4.05cm">
          <draw:image xlink:href="Pictures/10000000000004E8000003AECC010384.jpg" xlink:type="simple" xlink:show="embed" xlink:actuate="onLoad">
            <text:p/>
          </draw:image>
        </draw:frame>
        <presentation:notes draw:style-name="dp2">
          <draw:page-thumbnail draw:style-name="gr6" draw:layer="layout" svg:width="14.848cm" svg:height="11.136cm" svg:x="3.075cm" svg:y="2.257cm" draw:page-number="31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32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TekstniOkvir 12" draw:style-name="gr2" draw:text-style-name="P1" draw:layer="layout" svg:width="18.001cm" svg:height="1.229cm" svg:x="1.899cm" svg:y="2.716cm">
          <text:p text:style-name="P2">
            <text:span text:style-name="T42">Veterinarska ambulanta Dvor d.o.o. 135 kW</text:span>
          </text:p>
          <draw:enhanced-geometry svg:viewBox="0 0 21600 21600" draw:type="rectangle" draw:enhanced-path="M 0 0 L 21600 0 21600 21600 0 21600 0 0 Z N"/>
        </draw:custom-shape>
        <draw:frame draw:name="Picture 3" draw:style-name="gr9" draw:text-style-name="P9" draw:layer="layout" svg:width="5.398cm" svg:height="5.193cm" svg:x="0.899cm" svg:y="4.917cm">
          <draw:image xlink:href="Pictures/10000000000000F8000000BADD4D7366.jpg" xlink:type="simple" xlink:show="embed" xlink:actuate="onLoad">
            <text:p/>
          </draw:image>
        </draw:frame>
        <draw:custom-shape draw:name="Pravokutnik 21" draw:style-name="gr2" draw:text-style-name="P1" draw:layer="layout" svg:width="16.401cm" svg:height="2.668cm" svg:x="7.299cm" svg:y="5.117cm">
          <text:p text:style-name="P10">
            <text:span text:style-name="T43">Zagreba</text:span>
            <text:span text:style-name="T44">č</text:span>
            <text:span text:style-name="T43">
              ke otpadne vode (ZOV), 
              <text:s/>
              imaju pro
            </text:span>
            <text:span text:style-name="T44">č</text:span>
            <text:span text:style-name="T43">ista</text:span>
            <text:span text:style-name="T44">č</text:span>
            <text:span text:style-name="T43"> voda s mehani</text:span>
            <text:span text:style-name="T44">č</text:span>
            <text:span text:style-name="T43">ko i biološkim tretiranjem te mogućnost proizvodnje bioplina 2 x1,5 MW</text:span>
          </text:p>
          <draw:enhanced-geometry svg:viewBox="0 0 21600 21600" draw:type="rectangle" draw:enhanced-path="M 0 0 L 21600 0 21600 21600 0 21600 0 0 Z N"/>
        </draw:custom-shape>
        <draw:frame draw:name="Picture 2" draw:style-name="gr12" draw:text-style-name="P9" draw:layer="layout" svg:width="5.451cm" svg:height="8.208cm" svg:x="19.501cm" svg:y="8.117cm">
          <draw:image xlink:href="Pictures/100000000000024B00000373AC725E19.jpg" xlink:type="simple" xlink:show="embed" xlink:actuate="onLoad">
            <text:p/>
          </draw:image>
        </draw:frame>
        <draw:custom-shape draw:name="TekstniOkvir 23" draw:style-name="gr2" draw:text-style-name="P1" draw:layer="layout" svg:width="10.8cm" svg:height="1.144cm" svg:x="8.3cm" svg:y="11.517cm">
          <text:p text:style-name="P19">
            <text:span text:style-name="T45">mTEO Jakuševac, Zagreb</text:span>
            <text:span text:style-name="T43">
              <text:s/>
              2 MW
            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32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33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Rezervirano mjesto sadržaja 2" draw:style-name="gr8" draw:text-style-name="P1" draw:layer="layout" svg:width="23.282cm" svg:height="8cm" svg:x="0.847cm" svg:y="3.124cm">
          <text:list text:style-name="L3">
            <text:list-item>
              <text:p text:style-name="P5">
                <text:span text:style-name="T46">Koogeneracija – toplinska i električna energija</text:span>
              </text:p>
            </text:list-item>
          </text:list>
          <text:p text:style-name="P5">
            <text:span text:style-name="T7"/>
          </text:p>
          <text:p text:style-name="P5">
            <text:span text:style-name="T7"/>
          </text:p>
          <text:p text:style-name="P5">
            <text:span text:style-name="T7"/>
          </text:p>
          <text:list text:continue-numbering="true" text:style-name="L3">
            <text:list-item>
              <text:p text:style-name="P5">
                <text:span text:style-name="T46">Miješanje sa zemnim plinom (98% CH4)</text:span>
              </text:p>
            </text:list-item>
          </text:list>
          <text:p text:style-name="P5">
            <text:span text:style-name="T7"/>
          </text:p>
          <draw:enhanced-geometry svg:viewBox="0 0 21600 21600" draw:type="rectangle" draw:enhanced-path="M 0 0 L 21600 0 21600 21600 0 21600 0 0 Z N"/>
        </draw:custom-shape>
        <draw:frame draw:name="Picture 2" draw:style-name="gr9" draw:text-style-name="P9" draw:layer="layout" svg:width="6.684cm" svg:height="4.4cm" svg:x="4.88cm" svg:y="4.404cm">
          <draw:image xlink:href="Pictures/1000000000000128000000DE130C256F.jpg" xlink:type="simple" xlink:show="embed" xlink:actuate="onLoad">
            <text:p/>
          </draw:image>
        </draw:frame>
        <draw:frame draw:name="Slika 5" draw:style-name="gr9" draw:text-style-name="P9" draw:layer="layout" svg:width="7.235cm" svg:height="4.479cm" svg:x="12.5cm" svg:y="4.404cm">
          <draw:image xlink:href="Pictures/10000000000000F0000000A91026877D.jpg" xlink:type="simple" xlink:show="embed" xlink:actuate="onLoad">
            <text:p/>
          </draw:image>
        </draw:frame>
        <draw:frame draw:name="Picture 3" draw:style-name="gr13" draw:text-style-name="P9" draw:layer="layout" svg:width="6.949cm" svg:height="4.572cm" svg:x="12.923cm" svg:y="10.331cm">
          <draw:image xlink:href="Pictures/10000000000000B400000087578487C3.jpg" xlink:type="simple" xlink:show="embed" xlink:actuate="onLoad">
            <text:p/>
          </draw:image>
        </draw:frame>
        <draw:frame draw:name="Picture 7" draw:style-name="gr9" draw:text-style-name="P9" draw:id="id1" draw:layer="layout" svg:width="7.716cm" svg:height="4.537cm" svg:x="4.668cm" svg:y="10.119cm">
          <draw:image xlink:href="Pictures/100000000000012C000000C9507EC355.jpg" xlink:type="simple" xlink:show="embed" xlink:actuate="onLoad">
            <text:p/>
          </draw:image>
        </draw:frame>
        <anim:par smil:dur="indefinite" smil:restart="never" presentation:node-type="timing-root">
          <anim:seq smil:dur="indefinite" presentation:node-type="main-sequence">
            <anim:par smil:begin="next" smil:fill="hold">
              <anim:par smil:begin="0s" smil:fill="hold">
                <anim:par smil:begin="0s" smil:fill="hold" presentation:node-type="with-previous" presentation:preset-class="entrance" presentation:preset-id="ooo-entrance-fade-in">
                  <anim:set smil:begin="0s" smil:dur="0.001s" smil:fill="hold" smil:targetElement="id1" anim:sub-item="" smil:attributeName="visibility" smil:to="visible"/>
                  <anim:transitionFilter smil:dur="1s" smil:targetElement="id1" anim:sub-item="" smil:type="fade" smil:subtype="crossfade"/>
                </anim:par>
              </anim:par>
            </anim:par>
          </anim:seq>
        </anim:par>
        <presentation:notes draw:style-name="dp2">
          <draw:page-thumbnail draw:style-name="gr6" draw:layer="layout" svg:width="14.848cm" svg:height="11.136cm" svg:x="3.075cm" svg:y="2.257cm" draw:page-number="33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34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Slika 3" draw:style-name="gr9" draw:text-style-name="P9" draw:layer="layout" svg:width="6.64cm" svg:height="4.444cm" svg:x="1.27cm" svg:y="4.703cm">
          <draw:image xlink:href="Pictures/10000000000000B90000007CB698950C.jpg" xlink:type="simple" xlink:show="embed" xlink:actuate="onLoad">
            <text:p/>
          </draw:image>
        </draw:frame>
        <draw:frame draw:name="Slika 4" draw:style-name="gr9" draw:text-style-name="P9" draw:layer="layout" svg:width="12.492cm" svg:height="6.984cm" svg:x="11.642cm" svg:y="5.973cm">
          <draw:image xlink:href="Pictures/10000000000000FF0000008F35AF559E.jpg" xlink:type="simple" xlink:show="embed" xlink:actuate="onLoad">
            <text:p/>
          </draw:image>
        </draw:frame>
        <draw:frame draw:name="Slika 5" draw:style-name="gr9" draw:text-style-name="P9" draw:layer="layout" svg:width="6.349cm" svg:height="5.529cm" svg:x="1.905cm" svg:y="9.36cm">
          <draw:image xlink:href="Pictures/10000000000000B20000009B7E2D79B7.jpg" xlink:type="simple" xlink:show="embed" xlink:actuate="onLoad">
            <text:p/>
          </draw:image>
        </draw:frame>
        <draw:custom-shape draw:name="TekstniOkvir 22" draw:style-name="gr2" draw:text-style-name="P1" draw:layer="layout" svg:width="11.2cm" svg:height="1.144cm" svg:x="10.1cm" svg:y="3.524cm">
          <text:p text:style-name="P2">
            <text:span text:style-name="T2">Kao biogorivo - Biometan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34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35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Slika 3" draw:style-name="gr9" draw:text-style-name="P9" draw:layer="layout" svg:width="4.96cm" svg:height="3.306cm" svg:x="0.847cm" svg:y="3.724cm">
          <draw:image xlink:href="Pictures/10000000000000BC0000007DAACCEB8A.jpg" xlink:type="simple" xlink:show="embed" xlink:actuate="onLoad">
            <text:p/>
          </draw:image>
        </draw:frame>
        <draw:frame draw:name="Slika 4" draw:style-name="gr9" draw:text-style-name="P9" draw:layer="layout" svg:width="5.357cm" svg:height="3.699cm" svg:x="1.058cm" svg:y="11.344cm">
          <draw:image xlink:href="Pictures/10000000000000CB0000008C19E4FB60.jpg" xlink:type="simple" xlink:show="embed" xlink:actuate="onLoad">
            <text:p/>
          </draw:image>
        </draw:frame>
        <draw:frame draw:name="Slika 5" draw:style-name="gr9" draw:text-style-name="P9" draw:layer="layout" svg:width="5.815cm" svg:height="4.1cm" svg:x="18.501cm" svg:y="9.781cm">
          <draw:image xlink:href="Pictures/10000000000000DC0000009B0AB254E8.jpg" xlink:type="simple" xlink:show="embed" xlink:actuate="onLoad">
            <text:p/>
          </draw:image>
        </draw:frame>
        <draw:frame draw:name="Slika 6" draw:style-name="gr9" draw:text-style-name="P9" draw:layer="layout" svg:width="6.248cm" svg:height="3.558cm" svg:x="0.635cm" svg:y="7.534cm">
          <draw:image xlink:href="Pictures/10000000000000EC0000008658AAC447.jpg" xlink:type="simple" xlink:show="embed" xlink:actuate="onLoad">
            <text:p/>
          </draw:image>
        </draw:frame>
        <draw:frame draw:name="Slika 7" draw:style-name="gr9" draw:text-style-name="P9" draw:layer="layout" svg:width="6.093cm" svg:height="3.531cm" svg:x="18.101cm" svg:y="5.181cm">
          <draw:image xlink:href="Pictures/10000000000000E6000000850B0D4352.jpg" xlink:type="simple" xlink:show="embed" xlink:actuate="onLoad">
            <text:p/>
          </draw:image>
        </draw:frame>
        <draw:frame draw:name="Slika 8" draw:style-name="gr9" draw:text-style-name="P9" draw:layer="layout" svg:width="6.984cm" svg:height="10.525cm" svg:x="9.525cm" svg:y="4.148cm">
          <draw:image xlink:href="Pictures/1000000000000096000000E216440568.jpg" xlink:type="simple" xlink:show="embed" xlink:actuate="onLoad">
            <text:p/>
          </draw:image>
        </draw:frame>
        <presentation:notes draw:style-name="dp2">
          <draw:page-thumbnail draw:style-name="gr6" draw:layer="layout" svg:width="14.848cm" svg:height="11.136cm" svg:x="3.075cm" svg:y="2.257cm" draw:page-number="35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36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Picture 8" draw:style-name="gr9" draw:text-style-name="P9" draw:layer="layout" svg:width="10.371cm" svg:height="10.644cm" svg:x="11.9cm" svg:y="4.324cm">
          <draw:image xlink:href="Pictures/10000000000001F400000201ACD44E2D.jpg" xlink:type="simple" xlink:show="embed" xlink:actuate="onLoad">
            <text:p/>
          </draw:image>
        </draw:frame>
        <draw:custom-shape draw:name="Strelica udesno 20" draw:style-name="gr14" draw:text-style-name="P1" draw:layer="layout" svg:width="6.984cm" svg:height="4.232cm" svg:x="3.099cm" svg:y="7.525cm">
          <text:p text:style-name="P4">
            <text:span text:style-name="T47">CH4</text:span>
          </text:p>
          <draw:enhanced-geometry svg:viewBox="0 0 21600 21600" draw:text-areas="0 ?f0 ?f5 ?f2" draw:type="right-arrow" draw:modifiers="16200 5400" draw:enhanced-path="M 0 ?f0 L ?f1 ?f0 ?f1 0 21600 10800 ?f1 21600 ?f1 ?f2 0 ?f2 Z N">
            <draw:equation draw:name="f0" draw:formula="$1 "/>
            <draw:equation draw:name="f1" draw:formula="$0 "/>
            <draw:equation draw:name="f2" draw:formula="21600-$1 "/>
            <draw:equation draw:name="f3" draw:formula="21600-?f1 "/>
            <draw:equation draw:name="f4" draw:formula="?f3 *?f0 /10800"/>
            <draw:equation draw:name="f5" draw:formula="?f1 +?f4 "/>
            <draw:equation draw:name="f6" draw:formula="?f1 *?f0 /10800"/>
            <draw:equation draw:name="f7" draw:formula="?f1 -?f6 "/>
            <draw:handle draw:handle-position="$0 $1" draw:handle-range-x-minimum="0" draw:handle-range-x-maximum="21600" draw:handle-range-y-minimum="0" draw:handle-range-y-maximum="10800"/>
          </draw:enhanced-geometry>
        </draw:custom-shape>
        <presentation:notes draw:style-name="dp2">
          <draw:page-thumbnail draw:style-name="gr6" draw:layer="layout" svg:width="14.848cm" svg:height="11.136cm" svg:x="3.075cm" svg:y="2.257cm" draw:page-number="36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37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custom-shape draw:name="Rezervirano mjesto sadržaja 2" draw:style-name="gr8" draw:text-style-name="P1" draw:layer="layout" svg:width="22.859cm" svg:height="12.135cm" svg:x="1.299cm" svg:y="3.524cm">
          <text:p text:style-name="P20">
            <text:span text:style-name="T48">Što donose pogoni za proizvodnju bioplin</text:span>
          </text:p>
          <text:p text:style-name="P20">
            <text:span text:style-name="T48">U funkciji zaštite okoliša</text:span>
          </text:p>
          <text:list text:style-name="L9">
            <text:list-item>
              <text:p text:style-name="P20">
                <text:span text:style-name="T49">smanjena emisija štetnih plinova – obaveza prema </text:span>
                <text:span text:style-name="T48">Kyotovom Protokolu</text:span>
              </text:p>
            </text:list-item>
            <text:list-item>
              <text:p text:style-name="P20">
                <text:span text:style-name="T49">
                  Uvođenje OIE – obaveza prema EU - 
                  <text:s/>
                  do 2020 god. 20% OIE
                </text:span>
              </text:p>
            </text:list-item>
            <text:list-item>
              <text:p text:style-name="P20">
                <text:span text:style-name="T49">Zaštita vode i tla</text:span>
              </text:p>
            </text:list-item>
            <text:list-item>
              <text:p text:style-name="P20">
                <text:span text:style-name="T49">Iskorištavanje svih resursa – tehnoloških nusprodukata koji opterećuju okoliš – konverzija organskog otpada u energiju</text:span>
              </text:p>
            </text:list-item>
            <text:list-item>
              <text:p text:style-name="P20">
                <text:span text:style-name="T49">Smanjenje izvora patogenih mikroorganizama</text:span>
              </text:p>
            </text:list-item>
          </text:list>
          <text:p text:style-name="P20">
            <text:span text:style-name="T48">Ekonomska dobit</text:span>
          </text:p>
          <text:list text:continue-numbering="true" text:style-name="L9">
            <text:list-item>
              <text:p text:style-name="P20">
                <text:span text:style-name="T49">Povećanje konkurentnosti </text:span>
              </text:p>
            </text:list-item>
            <text:list-item>
              <text:p text:style-name="P20">
                <text:span text:style-name="T49">Dodatni izvor prihoda</text:span>
              </text:p>
            </text:list-item>
            <text:list-item>
              <text:p text:style-name="P20">
                <text:span text:style-name="T49">Povećanje energetske neovisnosti</text:span>
              </text:p>
            </text:list-item>
          </text:list>
          <text:p text:style-name="P20">
            <text:span text:style-name="T48">Socijalni aspekti</text:span>
          </text:p>
          <text:list text:continue-numbering="true" text:style-name="L9">
            <text:list-item>
              <text:p text:style-name="P20">
                <text:span text:style-name="T49">Nova radna mjesta </text:span>
              </text:p>
            </text:list-item>
            <text:list-item>
              <text:p text:style-name="P20">
                <text:span text:style-name="T49">Povećanje standarda življenja u ruralnim sredinama (zadržavanje stanovništva)</text:span>
              </text:p>
            </text:list-item>
          </text:list>
          <text:p text:style-name="P20">
            <text:span text:style-name="T50"/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37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draw:page draw:name="page38" draw:style-name="dp1" draw:master-page-name="Uobičajeno" presentation:presentation-page-layout-name="AL1T0">
        <draw:custom-shape draw:name="Pravokutnik 14" draw:style-name="gr4" draw:text-style-name="P1" draw:layer="layout" svg:width="25.399cm" svg:height="2.323cm" svg:x="0cm" svg:y="16.726cm">
          <text:p/>
          <draw:enhanced-geometry svg:viewBox="0 0 21600 21600" draw:type="rectangle" draw:enhanced-path="M 0 0 L 21600 0 21600 21600 0 21600 0 0 Z N"/>
        </draw:custom-shape>
        <draw:custom-shape draw:name="Pravokutnik 9" draw:style-name="gr1" draw:text-style-name="P1" draw:layer="layout" svg:width="5.098cm" svg:height="3.999cm" svg:x="0cm" svg:y="0.724cm">
          <text:p/>
          <draw:enhanced-geometry svg:viewBox="0 0 21600 21600" draw:type="rectangle" draw:enhanced-path="M 0 0 L 21600 0 21600 21600 0 21600 0 0 Z N"/>
        </draw:custom-shape>
        <draw:custom-shape draw:name="Pravokutnik 13" draw:style-name="gr7" draw:text-style-name="P1" draw:layer="layout" svg:width="25.399cm" svg:height="2.123cm" svg:x="0cm" svg:y="0cm">
          <text:p text:style-name="P4">
            <text:span text:style-name="T6">POTENCIJALI BIOBLINA U REPUBLICI HRVATSKOJ</text:span>
          </text:p>
          <text:p text:style-name="P4">
            <text:span text:style-name="T6">Prof.dr.sc. Davor Kralik </text:span>
          </text:p>
          <text:p text:style-name="P4">
            <text:span text:style-name="T6">Poljoprivredni fakultet u Osijeku</text:span>
          </text:p>
          <draw:enhanced-geometry svg:viewBox="0 0 21600 21600" draw:type="rectangle" draw:enhanced-path="M 0 0 L 21600 0 21600 21600 0 21600 0 0 Z N"/>
        </draw:custom-shape>
        <draw:frame draw:name="Slika 20" draw:style-name="gr12" draw:text-style-name="P9" draw:layer="layout" svg:width="14.068cm" svg:height="10.942cm" svg:x="10.5cm" svg:y="4.324cm">
          <draw:image xlink:href="Pictures/10000000000004F70000034F2B92C2C8.jpg" xlink:type="simple" xlink:show="embed" xlink:actuate="onLoad">
            <text:p/>
          </draw:image>
        </draw:frame>
        <draw:custom-shape draw:name="TextBox 1" draw:style-name="gr2" draw:text-style-name="P1" draw:layer="layout" svg:width="10.159cm" svg:height="1.567cm" svg:x="0.423cm" svg:y="6.562cm">
          <text:p text:style-name="P4">
            <text:span text:style-name="T51">Hvala na pažnji!</text:span>
          </text:p>
          <draw:enhanced-geometry svg:viewBox="0 0 21600 21600" draw:type="rectangle" draw:enhanced-path="M 0 0 L 21600 0 21600 21600 0 21600 0 0 Z N"/>
        </draw:custom-shape>
        <draw:custom-shape draw:name="Rectangle 5" draw:style-name="gr15" draw:text-style-name="P1" draw:layer="layout" svg:width="9.524cm" svg:height="1.904cm" svg:x="0.635cm" svg:y="9.102cm">
          <text:p text:style-name="P4">
            <text:span text:style-name="T52">Davor Kralik </text:span>
          </text:p>
          <text:p text:style-name="P4">
            <text:span text:style-name="T52">dkralik@pfos.hr</text:span>
          </text:p>
          <draw:enhanced-geometry svg:viewBox="0 0 21600 21600" draw:type="rectangle" draw:enhanced-path="M 0 0 L 21600 0 21600 21600 0 21600 0 0 Z N"/>
        </draw:custom-shape>
        <presentation:notes draw:style-name="dp2">
          <draw:page-thumbnail draw:style-name="gr6" draw:layer="layout" svg:width="14.848cm" svg:height="11.136cm" svg:x="3.075cm" svg:y="2.257cm" draw:page-number="38" presentation:class="page"/>
          <draw:frame presentation:style-name="pr2" draw:layer="layout" svg:width="16.799cm" svg:height="13.365cm" svg:x="2.1cm" svg:y="14.107cm" presentation:class="notes" presentation:placeholder="true">
            <draw:text-box/>
          </draw:frame>
        </presentation:notes>
      </draw:page>
      <presentation:settings presentation:mouse-visible="false"/>
    </office:presentation>
  </office:body>
</office:document-content>
</file>

<file path=meta.xml><?xml version="1.0" encoding="utf-8"?>
<office:document-meta xmlns:office="urn:oasis:names:tc:opendocument:xmlns:office:1.0" xmlns:xlink="http://www.w3.org/1999/xlink" xmlns:dc="http://purl.org/dc/elements/1.1/" xmlns:meta="urn:oasis:names:tc:opendocument:xmlns:meta:1.0" xmlns:presentation="urn:oasis:names:tc:opendocument:xmlns:presentation:1.0" xmlns:ooo="http://openoffice.org/2004/office" xmlns:smil="urn:oasis:names:tc:opendocument:xmlns:smil-compatible:1.0" xmlns:anim="urn:oasis:names:tc:opendocument:xmlns:animation:1.0" xmlns:grddl="http://www.w3.org/2003/g/data-view#" xmlns:officeooo="http://openoffice.org/2009/office" office:version="1.2" grddl:transformation="http://docs.oasis-open.org/office/1.2/xslt/odf2rdf.xsl">
  <office:meta>
    <meta:document-statistic meta:object-count="307"/>
    <meta:generator>OpenOffice.org/3.2$Win32 OpenOffice.org_project/320m19$Build-9505</meta:generator>
  </office:meta>
</office:document-meta>
</file>

<file path=settings.xml><?xml version="1.0" encoding="utf-8"?>
<office:document-settings xmlns:office="urn:oasis:names:tc:opendocument:xmlns:office:1.0" xmlns:xlink="http://www.w3.org/1999/xlink" xmlns:presentation="urn:oasis:names:tc:opendocument:xmlns:presentation:1.0" xmlns:config="urn:oasis:names:tc:opendocument:xmlns:config:1.0" xmlns:ooo="http://openoffice.org/2004/office" xmlns:smil="urn:oasis:names:tc:opendocument:xmlns:smil-compatible:1.0" xmlns:anim="urn:oasis:names:tc:opendocument:xmlns:animation:1.0" xmlns:officeooo="http://openoffice.org/2009/office" office:version="1.2">
  <office:settings>
    <config:config-item-set config:name="ooo:view-settings">
      <config:config-item config:name="VisibleAreaTop" config:type="int">-2492</config:config-item>
      <config:config-item config:name="VisibleAreaLeft" config:type="int">-369</config:config-item>
      <config:config-item config:name="VisibleAreaWidth" config:type="int">26151</config:config-item>
      <config:config-item config:name="VisibleAreaHeight" config:type="int">24028</config:config-item>
      <config:config-item-map-indexed config:name="Views">
        <config:config-item-map-entry>
          <config:config-item config:name="ViewId" config:type="string">view1</config:config-item>
          <config:config-item config:name="GridIsVisible" config:type="boolean">false</config:config-item>
          <config:config-item config:name="GridIsFront" config:type="boolean">false</config:config-item>
          <config:config-item config:name="IsSnapToGrid" config:type="boolean">true</config:config-item>
          <config:config-item config:name="IsSnapToPageMargins" config:type="boolean">true</config:config-item>
          <config:config-item config:name="IsSnapToSnapLines" config:type="boolean">false</config:config-item>
          <config:config-item config:name="IsSnapToObjectFrame" config:type="boolean">false</config:config-item>
          <config:config-item config:name="IsSnapToObjectPoints" config:type="boolean">false</config:config-item>
          <config:config-item config:name="IsPlusHandlesAlwaysVisible" config:type="boolean">false</config:config-item>
          <config:config-item config:name="IsFrameDragSingles" config:type="boolean">true</config:config-item>
          <config:config-item config:name="EliminatePolyPointLimitAngle" config:type="int">1500</config:config-item>
          <config:config-item config:name="IsEliminatePolyPoints" config:type="boolean">false</config:config-item>
          <config:config-item config:name="VisibleLayers" config:type="base64Binary">//////////////////////////////////////////8=</config:config-item>
          <config:config-item config:name="PrintableLayers" config:type="base64Binary">//////////////////////////////////////////8=</config:config-item>
          <config:config-item config:name="LockedLayers" config:type="base64Binary"/>
          <config:config-item config:name="NoAttribs" config:type="boolean">false</config:config-item>
          <config:config-item config:name="NoColors" config:type="boolean">true</config:config-item>
          <config:config-item config:name="RulerIsVisible" config:type="boolean">false</config:config-item>
          <config:config-item config:name="PageKind" config:type="short">0</config:config-item>
          <config:config-item config:name="SelectedPage" config:type="short">0</config:config-item>
          <config:config-item config:name="IsLayerMode" config:type="boolean">false</config:config-item>
          <config:config-item config:name="IsBigHandles" config:type="boolean">false</config:config-item>
          <config:config-item config:name="IsDoubleClickTextEdit" config:type="boolean">true</config:config-item>
          <config:config-item config:name="IsClickChangeRotation" config:type="boolean">false</config:config-item>
          <config:config-item config:name="SlidesPerRow" config:type="short">4</config:config-item>
          <config:config-item config:name="EditModeStandard" config:type="int">0</config:config-item>
          <config:config-item config:name="EditModeNotes" config:type="int">0</config:config-item>
          <config:config-item config:name="EditModeHandout" config:type="int">1</config:config-item>
          <config:config-item config:name="VisibleAreaTop" config:type="int">-2492</config:config-item>
          <config:config-item config:name="VisibleAreaLeft" config:type="int">-369</config:config-item>
          <config:config-item config:name="VisibleAreaWidth" config:type="int">26152</config:config-item>
          <config:config-item config:name="VisibleAreaHeight" config:type="int">24029</config:config-item>
          <config:config-item config:name="GridCoarseWidth" config:type="int">1000</config:config-item>
          <config:config-item config:name="GridCoarseHeight" config:type="int">1000</config:config-item>
          <config:config-item config:name="GridFineWidth" config:type="int">500</config:config-item>
          <config:config-item config:name="GridFineHeight" config:type="int">500</config:config-item>
          <config:config-item config:name="GridSnapWidthXNumerator" config:type="int">500</config:config-item>
          <config:config-item config:name="GridSnapWidthXDenominator" config:type="int">1</config:config-item>
          <config:config-item config:name="GridSnapWidthYNumerator" config:type="int">500</config:config-item>
          <config:config-item config:name="GridSnapWidthYDenominator" config:type="int">1</config:config-item>
          <config:config-item config:name="IsAngleSnapEnabled" config:type="boolean">false</config:config-item>
          <config:config-item config:name="SnapAngle" config:type="int">1500</config:config-item>
          <config:config-item config:name="ZoomOnPage" config:type="boolean">true</config:config-item>
        </config:config-item-map-entry>
      </config:config-item-map-indexed>
    </config:config-item-set>
    <config:config-item-set config:name="ooo:configuration-settings">
      <config:config-item config:name="ApplyUserData" config:type="boolean">true</config:config-item>
      <config:config-item config:name="BitmapTableURL" config:type="string">$(user)/config/standard.sob</config:config-item>
      <config:config-item config:name="CharacterCompressionType" config:type="short">0</config:config-item>
      <config:config-item config:name="ColorTableURL" config:type="string">$(user)/config/standard.soc</config:config-item>
      <config:config-item config:name="DashTableURL" config:type="string">$(user)/config/standard.sod</config:config-item>
      <config:config-item config:name="DefaultTabStop" config:type="int">1250</config:config-item>
      <config:config-item-map-indexed config:name="ForbiddenCharacters">
        <config:config-item-map-entry>
          <config:config-item config:name="Language" config:type="string">hr</config:config-item>
          <config:config-item config:name="Country" config:type="string">HR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  <config:config-item-map-entry>
          <config:config-item config:name="Language" config:type="string">sr</config:config-item>
          <config:config-item config:name="Country" config:type="string">RS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</config:config-item-map-indexed>
      <config:config-item config:name="GradientTableURL" config:type="string">$(user)/config/standard.sog</config:config-item>
      <config:config-item config:name="HandoutsHorizontal" config:type="boolean">true</config:config-item>
      <config:config-item config:name="HatchTableURL" config:type="string">$(user)/config/standard.soh</config:config-item>
      <config:config-item config:name="IsKernAsianPunctuation" config:type="boolean">false</config:config-item>
      <config:config-item config:name="IsPrintBooklet" config:type="boolean">false</config:config-item>
      <config:config-item config:name="IsPrintBookletBack" config:type="boolean">true</config:config-item>
      <config:config-item config:name="IsPrintBookletFront" config:type="boolean">true</config:config-item>
      <config:config-item config:name="IsPrintDate" config:type="boolean">false</config:config-item>
      <config:config-item config:name="IsPrintDrawing" config:type="boolean">true</config:config-item>
      <config:config-item config:name="IsPrintFitPage" config:type="boolean">false</config:config-item>
      <config:config-item config:name="IsPrintHandout" config:type="boolean">false</config:config-item>
      <config:config-item config:name="IsPrintHiddenPages" config:type="boolean">true</config:config-item>
      <config:config-item config:name="IsPrintNotes" config:type="boolean">false</config:config-item>
      <config:config-item config:name="IsPrintOutline" config:type="boolean">false</config:config-item>
      <config:config-item config:name="IsPrintPageName" config:type="boolean">false</config:config-item>
      <config:config-item config:name="IsPrintTilePage" config:type="boolean">false</config:config-item>
      <config:config-item config:name="IsPrintTime" config:type="boolean">false</config:config-item>
      <config:config-item config:name="LineEndTableURL" config:type="string">$(user)/config/standard.soe</config:config-item>
      <config:config-item config:name="LoadReadonly" config:type="boolean">false</config:config-item>
      <config:config-item config:name="PageNumberFormat" config:type="int">4</config:config-item>
      <config:config-item config:name="ParagraphSummation" config:type="boolean">false</config:config-item>
      <config:config-item config:name="PrintQuality" config:type="int">0</config:config-item>
      <config:config-item config:name="PrinterIndependentLayout" config:type="string">low-resolution</config:config-item>
      <config:config-item config:name="PrinterName" config:type="string"/>
      <config:config-item config:name="PrinterSetup" config:type="base64Binary"/>
      <config:config-item config:name="SaveVersionOnClose" config:type="boolean">false</config:config-item>
      <config:config-item config:name="SlidesPerHandout" config:type="short">6</config:config-item>
      <config:config-item config:name="UpdateFromTemplate" config:type="boolean">true</config:config-item>
    </config:config-item-set>
  </office:settings>
</office:document-settings>
</file>

<file path=styles.xml><?xml version="1.0" encoding="utf-8"?>
<office:document-styles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smil="urn:oasis:names:tc:opendocument:xmlns:smil-compatible:1.0" xmlns:anim="urn:oasis:names:tc:opendocument:xmlns:animation:1.0" xmlns:rpt="http://openoffice.org/2005/report" xmlns:of="urn:oasis:names:tc:opendocument:xmlns:of:1.2" xmlns:xhtml="http://www.w3.org/1999/xhtml" xmlns:grddl="http://www.w3.org/2003/g/data-view#" xmlns:officeooo="http://openoffice.org/2009/office" office:version="1.2" grddl:transformation="http://docs.oasis-open.org/office/1.2/xslt/odf2rdf.xsl">
  <office:styles>
    <draw:gradient draw:name="Gradient_20_7" draw:display-name="Gradient 7" draw:style="linear" draw:start-color="#cc6d20" draw:end-color="#ff9135" draw:start-intensity="100%" draw:end-intensity="100%" draw:angle="1800" draw:border="0%"/>
    <draw:marker draw:name="Arrow" svg:viewBox="0 0 20 30" svg:d="m10 0-10 30h20z"/>
    <style:default-style style:family="graphic">
      <style:paragraph-properties style:text-autospace="ideograph-alpha" style:punctuation-wrap="simple" style:line-break="strict" style:writing-mode="lr-tb" style:font-independent-line-spacing="false">
        <style:tab-stops/>
      </style:paragraph-properties>
      <style:text-properties style:use-window-font-color="true" fo:font-family="'Times New Roman'" style:font-family-generic="roman" style:font-pitch="variable" fo:font-size="24pt" fo:language="hr" fo:country="HR" style:font-family-asian="'Lucida Sans Unicode'" style:font-family-generic-asian="system" style:font-pitch-asian="variable" style:font-size-asian="24pt" style:language-asian="zh" style:country-asian="CN" style:font-family-complex="Tahoma" style:font-family-generic-complex="system" style:font-pitch-complex="variable" style:font-size-complex="24pt" style:language-complex="hi" style:country-complex="IN"/>
    </style:default-style>
    <style:style style:name="standard" style:family="graphic">
      <style:graphic-properties draw:stroke="solid" svg:stroke-width="0cm" svg:stroke-color="#000000" draw:marker-start-width="0.3cm" draw:marker-start-center="false" draw:marker-end-width="0.3cm" draw:marker-end-center="false" draw:fill="solid" draw:fill-color="#99ccff" fo:padding-top="0.125cm" fo:padding-bottom="0.125cm" fo:padding-left="0.25cm" fo:padding-right="0.25cm" draw:shadow="hidden" draw:shadow-offset-x="0.3cm" draw:shadow-offset-y="0.3cm" draw:shadow-color="#808080">
        <text:list-style style:name="standard">
          <text:list-level-style-bullet text:level="1" text:bullet-char="●">
            <style:list-level-properties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margin-top="0cm" fo:margin-bottom="0cm" fo:line-height="100%" fo:text-indent="0cm"/>
      <style:text-properties style:use-window-font-color="true" style:text-outline="false" style:text-line-through-style="none" fo:font-family="Arial" style:font-family-generic="roman" style:font-pitch="variable" fo:font-size="18pt" fo:font-style="normal" fo:text-shadow="none" style:text-underline-style="none" fo:font-weight="normal" style:letter-kerning="true" style:font-family-asian="'Lucida Sans Unicode'" style:font-family-generic-asian="system" style:font-pitch-asian="variable" style:font-size-asian="18pt" style:font-style-asian="normal" style:font-weight-asian="normal" style:font-family-complex="Mangal" style:font-family-generic-complex="system" style:font-pitch-complex="variable" style:font-size-complex="18pt" style:font-style-complex="normal" style:font-weight-complex="normal" style:text-emphasize="none" style:font-relief="none" style:text-overline-style="none" style:text-overline-color="font-color"/>
    </style:style>
    <style:style style:name="objectwitharrow" style:family="graphic" style:parent-style-name="standard">
      <style:graphic-properties draw:stroke="solid" svg:stroke-width="0.15cm" svg:stroke-color="#000000" draw:marker-start="Arrow" draw:marker-start-width="0.7cm" draw:marker-start-center="true" draw:marker-end-width="0.3cm"/>
    </style:style>
    <style:style style:name="objectwithshadow" style:family="graphic" style:parent-style-name="standard">
      <style:graphic-properties draw:shadow="visible" draw:shadow-offset-x="0.3cm" draw:shadow-offset-y="0.3cm" draw:shadow-color="#808080"/>
    </style:style>
    <style:style style:name="objectwithoutfill" style:family="graphic" style:parent-style-name="standard">
      <style:graphic-properties draw:fill="none"/>
    </style:style>
    <style:style style:name="text" style:family="graphic" style:parent-style-name="standard">
      <style:graphic-properties draw:stroke="none" draw:fill="none"/>
    </style:style>
    <style:style style:name="textbody" style:family="graphic" style:parent-style-name="standard">
      <style:graphic-properties draw:stroke="none" draw:fill="none"/>
      <style:text-properties fo:font-size="16pt"/>
    </style:style>
    <style:style style:name="textbodyjustfied" style:family="graphic" style:parent-style-name="standard">
      <style:graphic-properties draw:stroke="none" draw:fill="none"/>
      <style:paragraph-properties fo:text-align="justify"/>
    </style:style>
    <style:style style:name="textbodyindent" style:family="graphic" style:parent-style-name="standard">
      <style:graphic-properties draw:stroke="none" draw:fill="none"/>
      <style:paragraph-properties fo:margin-left="0cm" fo:margin-right="0cm" fo:text-indent="0.6cm"/>
    </style:style>
    <style:style style:name="title" style:family="graphic" style:parent-style-name="standard">
      <style:graphic-properties draw:stroke="none" draw:fill="none"/>
      <style:text-properties fo:font-size="44pt"/>
    </style:style>
    <style:style style:name="title1" style:family="graphic" style:parent-style-name="standard">
      <style:graphic-properties draw:stroke="none" draw:fill="solid" draw:fill-color="#008080" draw:shadow="visible" draw:shadow-offset-x="0.2cm" draw:shadow-offset-y="0.2cm" draw:shadow-color="#808080"/>
      <style:paragraph-properties fo:text-align="center"/>
      <style:text-properties fo:font-size="24pt"/>
    </style:style>
    <style:style style:name="title2" style:family="graphic" style:parent-style-name="standard">
      <style:graphic-properties svg:stroke-width="0.05cm" draw:fill-color="#ffcc99" draw:shadow="visible" draw:shadow-offset-x="0.2cm" draw:shadow-offset-y="0.2cm" draw:shadow-color="#808080"/>
      <style:paragraph-properties fo:margin-left="0cm" fo:margin-right="0.2cm" fo:margin-top="0.1cm" fo:margin-bottom="0.1cm" fo:text-align="center" fo:text-indent="0cm"/>
      <style:text-properties fo:font-size="36pt"/>
    </style:style>
    <style:style style:name="headline" style:family="graphic" style:parent-style-name="standard">
      <style:graphic-properties draw:stroke="none" draw:fill="none"/>
      <style:paragraph-properties fo:margin-top="0.42cm" fo:margin-bottom="0.21cm"/>
      <style:text-properties fo:font-size="24pt"/>
    </style:style>
    <style:style style:name="headline1" style:family="graphic" style:parent-style-name="standard">
      <style:graphic-properties draw:stroke="none" draw:fill="none"/>
      <style:paragraph-properties fo:margin-top="0.42cm" fo:margin-bottom="0.21cm"/>
      <style:text-properties fo:font-size="18pt" fo:font-weight="bold"/>
    </style:style>
    <style:style style:name="headline2" style:family="graphic" style:parent-style-name="standard">
      <style:graphic-properties draw:stroke="none" draw:fill="none"/>
      <style:paragraph-properties fo:margin-top="0.42cm" fo:margin-bottom="0.21cm"/>
      <style:text-properties fo:font-size="14pt" fo:font-style="italic" fo:font-weight="bold"/>
    </style:style>
    <style:style style:name="measure" style:family="graphic" style:parent-style-name="standard">
      <style:graphic-properties draw:stroke="solid" draw:marker-start="Arrow" draw:marker-start-width="0.2cm" draw:marker-end="Arrow" draw:marker-end-width="0.2cm" draw:fill="none" draw:show-unit="true"/>
      <style:text-properties fo:font-size="12pt"/>
    </style:style>
    <style:style style:name="Uobičajeno-background" style:family="presentation">
      <style:graphic-properties draw:stroke="none" draw:fill="solid" draw:fill-color="#ffffff" draw:opacity="0%"/>
      <style:text-properties style:letter-kerning="true"/>
    </style:style>
    <style:style style:name="Uobičajeno-backgroundobjects" style:family="presentation">
      <style:graphic-properties draw:shadow="hidden" draw:shadow-offset-x="0.3cm" draw:shadow-offset-y="0.3cm" draw:shadow-color="#808080"/>
      <style:text-properties style:letter-kerning="true"/>
    </style:style>
    <style:style style:name="Uobičajeno-notes" style:family="presentation">
      <style:graphic-properties draw:stroke="none" draw:fill="none"/>
      <style:paragraph-properties fo:margin-left="0.6cm" fo:margin-right="0cm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Lucida Sans Unicode'" style:font-family-generic-asian="system" style:font-pitch-asian="variable" style:font-size-asian="20pt" style:font-style-asian="normal" style:font-weight-asian="normal" style:font-family-complex="Mang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Uobičajeno-outline1" style:family="presentation">
      <style:graphic-properties draw:stroke="none" draw:fill="none">
        <text:list-style style:name="Uobičajeno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1.5cm" text:min-label-width="0.9cm"/>
            <style:text-properties fo:font-family="StarSymbol" style:use-window-font-color="true" fo:font-size="45%"/>
          </text:list-level-style-bullet>
          <text:list-level-style-bullet text:level="3" text:bullet-char="–">
            <style:list-level-properties text:space-before="2.8cm" text:min-label-width="0.8cm"/>
            <style:text-properties fo:font-family="StarSymbol" style:use-window-font-color="true" fo:font-size="75%"/>
          </text:list-level-style-bullet>
          <text:list-level-style-bullet text:level="4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5" text:bullet-char="–">
            <style:list-level-properties text:space-before="5.4cm" text:min-label-width="0.6cm"/>
            <style:text-properties fo:font-family="StarSymbol" style:use-window-font-color="true" fo:font-size="7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cm" fo:margin-bottom="0.5cm" fo:text-align="start" style:punctuation-wrap="hanging"/>
      <style:text-properties fo:color="#000000" style:text-outline="false" style:text-line-through-style="none" fo:font-family="Calibri" fo:font-size="32pt" fo:language="sr" fo:country="none" fo:font-style="normal" fo:text-shadow="none" style:text-underline-style="none" fo:font-weight="normal" style:letter-kerning="true" style:font-family-asian="'Lucida Sans Unicode'" style:font-family-generic-asian="system" style:font-pitch-asian="variable" style:font-size-asian="32pt" style:language-asian="sr" style:country-asian="none" style:font-style-asian="normal" style:font-weight-asian="normal" style:font-family-complex="Mangal" style:font-family-generic-complex="system" style:font-pitch-complex="variable" style:font-size-complex="32pt" style:language-complex="sr" style:country-complex="none" style:font-style-complex="normal" style:font-weight-complex="normal" style:text-emphasize="none" style:font-relief="none" style:text-overline-style="none" style:text-overline-color="font-color" fo:hyphenate="false"/>
    </style:style>
    <style:style style:name="Uobičajeno-outline2" style:family="presentation" style:parent-style-name="Uobičajeno-outline1">
      <style:paragraph-properties fo:margin-top="0cm" fo:margin-bottom="0.4cm" fo:text-align="start" style:punctuation-wrap="hanging"/>
      <style:text-properties fo:color="#000000" style:text-line-through-style="none" fo:font-family="Calibri" fo:font-size="24pt" fo:font-style="normal" style:text-underline-style="none" fo:font-weight="normal" style:font-size-asian="24pt" style:font-style-asian="normal" style:font-weight-asian="normal" style:font-size-complex="24pt" style:font-style-complex="normal" style:font-weight-complex="normal" fo:hyphenate="false"/>
    </style:style>
    <style:style style:name="Uobičajeno-outline3" style:family="presentation" style:parent-style-name="Uobičajeno-outline2">
      <style:paragraph-properties fo:margin-top="0cm" fo:margin-bottom="0.3cm" fo:text-align="start" style:punctuation-wrap="hanging"/>
      <style:text-properties fo:color="#000000" style:text-line-through-style="none" fo:font-family="Calibri" fo:font-size="20pt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Uobičajeno-outline4" style:family="presentation" style:parent-style-name="Uobičajeno-outline3">
      <style:paragraph-properties fo:margin-top="0cm" fo:margin-bottom="0.2cm" fo:text-align="start" style:punctuation-wrap="hanging"/>
      <style:text-properties fo:color="#000000" style:text-line-through-style="none" fo:font-family="Calibri" fo:font-size="20pt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Uobičajeno-outline5" style:family="presentation" style:parent-style-name="Uobičajeno-outline4">
      <style:paragraph-properties fo:margin-top="0cm" fo:margin-bottom="0.1cm"/>
      <style:text-properties fo:font-size="20pt" style:font-size-asian="20pt" style:font-size-complex="20pt"/>
    </style:style>
    <style:style style:name="Uobičajeno-outline6" style:family="presentation" style:parent-style-name="Uobičajeno-outline5">
      <style:paragraph-properties fo:margin-top="0cm" fo:margin-bottom="0.1cm"/>
      <style:text-properties fo:font-size="20pt" style:font-size-asian="20pt" style:font-size-complex="20pt"/>
    </style:style>
    <style:style style:name="Uobičajeno-outline7" style:family="presentation" style:parent-style-name="Uobičajeno-outline6">
      <style:paragraph-properties fo:margin-top="0cm" fo:margin-bottom="0.1cm"/>
      <style:text-properties fo:font-size="20pt" style:font-size-asian="20pt" style:font-size-complex="20pt"/>
    </style:style>
    <style:style style:name="Uobičajeno-outline8" style:family="presentation" style:parent-style-name="Uobičajeno-outline7">
      <style:paragraph-properties fo:margin-top="0cm" fo:margin-bottom="0.1cm"/>
      <style:text-properties fo:font-size="20pt" style:font-size-asian="20pt" style:font-size-complex="20pt"/>
    </style:style>
    <style:style style:name="Uobičajeno-outline9" style:family="presentation" style:parent-style-name="Uobičajeno-outline8">
      <style:paragraph-properties fo:margin-top="0cm" fo:margin-bottom="0.1cm"/>
      <style:text-properties fo:font-size="20pt" style:font-size-asian="20pt" style:font-size-complex="20pt"/>
    </style:style>
    <style:style style:name="Uobičajeno-subtitle" style:family="presentation">
      <style:graphic-properties draw:stroke="none" draw:fill="none" draw:textarea-vertical-align="middle">
        <text:list-style style:name="Uobičajeno-subtitle">
          <text:list-level-style-bullet text:level="1" text:bullet-char="●">
            <style:list-level-properties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Lucida Sans Unicode'" style:font-family-generic-asian="system" style:font-pitch-asian="variable" style:font-size-asian="32pt" style:font-style-asian="normal" style:font-weight-asian="normal" style:font-family-complex="Mang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Uobičajeno-title" style:family="presentation">
      <style:graphic-properties draw:stroke="none" draw:fill="none" draw:textarea-vertical-align="middle">
        <text:list-style style:name="Uobičajeno-title">
          <text:list-level-style-bullet text:level="1" text:bullet-char="●">
            <style:list-level-properties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start" style:punctuation-wrap="hanging"/>
      <style:text-properties fo:color="#000000" style:text-outline="false" style:text-line-through-style="none" fo:font-family="Calibri" fo:font-size="18pt" fo:language="sr" fo:country="none" fo:font-style="normal" fo:text-shadow="none" style:text-underline-style="none" fo:font-weight="normal" style:letter-kerning="true" style:font-family-asian="'Lucida Sans Unicode'" style:font-family-generic-asian="system" style:font-pitch-asian="variable" style:font-size-asian="18pt" style:language-asian="sr" style:country-asian="none" style:font-style-asian="normal" style:font-weight-asian="normal" style:font-family-complex="Mangal" style:font-family-generic-complex="system" style:font-pitch-complex="variable" style:font-size-complex="18pt" style:language-complex="sr" style:country-complex="none" style:font-style-complex="normal" style:font-weight-complex="normal" style:text-emphasize="none" style:font-relief="none" style:text-overline-style="none" style:text-overline-color="font-color" fo:hyphenate="false"/>
    </style:style>
    <style:presentation-page-layout style:name="AL0T26">
      <presentation:placeholder presentation:object="handout" svg:x="2.058cm" svg:y="1.743cm" svg:width="10.556cm" svg:height="-0.233cm"/>
      <presentation:placeholder presentation:object="handout" svg:x="15.414cm" svg:y="1.743cm" svg:width="10.556cm" svg:height="-0.233cm"/>
      <presentation:placeholder presentation:object="handout" svg:x="2.058cm" svg:y="3.612cm" svg:width="10.556cm" svg:height="-0.233cm"/>
      <presentation:placeholder presentation:object="handout" svg:x="15.414cm" svg:y="3.612cm" svg:width="10.556cm" svg:height="-0.233cm"/>
      <presentation:placeholder presentation:object="handout" svg:x="2.058cm" svg:y="5.481cm" svg:width="10.556cm" svg:height="-0.233cm"/>
      <presentation:placeholder presentation:object="handout" svg:x="15.414cm" svg:y="5.481cm" svg:width="10.556cm" svg:height="-0.233cm"/>
    </style:presentation-page-layout>
    <style:presentation-page-layout style:name="AL1T0">
      <presentation:placeholder presentation:object="title" svg:x="2.058cm" svg:y="1.743cm" svg:width="23.912cm" svg:height="3.507cm"/>
      <presentation:placeholder presentation:object="subtitle" svg:x="2.058cm" svg:y="5.838cm" svg:width="23.912cm" svg:height="13.23cm"/>
    </style:presentation-page-layout>
  </office:styles>
  <office:automatic-styles>
    <style:page-layout style:name="PM0">
      <style:page-layout-properties fo:margin-top="0cm" fo:margin-bottom="0cm" fo:margin-left="0cm" fo:margin-right="0cm" fo:page-width="21cm" fo:page-height="29.7cm" style:print-orientation="portrait"/>
    </style:page-layout>
    <style:page-layout style:name="PM1">
      <style:page-layout-properties fo:margin-top="0cm" fo:margin-bottom="0cm" fo:margin-left="0cm" fo:margin-right="0cm" fo:page-width="25.4cm" fo:page-height="19.05cm" style:print-orientation="landscape"/>
    </style:page-layout>
    <style:style style:name="Mdp1" style:family="drawing-page">
      <style:drawing-page-properties draw:background-size="border" draw:fill="solid" draw:fill-color="#ffffff"/>
    </style:style>
    <style:style style:name="Mdp2" style:family="drawing-page">
      <style:drawing-page-properties presentation:display-header="true" presentation:display-footer="true" presentation:display-page-number="false" presentation:display-date-time="true"/>
    </style:style>
    <number:date-style style:name="D1" number:automatic-order="true">
      <number:day number:style="long"/>
      <number:text>.</number:text>
      <number:month number:style="long"/>
      <number:text>.</number:text>
      <number:year number:style="long"/>
    </number:date-style>
    <style:style style:name="Mgr1" style:family="graphic" style:parent-style-name="standard">
      <style:graphic-properties draw:stroke="none" draw:fill="none" draw:fill-color="#ffffff" draw:auto-grow-height="false" fo:min-height="1.485cm"/>
    </style:style>
    <style:style style:name="Mgr2" style:family="graphic" style:parent-style-name="standard">
      <style:graphic-properties draw:stroke="none" draw:fill="none" draw:fill-color="#ffffff" draw:textarea-vertical-align="bottom" draw:auto-grow-height="false" fo:min-height="1.485cm"/>
    </style:style>
    <style:style style:name="Mpr1" style:family="presentation" style:parent-style-name="Uobičajeno-title">
      <style:graphic-properties draw:stroke="none" draw:fill="none" draw:textarea-vertical-align="top" draw:auto-grow-height="false" fo:min-height="3.181cm" fo:padding-top="0.254cm" fo:padding-bottom="0.127cm" fo:padding-left="0.254cm" fo:padding-right="0.254cm" fo:wrap-option="wrap"/>
    </style:style>
    <style:style style:name="Mpr2" style:family="presentation" style:parent-style-name="Uobičajeno-backgroundobjects">
      <style:graphic-properties draw:stroke="none" draw:fill="none" draw:fill-color="#ffffff" draw:textarea-vertical-align="top" draw:auto-grow-height="false" fo:min-height="12.573cm" fo:padding-top="0.254cm" fo:padding-bottom="0.127cm" fo:padding-left="0.254cm" fo:padding-right="0.254cm" fo:wrap-option="wrap"/>
    </style:style>
    <style:style style:name="Mpr3" style:family="presentation" style:parent-style-name="Uobičajeno-backgroundobjects">
      <style:graphic-properties draw:stroke="none" draw:fill="none" draw:fill-color="#ffffff" draw:auto-grow-height="false" fo:min-height="1.485cm"/>
    </style:style>
    <style:style style:name="Mpr4" style:family="presentation" style:parent-style-name="Uobičajeno-backgroundobjects">
      <style:graphic-properties draw:stroke="none" draw:fill="none" draw:fill-color="#ffffff" draw:textarea-vertical-align="bottom" draw:auto-grow-height="false" fo:min-height="1.485cm"/>
    </style:style>
    <style:style style:name="MP1" style:family="paragraph">
      <style:text-properties fo:font-size="14pt" style:font-size-asian="14pt" style:font-size-complex="14pt"/>
    </style:style>
    <style:style style:name="MP2" style:family="paragraph">
      <style:paragraph-properties fo:text-align="end"/>
      <style:text-properties fo:font-size="14pt" style:font-size-asian="14pt" style:font-size-complex="14pt"/>
    </style:style>
    <style:style style:name="MP3" style:family="paragraph">
      <style:paragraph-properties fo:margin-top="0cm" fo:margin-bottom="0cm" fo:text-align="center" style:punctuation-wrap="hanging"/>
      <style:text-properties fo:font-size="18pt" fo:hyphenate="false"/>
    </style:style>
    <style:style style:name="MP4" style:family="paragraph">
      <style:paragraph-properties style:font-independent-line-spacing="true"/>
      <style:text-properties fo:font-size="18pt"/>
    </style:style>
    <style:style style:name="MP5" style:family="paragraph">
      <style:paragraph-properties fo:margin-left="0cm" fo:margin-right="0cm" fo:margin-top="0cm" fo:margin-bottom="0cm" fo:text-align="start" fo:text-indent="0cm" style:punctuation-wrap="hanging"/>
      <style:text-properties fo:font-size="14pt" style:font-size-asian="14pt" style:font-size-complex="14pt" fo:hyphenate="false"/>
    </style:style>
    <style:style style:name="MP6" style:family="paragraph">
      <style:paragraph-properties style:font-independent-line-spacing="true"/>
      <style:text-properties fo:font-size="18pt" style:font-size-asian="14pt" style:font-size-complex="14pt"/>
    </style:style>
    <style:style style:name="MP7" style:family="paragraph">
      <style:paragraph-properties fo:text-align="center" style:font-independent-line-spacing="true"/>
      <style:text-properties fo:font-size="18pt" style:font-size-asian="14pt" style:font-size-complex="14pt"/>
    </style:style>
    <style:style style:name="MP8" style:family="paragraph">
      <style:paragraph-properties fo:text-align="end" style:font-independent-line-spacing="true"/>
      <style:text-properties fo:font-size="18pt" style:font-size-asian="14pt" style:font-size-complex="14pt"/>
    </style:style>
    <style:style style:name="MT1" style:family="text">
      <style:text-properties fo:color="#000000" style:text-line-through-style="none" fo:font-family="Calibri" fo:font-size="44pt" fo:font-style="normal" style:text-underline-style="none" fo:font-weight="normal" style:font-size-asian="44pt" style:font-style-asian="normal" style:font-weight-asian="normal" style:font-size-complex="44pt" style:font-style-complex="normal" style:font-weight-complex="normal"/>
    </style:style>
    <style:style style:name="MT2" style:family="text">
      <style:text-properties fo:color="#000000" style:text-line-through-style="none" fo:font-family="Calibri" fo:font-size="18pt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text:list-style style:name="ML1">
      <text:list-level-style-bullet text:level="1" text:bullet-char="●">
        <style:list-level-properties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2">
      <text:list-level-style-number text:level="1" style:num-format="">
        <style:list-level-properties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3">
      <text:list-level-style-bullet text:level="1" text:bullet-char="●">
        <style:list-level-properties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master-styles>
    <draw:layer-set>
      <draw:layer draw:name="layout"/>
      <draw:layer draw:name="background"/>
      <draw:layer draw:name="backgroundobjects"/>
      <draw:layer draw:name="controls"/>
      <draw:layer draw:name="measurelines"/>
    </draw:layer-set>
    <style:handout-master presentation:presentation-page-layout-name="AL0T26" style:page-layout-name="PM0" draw:style-name="Mdp2">
      <draw:page-thumbnail draw:layer="backgroundobjects" svg:width="8.999cm" svg:height="6.749cm" svg:x="1cm" svg:y="2.898cm" draw:page-number="1"/>
      <draw:page-thumbnail draw:layer="backgroundobjects" svg:width="8.999cm" svg:height="6.749cm" svg:x="1cm" svg:y="11.474cm"/>
      <draw:page-thumbnail draw:layer="backgroundobjects" svg:width="8.999cm" svg:height="6.749cm" svg:x="1cm" svg:y="20.05cm"/>
      <draw:page-thumbnail draw:layer="backgroundobjects" svg:width="8.999cm" svg:height="6.749cm" svg:x="11cm" svg:y="2.898cm"/>
      <draw:page-thumbnail draw:layer="backgroundobjects" svg:width="8.999cm" svg:height="6.749cm" svg:x="11cm" svg:y="11.474cm"/>
      <draw:page-thumbnail draw:layer="backgroundobjects" svg:width="8.999cm" svg:height="6.749cm" svg:x="11cm" svg:y="20.05cm"/>
      <draw:frame draw:style-name="Mgr1" draw:text-style-name="MP1" draw:layer="backgroundobjects" svg:width="9.113cm" svg:height="1.484cm" svg:x="0cm" svg:y="0cm" presentation:class="header">
        <draw:text-box>
          <text:p text:style-name="MP1">
            <presentation:header/>
          </text:p>
        </draw:text-box>
      </draw:frame>
      <draw:frame draw:style-name="Mgr1" draw:text-style-name="MP2" draw:layer="backgroundobjects" svg:width="9.113cm" svg:height="1.484cm" svg:x="11.886cm" svg:y="0cm" presentation:class="date-time">
        <draw:text-box>
          <text:p text:style-name="MP2">
            <presentation:date-time/>
          </text:p>
        </draw:text-box>
      </draw:frame>
      <draw:frame draw:style-name="Mgr2" draw:text-style-name="MP1" draw:layer="backgroundobjects" svg:width="9.113cm" svg:height="1.484cm" svg:x="0cm" svg:y="28.215cm" presentation:class="footer">
        <draw:text-box>
          <text:p text:style-name="MP1">
            <presentation:footer/>
          </text:p>
        </draw:text-box>
      </draw:frame>
      <draw:frame draw:style-name="Mgr2" draw:text-style-name="MP2" draw:layer="backgroundobjects" svg:width="9.113cm" svg:height="1.484cm" svg:x="11.886cm" svg:y="28.215cm" presentation:class="page-number">
        <draw:text-box>
          <text:p text:style-name="MP2">
            <text:page-number>&lt;number&gt;</text:page-number>
          </text:p>
        </draw:text-box>
      </draw:frame>
    </style:handout-master>
    <style:master-page style:name="Uobičajeno" style:page-layout-name="PM1" draw:style-name="Mdp1">
      <draw:frame draw:name="Naslov 1" presentation:style-name="Mpr1" draw:text-style-name="MP4" draw:layer="backgroundobjects" svg:width="21.589cm" svg:height="4.082cm" svg:x="1.905cm" svg:y="5.918cm" presentation:class="title" presentation:user-transformed="true">
        <draw:text-box>
          <text:p text:style-name="MP3">
            <text:span text:style-name="MT1">Kliknite za uređivanje oblika naslova tekstaKliknite da biste uredili stil naslova matrice</text:span>
          </text:p>
        </draw:text-box>
      </draw:frame>
      <draw:frame draw:name="Rezervirano mjesto datuma 3" presentation:style-name="Mpr2" draw:text-style-name="MP6" draw:layer="backgroundobjects" svg:width="5.926cm" svg:height="1.013cm" svg:x="1.27cm" svg:y="17.657cm" presentation:class="date-time" presentation:user-transformed="true">
        <draw:text-box>
          <text:p text:style-name="MP5">
            <text:span text:style-name="MT2">
              <text:date style:data-style-name="D1" text:date-value="2013-09-05">5.09.13</text:date>
            </text:span>
          </text:p>
        </draw:text-box>
      </draw:frame>
      <draw:frame draw:name="Rezervirano mjesto podnožja 4" presentation:style-name="Mpr2" draw:text-style-name="MP7" draw:layer="backgroundobjects" svg:width="8.042cm" svg:height="1.013cm" svg:x="8.678cm" svg:y="17.657cm" presentation:class="footer" presentation:user-transformed="true">
        <draw:text-box>
          <text:p/>
        </draw:text-box>
      </draw:frame>
      <draw:frame draw:name="Rezervirano mjesto broja slajda 5" presentation:style-name="Mpr2" draw:text-style-name="MP8" draw:layer="backgroundobjects" svg:width="5.926cm" svg:height="1.013cm" svg:x="18.203cm" svg:y="17.657cm" presentation:class="page-number" presentation:user-transformed="true">
        <draw:text-box>
          <text:p text:style-name="MP5">
            <text:span text:style-name="MT2">
              <text:page-number>&lt;number&gt;</text:page-number>
            </text:span>
          </text:p>
        </draw:text-box>
      </draw:frame>
      <draw:frame presentation:style-name="Uobičajeno-outline1" draw:layer="backgroundobjects" svg:width="22.859cm" svg:height="12.572cm" svg:x="1.27cm" svg:y="4.457cm" presentation:class="outline" presentation:placeholder="true">
        <draw:text-box/>
      </draw:frame>
      <presentation:notes style:page-layout-name="PM0">
        <draw:page-thumbnail presentation:style-name="Uobičajeno-title" draw:layer="backgroundobjects" svg:width="14.848cm" svg:height="11.136cm" svg:x="3.075cm" svg:y="2.257cm" presentation:class="page"/>
        <draw:frame presentation:style-name="Uobičajeno-notes" draw:layer="backgroundobjects" svg:width="16.799cm" svg:height="13.364cm" svg:x="2.1cm" svg:y="14.107cm" presentation:class="notes" presentation:placeholder="true">
          <draw:text-box/>
        </draw:frame>
        <draw:frame presentation:style-name="Mpr3" draw:text-style-name="MP1" draw:layer="backgroundobjects" svg:width="9.113cm" svg:height="1.484cm" svg:x="0cm" svg:y="0cm" presentation:class="header">
          <draw:text-box>
            <text:p text:style-name="MP1">
              <presentation:header/>
            </text:p>
          </draw:text-box>
        </draw:frame>
        <draw:frame presentation:style-name="Mpr3" draw:text-style-name="MP2" draw:layer="backgroundobjects" svg:width="9.113cm" svg:height="1.484cm" svg:x="11.886cm" svg:y="0cm" presentation:class="date-time">
          <draw:text-box>
            <text:p text:style-name="MP2">
              <presentation:date-time/>
            </text:p>
          </draw:text-box>
        </draw:frame>
        <draw:frame presentation:style-name="Mpr4" draw:text-style-name="MP1" draw:layer="backgroundobjects" svg:width="9.113cm" svg:height="1.484cm" svg:x="0cm" svg:y="28.215cm" presentation:class="footer">
          <draw:text-box>
            <text:p text:style-name="MP1">
              <presentation:footer/>
            </text:p>
          </draw:text-box>
        </draw:frame>
        <draw:frame presentation:style-name="Mpr4" draw:text-style-name="MP2" draw:layer="backgroundobjects" svg:width="9.113cm" svg:height="1.484cm" svg:x="11.886cm" svg:y="28.215cm" presentation:class="page-number">
          <draw:text-box>
            <text:p text:style-name="MP2">
              <text:page-number>&lt;number&gt;</text:page-number>
            </text:p>
          </draw:text-box>
        </draw:frame>
      </presentation:notes>
    </style:master-page>
  </office:master-styles>
</office:document-styles>
</file>