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90" r:id="rId3"/>
    <p:sldId id="289" r:id="rId4"/>
    <p:sldId id="320" r:id="rId5"/>
    <p:sldId id="319" r:id="rId6"/>
    <p:sldId id="257" r:id="rId7"/>
    <p:sldId id="262" r:id="rId8"/>
    <p:sldId id="323" r:id="rId9"/>
    <p:sldId id="278" r:id="rId10"/>
    <p:sldId id="322" r:id="rId11"/>
    <p:sldId id="334" r:id="rId12"/>
    <p:sldId id="333" r:id="rId13"/>
    <p:sldId id="325" r:id="rId14"/>
    <p:sldId id="341" r:id="rId15"/>
    <p:sldId id="331" r:id="rId16"/>
    <p:sldId id="335" r:id="rId17"/>
    <p:sldId id="336" r:id="rId18"/>
    <p:sldId id="286" r:id="rId19"/>
    <p:sldId id="346" r:id="rId20"/>
    <p:sldId id="314"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2" autoAdjust="0"/>
  </p:normalViewPr>
  <p:slideViewPr>
    <p:cSldViewPr>
      <p:cViewPr varScale="1">
        <p:scale>
          <a:sx n="107" d="100"/>
          <a:sy n="107" d="100"/>
        </p:scale>
        <p:origin x="-9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5862" cy="495793"/>
          </a:xfrm>
          <a:prstGeom prst="rect">
            <a:avLst/>
          </a:prstGeom>
          <a:noFill/>
          <a:ln w="9525">
            <a:noFill/>
            <a:miter lim="800000"/>
            <a:headEnd/>
            <a:tailEnd/>
          </a:ln>
          <a:effectLst/>
        </p:spPr>
        <p:txBody>
          <a:bodyPr vert="horz" wrap="square" lIns="90286" tIns="45143" rIns="90286" bIns="45143" numCol="1" anchor="t" anchorCtr="0" compatLnSpc="1">
            <a:prstTxWarp prst="textNoShape">
              <a:avLst/>
            </a:prstTxWarp>
          </a:bodyPr>
          <a:lstStyle>
            <a:lvl1pPr defTabSz="902125">
              <a:defRPr sz="1200"/>
            </a:lvl1pPr>
          </a:lstStyle>
          <a:p>
            <a:endParaRPr lang="hr-HR"/>
          </a:p>
        </p:txBody>
      </p:sp>
      <p:sp>
        <p:nvSpPr>
          <p:cNvPr id="34819" name="Rectangle 3"/>
          <p:cNvSpPr>
            <a:spLocks noGrp="1" noChangeArrowheads="1"/>
          </p:cNvSpPr>
          <p:nvPr>
            <p:ph type="dt" sz="quarter" idx="1"/>
          </p:nvPr>
        </p:nvSpPr>
        <p:spPr bwMode="auto">
          <a:xfrm>
            <a:off x="3850294" y="0"/>
            <a:ext cx="2945862" cy="495793"/>
          </a:xfrm>
          <a:prstGeom prst="rect">
            <a:avLst/>
          </a:prstGeom>
          <a:noFill/>
          <a:ln w="9525">
            <a:noFill/>
            <a:miter lim="800000"/>
            <a:headEnd/>
            <a:tailEnd/>
          </a:ln>
          <a:effectLst/>
        </p:spPr>
        <p:txBody>
          <a:bodyPr vert="horz" wrap="square" lIns="90286" tIns="45143" rIns="90286" bIns="45143" numCol="1" anchor="t" anchorCtr="0" compatLnSpc="1">
            <a:prstTxWarp prst="textNoShape">
              <a:avLst/>
            </a:prstTxWarp>
          </a:bodyPr>
          <a:lstStyle>
            <a:lvl1pPr algn="r" defTabSz="902125">
              <a:defRPr sz="1200"/>
            </a:lvl1pPr>
          </a:lstStyle>
          <a:p>
            <a:endParaRPr lang="hr-HR"/>
          </a:p>
        </p:txBody>
      </p:sp>
      <p:sp>
        <p:nvSpPr>
          <p:cNvPr id="34820" name="Rectangle 4"/>
          <p:cNvSpPr>
            <a:spLocks noGrp="1" noChangeArrowheads="1"/>
          </p:cNvSpPr>
          <p:nvPr>
            <p:ph type="ftr" sz="quarter" idx="2"/>
          </p:nvPr>
        </p:nvSpPr>
        <p:spPr bwMode="auto">
          <a:xfrm>
            <a:off x="0" y="9429305"/>
            <a:ext cx="2945862" cy="495793"/>
          </a:xfrm>
          <a:prstGeom prst="rect">
            <a:avLst/>
          </a:prstGeom>
          <a:noFill/>
          <a:ln w="9525">
            <a:noFill/>
            <a:miter lim="800000"/>
            <a:headEnd/>
            <a:tailEnd/>
          </a:ln>
          <a:effectLst/>
        </p:spPr>
        <p:txBody>
          <a:bodyPr vert="horz" wrap="square" lIns="90286" tIns="45143" rIns="90286" bIns="45143" numCol="1" anchor="b" anchorCtr="0" compatLnSpc="1">
            <a:prstTxWarp prst="textNoShape">
              <a:avLst/>
            </a:prstTxWarp>
          </a:bodyPr>
          <a:lstStyle>
            <a:lvl1pPr defTabSz="902125">
              <a:defRPr sz="1200"/>
            </a:lvl1pPr>
          </a:lstStyle>
          <a:p>
            <a:endParaRPr lang="hr-HR"/>
          </a:p>
        </p:txBody>
      </p:sp>
      <p:sp>
        <p:nvSpPr>
          <p:cNvPr id="34821" name="Rectangle 5"/>
          <p:cNvSpPr>
            <a:spLocks noGrp="1" noChangeArrowheads="1"/>
          </p:cNvSpPr>
          <p:nvPr>
            <p:ph type="sldNum" sz="quarter" idx="3"/>
          </p:nvPr>
        </p:nvSpPr>
        <p:spPr bwMode="auto">
          <a:xfrm>
            <a:off x="3850294" y="9429305"/>
            <a:ext cx="2945862" cy="495793"/>
          </a:xfrm>
          <a:prstGeom prst="rect">
            <a:avLst/>
          </a:prstGeom>
          <a:noFill/>
          <a:ln w="9525">
            <a:noFill/>
            <a:miter lim="800000"/>
            <a:headEnd/>
            <a:tailEnd/>
          </a:ln>
          <a:effectLst/>
        </p:spPr>
        <p:txBody>
          <a:bodyPr vert="horz" wrap="square" lIns="90286" tIns="45143" rIns="90286" bIns="45143" numCol="1" anchor="b" anchorCtr="0" compatLnSpc="1">
            <a:prstTxWarp prst="textNoShape">
              <a:avLst/>
            </a:prstTxWarp>
          </a:bodyPr>
          <a:lstStyle>
            <a:lvl1pPr algn="r" defTabSz="902125">
              <a:defRPr sz="1200"/>
            </a:lvl1pPr>
          </a:lstStyle>
          <a:p>
            <a:fld id="{D8BBA61C-40FC-4B9F-A2EA-E54E55F5F2DD}" type="slidenum">
              <a:rPr lang="hr-HR"/>
              <a:pPr/>
              <a:t>‹#›</a:t>
            </a:fld>
            <a:endParaRPr lang="hr-H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hr-HR"/>
          </a:p>
        </p:txBody>
      </p:sp>
      <p:sp>
        <p:nvSpPr>
          <p:cNvPr id="3" name="Date Placeholder 2"/>
          <p:cNvSpPr>
            <a:spLocks noGrp="1"/>
          </p:cNvSpPr>
          <p:nvPr>
            <p:ph type="dt" idx="1"/>
          </p:nvPr>
        </p:nvSpPr>
        <p:spPr>
          <a:xfrm>
            <a:off x="3850294" y="0"/>
            <a:ext cx="2945862" cy="495793"/>
          </a:xfrm>
          <a:prstGeom prst="rect">
            <a:avLst/>
          </a:prstGeom>
        </p:spPr>
        <p:txBody>
          <a:bodyPr vert="horz" lIns="88221" tIns="44111" rIns="88221" bIns="44111" rtlCol="0"/>
          <a:lstStyle>
            <a:lvl1pPr algn="r">
              <a:defRPr sz="1200"/>
            </a:lvl1pPr>
          </a:lstStyle>
          <a:p>
            <a:fld id="{43F6E283-CC5C-4C2E-9DDE-E95A806AE065}" type="datetimeFigureOut">
              <a:rPr lang="hr-HR" smtClean="0"/>
              <a:pPr/>
              <a:t>6.9.2012.</a:t>
            </a:fld>
            <a:endParaRPr lang="hr-H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88221" tIns="44111" rIns="88221" bIns="44111" rtlCol="0" anchor="ctr"/>
          <a:lstStyle/>
          <a:p>
            <a:endParaRPr lang="hr-HR"/>
          </a:p>
        </p:txBody>
      </p:sp>
      <p:sp>
        <p:nvSpPr>
          <p:cNvPr id="5" name="Notes Placeholder 4"/>
          <p:cNvSpPr>
            <a:spLocks noGrp="1"/>
          </p:cNvSpPr>
          <p:nvPr>
            <p:ph type="body" sz="quarter" idx="3"/>
          </p:nvPr>
        </p:nvSpPr>
        <p:spPr>
          <a:xfrm>
            <a:off x="679464" y="4714653"/>
            <a:ext cx="5438748" cy="4466756"/>
          </a:xfrm>
          <a:prstGeom prst="rect">
            <a:avLst/>
          </a:prstGeom>
        </p:spPr>
        <p:txBody>
          <a:bodyPr vert="horz" lIns="88221" tIns="44111" rIns="88221" bIns="441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429305"/>
            <a:ext cx="2945862" cy="495793"/>
          </a:xfrm>
          <a:prstGeom prst="rect">
            <a:avLst/>
          </a:prstGeom>
        </p:spPr>
        <p:txBody>
          <a:bodyPr vert="horz" lIns="88221" tIns="44111" rIns="88221" bIns="44111" rtlCol="0" anchor="b"/>
          <a:lstStyle>
            <a:lvl1pPr algn="l">
              <a:defRPr sz="1200"/>
            </a:lvl1pPr>
          </a:lstStyle>
          <a:p>
            <a:endParaRPr lang="hr-HR"/>
          </a:p>
        </p:txBody>
      </p:sp>
      <p:sp>
        <p:nvSpPr>
          <p:cNvPr id="7" name="Slide Number Placeholder 6"/>
          <p:cNvSpPr>
            <a:spLocks noGrp="1"/>
          </p:cNvSpPr>
          <p:nvPr>
            <p:ph type="sldNum" sz="quarter" idx="5"/>
          </p:nvPr>
        </p:nvSpPr>
        <p:spPr>
          <a:xfrm>
            <a:off x="3850294" y="9429305"/>
            <a:ext cx="2945862" cy="495793"/>
          </a:xfrm>
          <a:prstGeom prst="rect">
            <a:avLst/>
          </a:prstGeom>
        </p:spPr>
        <p:txBody>
          <a:bodyPr vert="horz" lIns="88221" tIns="44111" rIns="88221" bIns="44111" rtlCol="0" anchor="b"/>
          <a:lstStyle>
            <a:lvl1pPr algn="r">
              <a:defRPr sz="1200"/>
            </a:lvl1pPr>
          </a:lstStyle>
          <a:p>
            <a:fld id="{DFBD26E3-FE40-47A3-91D2-371DCD8B65D4}"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FBD26E3-FE40-47A3-91D2-371DCD8B65D4}" type="slidenum">
              <a:rPr lang="hr-HR" smtClean="0"/>
              <a:pPr/>
              <a:t>1</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FBD26E3-FE40-47A3-91D2-371DCD8B65D4}" type="slidenum">
              <a:rPr lang="hr-HR" smtClean="0"/>
              <a:pPr/>
              <a:t>10</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9BAB7554-9D2B-461E-8BE2-457C62B724F0}" type="slidenum">
              <a:rPr lang="hr-HR" smtClean="0"/>
              <a:pPr/>
              <a:t>11</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9BAB7554-9D2B-461E-8BE2-457C62B724F0}" type="slidenum">
              <a:rPr lang="hr-HR" smtClean="0"/>
              <a:pPr/>
              <a:t>12</a:t>
            </a:fld>
            <a:endParaRPr lang="hr-H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FBD26E3-FE40-47A3-91D2-371DCD8B65D4}" type="slidenum">
              <a:rPr lang="hr-HR" smtClean="0"/>
              <a:pPr/>
              <a:t>13</a:t>
            </a:fld>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FBD26E3-FE40-47A3-91D2-371DCD8B65D4}" type="slidenum">
              <a:rPr lang="hr-HR" smtClean="0"/>
              <a:pPr/>
              <a:t>14</a:t>
            </a:fld>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FBD26E3-FE40-47A3-91D2-371DCD8B65D4}" type="slidenum">
              <a:rPr lang="hr-HR" smtClean="0"/>
              <a:pPr/>
              <a:t>15</a:t>
            </a:fld>
            <a:endParaRPr lang="hr-H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FBD26E3-FE40-47A3-91D2-371DCD8B65D4}" type="slidenum">
              <a:rPr lang="hr-HR" smtClean="0"/>
              <a:pPr/>
              <a:t>16</a:t>
            </a:fld>
            <a:endParaRPr lang="hr-H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C67BF94-C106-40C3-8CE0-9A92BD20E5D7}" type="slidenum">
              <a:rPr lang="hr-HR" smtClean="0"/>
              <a:pPr/>
              <a:t>17</a:t>
            </a:fld>
            <a:endParaRPr lang="hr-H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C67BF94-C106-40C3-8CE0-9A92BD20E5D7}" type="slidenum">
              <a:rPr lang="hr-HR" smtClean="0"/>
              <a:pPr/>
              <a:t>18</a:t>
            </a:fld>
            <a:endParaRPr lang="hr-H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C67BF94-C106-40C3-8CE0-9A92BD20E5D7}" type="slidenum">
              <a:rPr lang="hr-HR" smtClean="0"/>
              <a:pPr/>
              <a:t>19</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FBD26E3-FE40-47A3-91D2-371DCD8B65D4}" type="slidenum">
              <a:rPr lang="hr-HR" smtClean="0"/>
              <a:pPr/>
              <a:t>2</a:t>
            </a:fld>
            <a:endParaRPr lang="hr-H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9213EEDF-9518-4289-AE43-FAA88C13748F}" type="slidenum">
              <a:rPr lang="hr-HR" smtClean="0"/>
              <a:pPr/>
              <a:t>20</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FBD26E3-FE40-47A3-91D2-371DCD8B65D4}" type="slidenum">
              <a:rPr lang="hr-HR" smtClean="0"/>
              <a:pPr/>
              <a:t>3</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FBD26E3-FE40-47A3-91D2-371DCD8B65D4}" type="slidenum">
              <a:rPr lang="hr-HR" smtClean="0"/>
              <a:pPr/>
              <a:t>4</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FBD26E3-FE40-47A3-91D2-371DCD8B65D4}" type="slidenum">
              <a:rPr lang="hr-HR" smtClean="0"/>
              <a:pPr/>
              <a:t>5</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FBD26E3-FE40-47A3-91D2-371DCD8B65D4}" type="slidenum">
              <a:rPr lang="hr-HR" smtClean="0"/>
              <a:pPr/>
              <a:t>6</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FBD26E3-FE40-47A3-91D2-371DCD8B65D4}" type="slidenum">
              <a:rPr lang="hr-HR" smtClean="0"/>
              <a:pPr/>
              <a:t>7</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DFBD26E3-FE40-47A3-91D2-371DCD8B65D4}" type="slidenum">
              <a:rPr lang="hr-HR" smtClean="0"/>
              <a:pPr/>
              <a:t>8</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9BAB7554-9D2B-461E-8BE2-457C62B724F0}" type="slidenum">
              <a:rPr lang="hr-HR" smtClean="0"/>
              <a:pPr/>
              <a:t>9</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CTT SEMINAR, OBNOVLJIVI IZVORI ENERGIJE, 19. II 2010.</a:t>
            </a:r>
          </a:p>
          <a:p>
            <a:endParaRPr lang="en-US"/>
          </a:p>
        </p:txBody>
      </p:sp>
      <p:sp>
        <p:nvSpPr>
          <p:cNvPr id="6" name="Slide Number Placeholder 5"/>
          <p:cNvSpPr>
            <a:spLocks noGrp="1"/>
          </p:cNvSpPr>
          <p:nvPr>
            <p:ph type="sldNum" sz="quarter" idx="12"/>
          </p:nvPr>
        </p:nvSpPr>
        <p:spPr/>
        <p:txBody>
          <a:bodyPr/>
          <a:lstStyle>
            <a:lvl1pPr>
              <a:defRPr/>
            </a:lvl1pPr>
          </a:lstStyle>
          <a:p>
            <a:fld id="{B7C081FD-3FD0-4C83-B976-1F2E4D76CD6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CTT SEMINAR, OBNOVLJIVI IZVORI ENERGIJE, 19. II 2010.</a:t>
            </a:r>
          </a:p>
          <a:p>
            <a:endParaRPr lang="en-US"/>
          </a:p>
        </p:txBody>
      </p:sp>
      <p:sp>
        <p:nvSpPr>
          <p:cNvPr id="6" name="Slide Number Placeholder 5"/>
          <p:cNvSpPr>
            <a:spLocks noGrp="1"/>
          </p:cNvSpPr>
          <p:nvPr>
            <p:ph type="sldNum" sz="quarter" idx="12"/>
          </p:nvPr>
        </p:nvSpPr>
        <p:spPr/>
        <p:txBody>
          <a:bodyPr/>
          <a:lstStyle>
            <a:lvl1pPr>
              <a:defRPr/>
            </a:lvl1pPr>
          </a:lstStyle>
          <a:p>
            <a:fld id="{BF0875D9-890F-4DF3-BBCF-24D5C354885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CTT SEMINAR, OBNOVLJIVI IZVORI ENERGIJE, 19. II 2010.</a:t>
            </a:r>
          </a:p>
          <a:p>
            <a:endParaRPr lang="en-US"/>
          </a:p>
        </p:txBody>
      </p:sp>
      <p:sp>
        <p:nvSpPr>
          <p:cNvPr id="6" name="Slide Number Placeholder 5"/>
          <p:cNvSpPr>
            <a:spLocks noGrp="1"/>
          </p:cNvSpPr>
          <p:nvPr>
            <p:ph type="sldNum" sz="quarter" idx="12"/>
          </p:nvPr>
        </p:nvSpPr>
        <p:spPr/>
        <p:txBody>
          <a:bodyPr/>
          <a:lstStyle>
            <a:lvl1pPr>
              <a:defRPr/>
            </a:lvl1pPr>
          </a:lstStyle>
          <a:p>
            <a:fld id="{E437A6B9-4F7A-408C-8275-C645E81A561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hr-HR"/>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1187450" y="6381750"/>
            <a:ext cx="6913563" cy="339725"/>
          </a:xfrm>
        </p:spPr>
        <p:txBody>
          <a:bodyPr/>
          <a:lstStyle>
            <a:lvl1pPr>
              <a:defRPr/>
            </a:lvl1pPr>
          </a:lstStyle>
          <a:p>
            <a:r>
              <a:rPr lang="en-US"/>
              <a:t>CTT SEMINAR, OBNOVLJIVI IZVORI ENERGIJE, 19. II 2010.</a:t>
            </a:r>
          </a:p>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FEEBFEBD-2F24-4BFB-9826-0E3A1ADAE40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3412"/>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457200" y="1052513"/>
            <a:ext cx="4038600" cy="507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052513"/>
            <a:ext cx="4038600" cy="507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Footer Placeholder 4"/>
          <p:cNvSpPr>
            <a:spLocks noGrp="1"/>
          </p:cNvSpPr>
          <p:nvPr>
            <p:ph type="ftr" sz="quarter" idx="10"/>
          </p:nvPr>
        </p:nvSpPr>
        <p:spPr>
          <a:xfrm>
            <a:off x="5795963" y="6237288"/>
            <a:ext cx="2895600" cy="404812"/>
          </a:xfrm>
        </p:spPr>
        <p:txBody>
          <a:bodyPr/>
          <a:lstStyle>
            <a:lvl1pPr>
              <a:defRPr/>
            </a:lvl1pPr>
          </a:lstStyle>
          <a:p>
            <a:r>
              <a:rPr lang="hr-HR"/>
              <a:t>D. Lončar XI/08</a:t>
            </a:r>
          </a:p>
        </p:txBody>
      </p:sp>
      <p:sp>
        <p:nvSpPr>
          <p:cNvPr id="6" name="Slide Number Placeholder 5"/>
          <p:cNvSpPr>
            <a:spLocks noGrp="1"/>
          </p:cNvSpPr>
          <p:nvPr>
            <p:ph type="sldNum" sz="quarter" idx="11"/>
          </p:nvPr>
        </p:nvSpPr>
        <p:spPr>
          <a:xfrm>
            <a:off x="468313" y="6381750"/>
            <a:ext cx="2133600" cy="476250"/>
          </a:xfrm>
        </p:spPr>
        <p:txBody>
          <a:bodyPr/>
          <a:lstStyle>
            <a:lvl1pPr>
              <a:defRPr/>
            </a:lvl1pPr>
          </a:lstStyle>
          <a:p>
            <a:fld id="{AF449C19-FEEC-4EAF-B02B-37B1E0BE1FE5}" type="slidenum">
              <a:rPr lang="hr-HR"/>
              <a:pPr/>
              <a:t>‹#›</a:t>
            </a:fld>
            <a:endParaRPr lang="hr-H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3412"/>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457200" y="1052513"/>
            <a:ext cx="4038600" cy="507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quarter" idx="2"/>
          </p:nvPr>
        </p:nvSpPr>
        <p:spPr>
          <a:xfrm>
            <a:off x="4648200" y="1052513"/>
            <a:ext cx="4038600" cy="2460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Content Placeholder 4"/>
          <p:cNvSpPr>
            <a:spLocks noGrp="1"/>
          </p:cNvSpPr>
          <p:nvPr>
            <p:ph sz="quarter" idx="3"/>
          </p:nvPr>
        </p:nvSpPr>
        <p:spPr>
          <a:xfrm>
            <a:off x="4648200" y="3665538"/>
            <a:ext cx="4038600" cy="2460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10"/>
          </p:nvPr>
        </p:nvSpPr>
        <p:spPr>
          <a:xfrm>
            <a:off x="5795963" y="6237288"/>
            <a:ext cx="2895600" cy="404812"/>
          </a:xfrm>
        </p:spPr>
        <p:txBody>
          <a:bodyPr/>
          <a:lstStyle>
            <a:lvl1pPr>
              <a:defRPr/>
            </a:lvl1pPr>
          </a:lstStyle>
          <a:p>
            <a:r>
              <a:rPr lang="hr-HR"/>
              <a:t>D. Lončar XI/08</a:t>
            </a:r>
          </a:p>
        </p:txBody>
      </p:sp>
      <p:sp>
        <p:nvSpPr>
          <p:cNvPr id="7" name="Slide Number Placeholder 6"/>
          <p:cNvSpPr>
            <a:spLocks noGrp="1"/>
          </p:cNvSpPr>
          <p:nvPr>
            <p:ph type="sldNum" sz="quarter" idx="11"/>
          </p:nvPr>
        </p:nvSpPr>
        <p:spPr>
          <a:xfrm>
            <a:off x="468313" y="6381750"/>
            <a:ext cx="2133600" cy="476250"/>
          </a:xfrm>
        </p:spPr>
        <p:txBody>
          <a:bodyPr/>
          <a:lstStyle>
            <a:lvl1pPr>
              <a:defRPr/>
            </a:lvl1pPr>
          </a:lstStyle>
          <a:p>
            <a:fld id="{163D6C26-A023-4B2C-ADF5-9CB182616A3B}" type="slidenum">
              <a:rPr lang="hr-H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r-H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CTT SEMINAR, OBNOVLJIVI IZVORI ENERGIJE, 19. II 2010.</a:t>
            </a:r>
          </a:p>
          <a:p>
            <a:endParaRPr lang="en-US"/>
          </a:p>
        </p:txBody>
      </p:sp>
      <p:sp>
        <p:nvSpPr>
          <p:cNvPr id="6" name="Slide Number Placeholder 5"/>
          <p:cNvSpPr>
            <a:spLocks noGrp="1"/>
          </p:cNvSpPr>
          <p:nvPr>
            <p:ph type="sldNum" sz="quarter" idx="12"/>
          </p:nvPr>
        </p:nvSpPr>
        <p:spPr/>
        <p:txBody>
          <a:bodyPr/>
          <a:lstStyle>
            <a:lvl1pPr>
              <a:defRPr/>
            </a:lvl1pPr>
          </a:lstStyle>
          <a:p>
            <a:fld id="{471FAFC6-BA31-4B73-82AA-D3E93FD1E91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CTT SEMINAR, OBNOVLJIVI IZVORI ENERGIJE, 19. II 2010.</a:t>
            </a:r>
          </a:p>
          <a:p>
            <a:endParaRPr lang="en-US"/>
          </a:p>
        </p:txBody>
      </p:sp>
      <p:sp>
        <p:nvSpPr>
          <p:cNvPr id="6" name="Slide Number Placeholder 5"/>
          <p:cNvSpPr>
            <a:spLocks noGrp="1"/>
          </p:cNvSpPr>
          <p:nvPr>
            <p:ph type="sldNum" sz="quarter" idx="12"/>
          </p:nvPr>
        </p:nvSpPr>
        <p:spPr/>
        <p:txBody>
          <a:bodyPr/>
          <a:lstStyle>
            <a:lvl1pPr>
              <a:defRPr/>
            </a:lvl1pPr>
          </a:lstStyle>
          <a:p>
            <a:fld id="{D73F93F2-71E8-4C68-B8D4-ECC4AEDAFAB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CTT SEMINAR, OBNOVLJIVI IZVORI ENERGIJE, 19. II 2010.</a:t>
            </a:r>
          </a:p>
          <a:p>
            <a:endParaRPr lang="en-US"/>
          </a:p>
        </p:txBody>
      </p:sp>
      <p:sp>
        <p:nvSpPr>
          <p:cNvPr id="7" name="Slide Number Placeholder 6"/>
          <p:cNvSpPr>
            <a:spLocks noGrp="1"/>
          </p:cNvSpPr>
          <p:nvPr>
            <p:ph type="sldNum" sz="quarter" idx="12"/>
          </p:nvPr>
        </p:nvSpPr>
        <p:spPr/>
        <p:txBody>
          <a:bodyPr/>
          <a:lstStyle>
            <a:lvl1pPr>
              <a:defRPr/>
            </a:lvl1pPr>
          </a:lstStyle>
          <a:p>
            <a:fld id="{8F180D26-3A5D-4A3F-B0B4-2A513508FE1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CTT SEMINAR, OBNOVLJIVI IZVORI ENERGIJE, 19. II 2010.</a:t>
            </a:r>
          </a:p>
          <a:p>
            <a:endParaRPr lang="en-US"/>
          </a:p>
        </p:txBody>
      </p:sp>
      <p:sp>
        <p:nvSpPr>
          <p:cNvPr id="9" name="Slide Number Placeholder 8"/>
          <p:cNvSpPr>
            <a:spLocks noGrp="1"/>
          </p:cNvSpPr>
          <p:nvPr>
            <p:ph type="sldNum" sz="quarter" idx="12"/>
          </p:nvPr>
        </p:nvSpPr>
        <p:spPr/>
        <p:txBody>
          <a:bodyPr/>
          <a:lstStyle>
            <a:lvl1pPr>
              <a:defRPr/>
            </a:lvl1pPr>
          </a:lstStyle>
          <a:p>
            <a:fld id="{376AFCEE-1B67-49A6-BC2C-3B67A47C581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CTT SEMINAR, OBNOVLJIVI IZVORI ENERGIJE, 19. II 2010.</a:t>
            </a:r>
          </a:p>
          <a:p>
            <a:endParaRPr lang="en-US"/>
          </a:p>
        </p:txBody>
      </p:sp>
      <p:sp>
        <p:nvSpPr>
          <p:cNvPr id="5" name="Slide Number Placeholder 4"/>
          <p:cNvSpPr>
            <a:spLocks noGrp="1"/>
          </p:cNvSpPr>
          <p:nvPr>
            <p:ph type="sldNum" sz="quarter" idx="12"/>
          </p:nvPr>
        </p:nvSpPr>
        <p:spPr/>
        <p:txBody>
          <a:bodyPr/>
          <a:lstStyle>
            <a:lvl1pPr>
              <a:defRPr/>
            </a:lvl1pPr>
          </a:lstStyle>
          <a:p>
            <a:fld id="{42F97D79-4BE7-4F94-BCF8-3053FF5342B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CTT SEMINAR, OBNOVLJIVI IZVORI ENERGIJE, 19. II 2010.</a:t>
            </a:r>
          </a:p>
          <a:p>
            <a:endParaRPr lang="en-US"/>
          </a:p>
        </p:txBody>
      </p:sp>
      <p:sp>
        <p:nvSpPr>
          <p:cNvPr id="4" name="Slide Number Placeholder 3"/>
          <p:cNvSpPr>
            <a:spLocks noGrp="1"/>
          </p:cNvSpPr>
          <p:nvPr>
            <p:ph type="sldNum" sz="quarter" idx="12"/>
          </p:nvPr>
        </p:nvSpPr>
        <p:spPr/>
        <p:txBody>
          <a:bodyPr/>
          <a:lstStyle>
            <a:lvl1pPr>
              <a:defRPr/>
            </a:lvl1pPr>
          </a:lstStyle>
          <a:p>
            <a:fld id="{8D4CF712-6F8B-4312-A905-EE7CBA9F13A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CTT SEMINAR, OBNOVLJIVI IZVORI ENERGIJE, 19. II 2010.</a:t>
            </a:r>
          </a:p>
          <a:p>
            <a:endParaRPr lang="en-US"/>
          </a:p>
        </p:txBody>
      </p:sp>
      <p:sp>
        <p:nvSpPr>
          <p:cNvPr id="7" name="Slide Number Placeholder 6"/>
          <p:cNvSpPr>
            <a:spLocks noGrp="1"/>
          </p:cNvSpPr>
          <p:nvPr>
            <p:ph type="sldNum" sz="quarter" idx="12"/>
          </p:nvPr>
        </p:nvSpPr>
        <p:spPr/>
        <p:txBody>
          <a:bodyPr/>
          <a:lstStyle>
            <a:lvl1pPr>
              <a:defRPr/>
            </a:lvl1pPr>
          </a:lstStyle>
          <a:p>
            <a:fld id="{64B4101B-FBDE-43F0-B965-3C3AD76215F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CTT SEMINAR, OBNOVLJIVI IZVORI ENERGIJE, 19. II 2010.</a:t>
            </a:r>
          </a:p>
          <a:p>
            <a:endParaRPr lang="en-US"/>
          </a:p>
        </p:txBody>
      </p:sp>
      <p:sp>
        <p:nvSpPr>
          <p:cNvPr id="7" name="Slide Number Placeholder 6"/>
          <p:cNvSpPr>
            <a:spLocks noGrp="1"/>
          </p:cNvSpPr>
          <p:nvPr>
            <p:ph type="sldNum" sz="quarter" idx="12"/>
          </p:nvPr>
        </p:nvSpPr>
        <p:spPr/>
        <p:txBody>
          <a:bodyPr/>
          <a:lstStyle>
            <a:lvl1pPr>
              <a:defRPr/>
            </a:lvl1pPr>
          </a:lstStyle>
          <a:p>
            <a:fld id="{011DB0F1-5711-4CC5-8A9C-4585914536F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r-HR"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1187450" y="6381750"/>
            <a:ext cx="691356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mn-lt"/>
              </a:defRPr>
            </a:lvl1pPr>
          </a:lstStyle>
          <a:p>
            <a:r>
              <a:rPr lang="en-US"/>
              <a:t>CTT SEMINAR, OBNOVLJIVI IZVORI ENERGIJE, 19. II 2010.</a:t>
            </a:r>
          </a:p>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1B163B0-7E10-46F4-BDCA-42BD61B3060B}" type="slidenum">
              <a:rPr lang="en-US"/>
              <a:pPr/>
              <a:t>‹#›</a:t>
            </a:fld>
            <a:endParaRPr lang="en-US"/>
          </a:p>
        </p:txBody>
      </p:sp>
      <p:pic>
        <p:nvPicPr>
          <p:cNvPr id="1031" name="Picture 5"/>
          <p:cNvPicPr>
            <a:picLocks noChangeAspect="1" noChangeArrowheads="1"/>
          </p:cNvPicPr>
          <p:nvPr userDrawn="1"/>
        </p:nvPicPr>
        <p:blipFill>
          <a:blip r:embed="rId16" cstate="print"/>
          <a:srcRect/>
          <a:stretch>
            <a:fillRect/>
          </a:stretch>
        </p:blipFill>
        <p:spPr bwMode="auto">
          <a:xfrm>
            <a:off x="755650" y="549275"/>
            <a:ext cx="1771650" cy="527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hf sldNum="0" hdr="0" dt="0"/>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Calibri" pitchFamily="34" charset="0"/>
        </a:defRPr>
      </a:lvl2pPr>
      <a:lvl3pPr algn="ctr" rtl="0" fontAlgn="base">
        <a:spcBef>
          <a:spcPct val="0"/>
        </a:spcBef>
        <a:spcAft>
          <a:spcPct val="0"/>
        </a:spcAft>
        <a:defRPr sz="3600" b="1">
          <a:solidFill>
            <a:schemeClr val="tx2"/>
          </a:solidFill>
          <a:latin typeface="Calibri" pitchFamily="34" charset="0"/>
        </a:defRPr>
      </a:lvl3pPr>
      <a:lvl4pPr algn="ctr" rtl="0" fontAlgn="base">
        <a:spcBef>
          <a:spcPct val="0"/>
        </a:spcBef>
        <a:spcAft>
          <a:spcPct val="0"/>
        </a:spcAft>
        <a:defRPr sz="3600" b="1">
          <a:solidFill>
            <a:schemeClr val="tx2"/>
          </a:solidFill>
          <a:latin typeface="Calibri" pitchFamily="34" charset="0"/>
        </a:defRPr>
      </a:lvl4pPr>
      <a:lvl5pPr algn="ctr" rtl="0" fontAlgn="base">
        <a:spcBef>
          <a:spcPct val="0"/>
        </a:spcBef>
        <a:spcAft>
          <a:spcPct val="0"/>
        </a:spcAft>
        <a:defRPr sz="3600" b="1">
          <a:solidFill>
            <a:schemeClr val="tx2"/>
          </a:solidFill>
          <a:latin typeface="Calibri" pitchFamily="34" charset="0"/>
        </a:defRPr>
      </a:lvl5pPr>
      <a:lvl6pPr marL="457200" algn="ctr" rtl="0" fontAlgn="base">
        <a:spcBef>
          <a:spcPct val="0"/>
        </a:spcBef>
        <a:spcAft>
          <a:spcPct val="0"/>
        </a:spcAft>
        <a:defRPr sz="3600" b="1">
          <a:solidFill>
            <a:schemeClr val="tx2"/>
          </a:solidFill>
          <a:latin typeface="Calibri" pitchFamily="34" charset="0"/>
        </a:defRPr>
      </a:lvl6pPr>
      <a:lvl7pPr marL="914400" algn="ctr" rtl="0" fontAlgn="base">
        <a:spcBef>
          <a:spcPct val="0"/>
        </a:spcBef>
        <a:spcAft>
          <a:spcPct val="0"/>
        </a:spcAft>
        <a:defRPr sz="3600" b="1">
          <a:solidFill>
            <a:schemeClr val="tx2"/>
          </a:solidFill>
          <a:latin typeface="Calibri" pitchFamily="34" charset="0"/>
        </a:defRPr>
      </a:lvl7pPr>
      <a:lvl8pPr marL="1371600" algn="ctr" rtl="0" fontAlgn="base">
        <a:spcBef>
          <a:spcPct val="0"/>
        </a:spcBef>
        <a:spcAft>
          <a:spcPct val="0"/>
        </a:spcAft>
        <a:defRPr sz="3600" b="1">
          <a:solidFill>
            <a:schemeClr val="tx2"/>
          </a:solidFill>
          <a:latin typeface="Calibri" pitchFamily="34" charset="0"/>
        </a:defRPr>
      </a:lvl8pPr>
      <a:lvl9pPr marL="1828800" algn="ctr" rtl="0" fontAlgn="base">
        <a:spcBef>
          <a:spcPct val="0"/>
        </a:spcBef>
        <a:spcAft>
          <a:spcPct val="0"/>
        </a:spcAft>
        <a:defRPr sz="3600" b="1">
          <a:solidFill>
            <a:schemeClr val="tx2"/>
          </a:solidFill>
          <a:latin typeface="Calibri" pitchFamily="34"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www.weiss-as.d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899592" y="6093297"/>
            <a:ext cx="7417619" cy="360040"/>
          </a:xfrm>
        </p:spPr>
        <p:txBody>
          <a:bodyPr/>
          <a:lstStyle/>
          <a:p>
            <a:r>
              <a:rPr lang="hr-HR" sz="1600" dirty="0" smtClean="0"/>
              <a:t>7. HRVATSKI DANI BIOMASE, NAŠICE, 7. IX 2012.</a:t>
            </a:r>
          </a:p>
          <a:p>
            <a:endParaRPr lang="en-US" sz="1600" dirty="0"/>
          </a:p>
        </p:txBody>
      </p:sp>
      <p:sp>
        <p:nvSpPr>
          <p:cNvPr id="2050" name="Rectangle 2"/>
          <p:cNvSpPr>
            <a:spLocks noGrp="1" noChangeArrowheads="1"/>
          </p:cNvSpPr>
          <p:nvPr>
            <p:ph type="ctrTitle"/>
          </p:nvPr>
        </p:nvSpPr>
        <p:spPr>
          <a:xfrm>
            <a:off x="683568" y="2060848"/>
            <a:ext cx="7772400" cy="1470025"/>
          </a:xfrm>
        </p:spPr>
        <p:txBody>
          <a:bodyPr/>
          <a:lstStyle/>
          <a:p>
            <a:r>
              <a:rPr lang="pl-PL" i="1" dirty="0" smtClean="0">
                <a:solidFill>
                  <a:srgbClr val="3366CC"/>
                </a:solidFill>
                <a:latin typeface="+mn-lt"/>
                <a:cs typeface="Mongolian Baiti" pitchFamily="66" charset="0"/>
              </a:rPr>
              <a:t>Šumska biomasa u proizvodnji električne energije</a:t>
            </a:r>
            <a:endParaRPr lang="hr-HR" i="1" dirty="0">
              <a:solidFill>
                <a:srgbClr val="3366CC"/>
              </a:solidFill>
              <a:latin typeface="+mn-lt"/>
              <a:cs typeface="Mongolian Baiti" pitchFamily="66" charset="0"/>
            </a:endParaRPr>
          </a:p>
        </p:txBody>
      </p:sp>
      <p:sp>
        <p:nvSpPr>
          <p:cNvPr id="2051" name="Rectangle 3"/>
          <p:cNvSpPr>
            <a:spLocks noGrp="1" noChangeArrowheads="1"/>
          </p:cNvSpPr>
          <p:nvPr>
            <p:ph type="subTitle" idx="1"/>
          </p:nvPr>
        </p:nvSpPr>
        <p:spPr>
          <a:xfrm>
            <a:off x="1331640" y="3933056"/>
            <a:ext cx="6400800" cy="1752600"/>
          </a:xfrm>
        </p:spPr>
        <p:txBody>
          <a:bodyPr/>
          <a:lstStyle/>
          <a:p>
            <a:pPr>
              <a:lnSpc>
                <a:spcPct val="90000"/>
              </a:lnSpc>
            </a:pPr>
            <a:r>
              <a:rPr lang="hr-HR" dirty="0" smtClean="0"/>
              <a:t>Dr.sc</a:t>
            </a:r>
            <a:r>
              <a:rPr lang="hr-HR" dirty="0"/>
              <a:t>. Dražen </a:t>
            </a:r>
            <a:r>
              <a:rPr lang="hr-HR" dirty="0" smtClean="0"/>
              <a:t>Lončar, izv. prof.</a:t>
            </a:r>
            <a:endParaRPr lang="hr-HR" dirty="0"/>
          </a:p>
          <a:p>
            <a:pPr>
              <a:lnSpc>
                <a:spcPct val="90000"/>
              </a:lnSpc>
            </a:pPr>
            <a:r>
              <a:rPr lang="hr-HR" dirty="0"/>
              <a:t>Sveučilište u Zagrebu</a:t>
            </a:r>
          </a:p>
          <a:p>
            <a:pPr>
              <a:lnSpc>
                <a:spcPct val="90000"/>
              </a:lnSpc>
            </a:pPr>
            <a:r>
              <a:rPr lang="hr-HR" dirty="0"/>
              <a:t>Fakultet strojarstva i brodogradnje</a:t>
            </a:r>
          </a:p>
          <a:p>
            <a:pPr>
              <a:lnSpc>
                <a:spcPct val="90000"/>
              </a:lnSpc>
            </a:pPr>
            <a:r>
              <a:rPr lang="hr-HR" dirty="0"/>
              <a:t>dloncar@fsb.hr</a:t>
            </a:r>
          </a:p>
        </p:txBody>
      </p:sp>
      <p:pic>
        <p:nvPicPr>
          <p:cNvPr id="37889" name="Picture 1"/>
          <p:cNvPicPr>
            <a:picLocks noChangeAspect="1" noChangeArrowheads="1"/>
          </p:cNvPicPr>
          <p:nvPr/>
        </p:nvPicPr>
        <p:blipFill>
          <a:blip r:embed="rId3" cstate="print"/>
          <a:srcRect/>
          <a:stretch>
            <a:fillRect/>
          </a:stretch>
        </p:blipFill>
        <p:spPr bwMode="auto">
          <a:xfrm>
            <a:off x="7812360" y="332656"/>
            <a:ext cx="1093462" cy="1008112"/>
          </a:xfrm>
          <a:prstGeom prst="rect">
            <a:avLst/>
          </a:prstGeom>
          <a:noFill/>
          <a:ln w="9525">
            <a:noFill/>
            <a:miter lim="800000"/>
            <a:headEnd/>
            <a:tailEnd/>
          </a:ln>
        </p:spPr>
      </p:pic>
      <p:pic>
        <p:nvPicPr>
          <p:cNvPr id="2" name="Picture 1" descr="hšd"/>
          <p:cNvPicPr>
            <a:picLocks noChangeAspect="1" noChangeArrowheads="1"/>
          </p:cNvPicPr>
          <p:nvPr/>
        </p:nvPicPr>
        <p:blipFill>
          <a:blip r:embed="rId4" cstate="print"/>
          <a:srcRect/>
          <a:stretch>
            <a:fillRect/>
          </a:stretch>
        </p:blipFill>
        <p:spPr bwMode="auto">
          <a:xfrm>
            <a:off x="4283968" y="332656"/>
            <a:ext cx="685800" cy="1028700"/>
          </a:xfrm>
          <a:prstGeom prst="rect">
            <a:avLst/>
          </a:prstGeom>
          <a:noFill/>
          <a:ln w="9525">
            <a:noFill/>
            <a:miter lim="800000"/>
            <a:headEnd/>
            <a:tailEnd/>
          </a:ln>
        </p:spPr>
      </p:pic>
      <p:pic>
        <p:nvPicPr>
          <p:cNvPr id="37890" name="Picture 2" descr="logo"/>
          <p:cNvPicPr>
            <a:picLocks noChangeAspect="1" noChangeArrowheads="1"/>
          </p:cNvPicPr>
          <p:nvPr/>
        </p:nvPicPr>
        <p:blipFill>
          <a:blip r:embed="rId5" cstate="print"/>
          <a:srcRect/>
          <a:stretch>
            <a:fillRect/>
          </a:stretch>
        </p:blipFill>
        <p:spPr bwMode="auto">
          <a:xfrm>
            <a:off x="3131840" y="332656"/>
            <a:ext cx="781050" cy="1114425"/>
          </a:xfrm>
          <a:prstGeom prst="rect">
            <a:avLst/>
          </a:prstGeom>
          <a:noFill/>
          <a:ln w="9525">
            <a:noFill/>
            <a:miter lim="800000"/>
            <a:headEnd/>
            <a:tailEnd/>
          </a:ln>
        </p:spPr>
      </p:pic>
      <p:pic>
        <p:nvPicPr>
          <p:cNvPr id="37891" name="Picture 3" descr="images"/>
          <p:cNvPicPr>
            <a:picLocks noChangeAspect="1" noChangeArrowheads="1"/>
          </p:cNvPicPr>
          <p:nvPr/>
        </p:nvPicPr>
        <p:blipFill>
          <a:blip r:embed="rId6" cstate="print"/>
          <a:srcRect/>
          <a:stretch>
            <a:fillRect/>
          </a:stretch>
        </p:blipFill>
        <p:spPr bwMode="auto">
          <a:xfrm>
            <a:off x="5220072" y="404664"/>
            <a:ext cx="239077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Konfiguracija ORC</a:t>
            </a:r>
            <a:r>
              <a:rPr lang="hr-HR" baseline="30000" dirty="0" smtClean="0"/>
              <a:t>*</a:t>
            </a:r>
            <a:endParaRPr lang="hr-HR" baseline="30000" dirty="0"/>
          </a:p>
        </p:txBody>
      </p:sp>
      <p:pic>
        <p:nvPicPr>
          <p:cNvPr id="5" name="Content Placeholder 4" descr="SteamCycle.jpg"/>
          <p:cNvPicPr>
            <a:picLocks noGrp="1"/>
          </p:cNvPicPr>
          <p:nvPr>
            <p:ph idx="1"/>
          </p:nvPr>
        </p:nvPicPr>
        <p:blipFill>
          <a:blip r:embed="rId3" cstate="print"/>
          <a:srcRect t="13303"/>
          <a:stretch>
            <a:fillRect/>
          </a:stretch>
        </p:blipFill>
        <p:spPr bwMode="auto">
          <a:xfrm>
            <a:off x="953800" y="1600200"/>
            <a:ext cx="7236400" cy="4525963"/>
          </a:xfrm>
          <a:prstGeom prst="rect">
            <a:avLst/>
          </a:prstGeom>
          <a:noFill/>
          <a:ln w="9525">
            <a:noFill/>
            <a:miter lim="800000"/>
            <a:headEnd/>
            <a:tailEnd/>
          </a:ln>
        </p:spPr>
      </p:pic>
      <p:pic>
        <p:nvPicPr>
          <p:cNvPr id="6" name="Picture 5" descr="ORC_Cycle.jpg"/>
          <p:cNvPicPr/>
          <p:nvPr/>
        </p:nvPicPr>
        <p:blipFill>
          <a:blip r:embed="rId4" cstate="print"/>
          <a:srcRect b="13013"/>
          <a:stretch>
            <a:fillRect/>
          </a:stretch>
        </p:blipFill>
        <p:spPr bwMode="auto">
          <a:xfrm>
            <a:off x="928662" y="1571612"/>
            <a:ext cx="7250912" cy="4572032"/>
          </a:xfrm>
          <a:prstGeom prst="rect">
            <a:avLst/>
          </a:prstGeom>
          <a:noFill/>
          <a:ln w="9525">
            <a:noFill/>
            <a:miter lim="800000"/>
            <a:headEnd/>
            <a:tailEnd/>
          </a:ln>
        </p:spPr>
      </p:pic>
      <p:sp>
        <p:nvSpPr>
          <p:cNvPr id="7" name="Rectangle 6"/>
          <p:cNvSpPr/>
          <p:nvPr/>
        </p:nvSpPr>
        <p:spPr>
          <a:xfrm>
            <a:off x="395536" y="6453336"/>
            <a:ext cx="7676926" cy="404664"/>
          </a:xfrm>
          <a:prstGeom prst="rect">
            <a:avLst/>
          </a:prstGeom>
        </p:spPr>
        <p:txBody>
          <a:bodyPr wrap="square">
            <a:spAutoFit/>
          </a:bodyPr>
          <a:lstStyle/>
          <a:p>
            <a:r>
              <a:rPr lang="hr-HR" sz="1000" dirty="0" smtClean="0">
                <a:latin typeface="+mn-lt"/>
              </a:rPr>
              <a:t>*</a:t>
            </a:r>
            <a:r>
              <a:rPr lang="en-US" sz="1000" dirty="0" err="1" smtClean="0">
                <a:latin typeface="+mn-lt"/>
              </a:rPr>
              <a:t>Kiehne</a:t>
            </a:r>
            <a:r>
              <a:rPr lang="en-US" sz="1000" dirty="0" smtClean="0">
                <a:latin typeface="+mn-lt"/>
              </a:rPr>
              <a:t> ,</a:t>
            </a:r>
            <a:r>
              <a:rPr lang="hr-HR" sz="1000" dirty="0" smtClean="0">
                <a:latin typeface="+mn-lt"/>
              </a:rPr>
              <a:t> H., </a:t>
            </a:r>
            <a:r>
              <a:rPr lang="en-US" sz="1000" dirty="0" smtClean="0">
                <a:latin typeface="+mn-lt"/>
              </a:rPr>
              <a:t>Biomass fired Combined Heat and Power Plants (CHP) with (ORC) in Europe – </a:t>
            </a:r>
            <a:r>
              <a:rPr lang="en-US" sz="1000" dirty="0" err="1" smtClean="0">
                <a:latin typeface="+mn-lt"/>
              </a:rPr>
              <a:t>Adoratec</a:t>
            </a:r>
            <a:r>
              <a:rPr lang="en-US" sz="1000" dirty="0" smtClean="0">
                <a:latin typeface="+mn-lt"/>
              </a:rPr>
              <a:t>  experiences, Conference Energy from Biomass and Waste, October 2008 Pittsburgh, PA, USA</a:t>
            </a:r>
            <a:endParaRPr lang="en-US" sz="1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476672"/>
            <a:ext cx="8229600" cy="633412"/>
          </a:xfrm>
        </p:spPr>
        <p:txBody>
          <a:bodyPr/>
          <a:lstStyle/>
          <a:p>
            <a:r>
              <a:rPr lang="hr-HR" sz="3200" dirty="0"/>
              <a:t>Rasplinjavanje</a:t>
            </a:r>
            <a:endParaRPr lang="en-US" sz="3200" dirty="0"/>
          </a:p>
        </p:txBody>
      </p:sp>
      <p:sp>
        <p:nvSpPr>
          <p:cNvPr id="21513" name="Rectangle 9"/>
          <p:cNvSpPr>
            <a:spLocks noChangeArrowheads="1"/>
          </p:cNvSpPr>
          <p:nvPr/>
        </p:nvSpPr>
        <p:spPr bwMode="auto">
          <a:xfrm>
            <a:off x="251520" y="1196752"/>
            <a:ext cx="5760640" cy="5130059"/>
          </a:xfrm>
          <a:prstGeom prst="rect">
            <a:avLst/>
          </a:prstGeom>
          <a:noFill/>
          <a:ln w="9525">
            <a:noFill/>
            <a:miter lim="800000"/>
            <a:headEnd/>
            <a:tailEnd/>
          </a:ln>
          <a:effectLst/>
        </p:spPr>
        <p:txBody>
          <a:bodyPr wrap="square">
            <a:spAutoFit/>
          </a:bodyPr>
          <a:lstStyle/>
          <a:p>
            <a:pPr>
              <a:lnSpc>
                <a:spcPts val="3400"/>
              </a:lnSpc>
              <a:spcBef>
                <a:spcPts val="300"/>
              </a:spcBef>
            </a:pPr>
            <a:r>
              <a:rPr lang="hr-HR" sz="2400" dirty="0">
                <a:latin typeface="+mn-lt"/>
              </a:rPr>
              <a:t>Složen proces (sušenje, piroliza, oksidacija i redukcija</a:t>
            </a:r>
            <a:r>
              <a:rPr lang="hr-HR" sz="2400" dirty="0" smtClean="0">
                <a:latin typeface="+mn-lt"/>
              </a:rPr>
              <a:t>) proizvodnje </a:t>
            </a:r>
            <a:r>
              <a:rPr lang="hr-HR" sz="2400" dirty="0">
                <a:latin typeface="+mn-lt"/>
              </a:rPr>
              <a:t>reaktorskog </a:t>
            </a:r>
            <a:r>
              <a:rPr lang="hr-HR" sz="2400" dirty="0" smtClean="0">
                <a:latin typeface="+mn-lt"/>
              </a:rPr>
              <a:t>plina koji nakon </a:t>
            </a:r>
            <a:r>
              <a:rPr lang="hr-HR" sz="2400" dirty="0">
                <a:latin typeface="+mn-lt"/>
              </a:rPr>
              <a:t>čišćenja izgara u plinskom </a:t>
            </a:r>
            <a:r>
              <a:rPr lang="hr-HR" sz="2400" dirty="0" smtClean="0">
                <a:latin typeface="+mn-lt"/>
              </a:rPr>
              <a:t>motoru, </a:t>
            </a:r>
            <a:r>
              <a:rPr lang="hr-HR" sz="2400" dirty="0">
                <a:latin typeface="+mn-lt"/>
              </a:rPr>
              <a:t>plinskoj turbini</a:t>
            </a:r>
            <a:r>
              <a:rPr lang="hr-HR" sz="2400" dirty="0" smtClean="0">
                <a:latin typeface="+mn-lt"/>
              </a:rPr>
              <a:t>, kotlu ... </a:t>
            </a:r>
          </a:p>
          <a:p>
            <a:pPr>
              <a:lnSpc>
                <a:spcPts val="3400"/>
              </a:lnSpc>
              <a:spcBef>
                <a:spcPts val="300"/>
              </a:spcBef>
            </a:pPr>
            <a:r>
              <a:rPr lang="hr-HR" sz="2400" dirty="0" smtClean="0">
                <a:latin typeface="+mn-lt"/>
              </a:rPr>
              <a:t>Električna iskoristivost &gt; 30 %. </a:t>
            </a:r>
          </a:p>
          <a:p>
            <a:pPr>
              <a:lnSpc>
                <a:spcPts val="3400"/>
              </a:lnSpc>
              <a:spcBef>
                <a:spcPts val="300"/>
              </a:spcBef>
            </a:pPr>
            <a:r>
              <a:rPr lang="hr-HR" sz="2400" dirty="0" smtClean="0">
                <a:latin typeface="+mn-lt"/>
              </a:rPr>
              <a:t>U EU &gt; 100 postrojenja u pogonu. </a:t>
            </a:r>
          </a:p>
          <a:p>
            <a:pPr>
              <a:lnSpc>
                <a:spcPts val="3400"/>
              </a:lnSpc>
              <a:spcBef>
                <a:spcPts val="300"/>
              </a:spcBef>
            </a:pPr>
            <a:r>
              <a:rPr lang="hr-HR" sz="2400" dirty="0" smtClean="0">
                <a:latin typeface="+mn-lt"/>
              </a:rPr>
              <a:t>“Izvori” toplinske energije: </a:t>
            </a:r>
          </a:p>
          <a:p>
            <a:pPr indent="-457200">
              <a:lnSpc>
                <a:spcPts val="3400"/>
              </a:lnSpc>
              <a:spcBef>
                <a:spcPts val="300"/>
              </a:spcBef>
              <a:buFont typeface="Arial" pitchFamily="34" charset="0"/>
              <a:buChar char="•"/>
            </a:pPr>
            <a:r>
              <a:rPr lang="hr-HR" sz="2400" dirty="0" smtClean="0">
                <a:latin typeface="+mn-lt"/>
              </a:rPr>
              <a:t>kotao na ispušne plinove, </a:t>
            </a:r>
          </a:p>
          <a:p>
            <a:pPr indent="-457200">
              <a:lnSpc>
                <a:spcPts val="3400"/>
              </a:lnSpc>
              <a:spcBef>
                <a:spcPts val="300"/>
              </a:spcBef>
              <a:buFont typeface="Arial" pitchFamily="34" charset="0"/>
              <a:buChar char="•"/>
            </a:pPr>
            <a:r>
              <a:rPr lang="hr-HR" sz="2400" dirty="0" smtClean="0">
                <a:latin typeface="+mn-lt"/>
              </a:rPr>
              <a:t>hladnjaci rashladne vode i ulja.</a:t>
            </a:r>
          </a:p>
          <a:p>
            <a:pPr>
              <a:lnSpc>
                <a:spcPts val="3400"/>
              </a:lnSpc>
              <a:spcBef>
                <a:spcPts val="300"/>
              </a:spcBef>
            </a:pPr>
            <a:r>
              <a:rPr lang="hr-HR" sz="2400" dirty="0" smtClean="0">
                <a:latin typeface="+mn-lt"/>
              </a:rPr>
              <a:t>Kvaliteta biomase utječe na proces. </a:t>
            </a:r>
          </a:p>
          <a:p>
            <a:pPr>
              <a:lnSpc>
                <a:spcPts val="3400"/>
              </a:lnSpc>
              <a:spcBef>
                <a:spcPts val="300"/>
              </a:spcBef>
            </a:pPr>
            <a:r>
              <a:rPr lang="hr-HR" sz="2400" dirty="0" smtClean="0">
                <a:latin typeface="+mn-lt"/>
              </a:rPr>
              <a:t>Čišćenje reaktorskog plina skupo.</a:t>
            </a:r>
            <a:endParaRPr lang="hr-HR" sz="2400" dirty="0">
              <a:latin typeface="+mn-lt"/>
            </a:endParaRPr>
          </a:p>
        </p:txBody>
      </p:sp>
      <p:sp>
        <p:nvSpPr>
          <p:cNvPr id="6" name="Rectangle 5"/>
          <p:cNvSpPr/>
          <p:nvPr/>
        </p:nvSpPr>
        <p:spPr>
          <a:xfrm>
            <a:off x="5687616" y="4509120"/>
            <a:ext cx="3456384" cy="246221"/>
          </a:xfrm>
          <a:prstGeom prst="rect">
            <a:avLst/>
          </a:prstGeom>
        </p:spPr>
        <p:txBody>
          <a:bodyPr wrap="square">
            <a:spAutoFit/>
          </a:bodyPr>
          <a:lstStyle/>
          <a:p>
            <a:pPr algn="ctr"/>
            <a:r>
              <a:rPr lang="hr-HR" sz="1000" i="1" dirty="0" smtClean="0"/>
              <a:t>Harboøre Technology , Babcock &amp; Wilcox Vølund A/S ®</a:t>
            </a:r>
          </a:p>
        </p:txBody>
      </p:sp>
      <p:pic>
        <p:nvPicPr>
          <p:cNvPr id="8" name="Picture 7"/>
          <p:cNvPicPr/>
          <p:nvPr/>
        </p:nvPicPr>
        <p:blipFill>
          <a:blip r:embed="rId3" cstate="print"/>
          <a:srcRect l="5453" t="17452" r="52650" b="4144"/>
          <a:stretch>
            <a:fillRect/>
          </a:stretch>
        </p:blipFill>
        <p:spPr bwMode="auto">
          <a:xfrm>
            <a:off x="6372200" y="980728"/>
            <a:ext cx="2232248" cy="3393951"/>
          </a:xfrm>
          <a:prstGeom prst="rect">
            <a:avLst/>
          </a:prstGeom>
          <a:noFill/>
          <a:ln w="9525">
            <a:noFill/>
            <a:miter lim="800000"/>
            <a:headEnd/>
            <a:tailEnd/>
          </a:ln>
        </p:spPr>
      </p:pic>
      <p:pic>
        <p:nvPicPr>
          <p:cNvPr id="100353" name="Picture 1"/>
          <p:cNvPicPr>
            <a:picLocks noChangeAspect="1" noChangeArrowheads="1"/>
          </p:cNvPicPr>
          <p:nvPr/>
        </p:nvPicPr>
        <p:blipFill>
          <a:blip r:embed="rId4" cstate="print"/>
          <a:srcRect/>
          <a:stretch>
            <a:fillRect/>
          </a:stretch>
        </p:blipFill>
        <p:spPr bwMode="auto">
          <a:xfrm>
            <a:off x="6228184" y="4797152"/>
            <a:ext cx="2376264" cy="1807613"/>
          </a:xfrm>
          <a:prstGeom prst="rect">
            <a:avLst/>
          </a:prstGeom>
          <a:noFill/>
          <a:ln w="9525">
            <a:noFill/>
            <a:miter lim="800000"/>
            <a:headEnd/>
            <a:tailEnd/>
          </a:ln>
        </p:spPr>
      </p:pic>
      <p:sp>
        <p:nvSpPr>
          <p:cNvPr id="9" name="Rectangle 8"/>
          <p:cNvSpPr/>
          <p:nvPr/>
        </p:nvSpPr>
        <p:spPr>
          <a:xfrm>
            <a:off x="5580112" y="6611779"/>
            <a:ext cx="3456384" cy="246221"/>
          </a:xfrm>
          <a:prstGeom prst="rect">
            <a:avLst/>
          </a:prstGeom>
        </p:spPr>
        <p:txBody>
          <a:bodyPr wrap="square">
            <a:spAutoFit/>
          </a:bodyPr>
          <a:lstStyle/>
          <a:p>
            <a:pPr algn="ctr"/>
            <a:r>
              <a:rPr lang="hr-HR" sz="1000" i="1" dirty="0" smtClean="0"/>
              <a:t>Metso Gasification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476672"/>
            <a:ext cx="8229600" cy="633412"/>
          </a:xfrm>
        </p:spPr>
        <p:txBody>
          <a:bodyPr/>
          <a:lstStyle/>
          <a:p>
            <a:r>
              <a:rPr lang="hr-HR" sz="3200" dirty="0" smtClean="0"/>
              <a:t>Rasplinjavanje</a:t>
            </a:r>
            <a:r>
              <a:rPr lang="hr-HR" sz="2400" b="0" baseline="30000" dirty="0" smtClean="0">
                <a:latin typeface="+mn-lt"/>
              </a:rPr>
              <a:t>*</a:t>
            </a:r>
            <a:endParaRPr lang="en-US" sz="2400" b="0" baseline="30000" dirty="0">
              <a:latin typeface="+mn-lt"/>
            </a:endParaRPr>
          </a:p>
        </p:txBody>
      </p:sp>
      <p:pic>
        <p:nvPicPr>
          <p:cNvPr id="108547" name="Picture 3"/>
          <p:cNvPicPr>
            <a:picLocks noChangeAspect="1" noChangeArrowheads="1"/>
          </p:cNvPicPr>
          <p:nvPr/>
        </p:nvPicPr>
        <p:blipFill>
          <a:blip r:embed="rId3" cstate="print"/>
          <a:srcRect/>
          <a:stretch>
            <a:fillRect/>
          </a:stretch>
        </p:blipFill>
        <p:spPr bwMode="auto">
          <a:xfrm>
            <a:off x="611560" y="1268760"/>
            <a:ext cx="7622893" cy="5131092"/>
          </a:xfrm>
          <a:prstGeom prst="rect">
            <a:avLst/>
          </a:prstGeom>
          <a:noFill/>
          <a:ln w="9525">
            <a:noFill/>
            <a:miter lim="800000"/>
            <a:headEnd/>
            <a:tailEnd/>
          </a:ln>
        </p:spPr>
      </p:pic>
      <p:sp>
        <p:nvSpPr>
          <p:cNvPr id="5" name="Rectangle 4"/>
          <p:cNvSpPr/>
          <p:nvPr/>
        </p:nvSpPr>
        <p:spPr>
          <a:xfrm>
            <a:off x="7452320" y="6453336"/>
            <a:ext cx="1173719" cy="246221"/>
          </a:xfrm>
          <a:prstGeom prst="rect">
            <a:avLst/>
          </a:prstGeom>
        </p:spPr>
        <p:txBody>
          <a:bodyPr wrap="none">
            <a:spAutoFit/>
          </a:bodyPr>
          <a:lstStyle/>
          <a:p>
            <a:r>
              <a:rPr lang="hr-HR" sz="1000" dirty="0" smtClean="0">
                <a:latin typeface="+mn-lt"/>
              </a:rPr>
              <a:t>* </a:t>
            </a:r>
            <a:r>
              <a:rPr lang="hr-HR" sz="1000" dirty="0" smtClean="0">
                <a:latin typeface="+mn-lt"/>
                <a:hlinkClick r:id="rId4"/>
              </a:rPr>
              <a:t>www.weiss-as.dk</a:t>
            </a:r>
            <a:endParaRPr lang="hr-HR" sz="10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Kriteriji održivosti</a:t>
            </a:r>
            <a:r>
              <a:rPr lang="hr-HR" sz="2800" baseline="30000" dirty="0" smtClean="0"/>
              <a:t>*</a:t>
            </a:r>
            <a:endParaRPr lang="hr-HR" sz="2800" baseline="30000" dirty="0"/>
          </a:p>
        </p:txBody>
      </p:sp>
      <p:sp>
        <p:nvSpPr>
          <p:cNvPr id="9" name="Rectangle 3"/>
          <p:cNvSpPr txBox="1">
            <a:spLocks noChangeArrowheads="1"/>
          </p:cNvSpPr>
          <p:nvPr/>
        </p:nvSpPr>
        <p:spPr bwMode="auto">
          <a:xfrm>
            <a:off x="179512" y="1412776"/>
            <a:ext cx="8675688" cy="4608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pPr>
            <a:r>
              <a:rPr lang="en-US" sz="2800" kern="0" dirty="0" err="1" smtClean="0">
                <a:latin typeface="+mn-lt"/>
              </a:rPr>
              <a:t>Zabrana</a:t>
            </a:r>
            <a:r>
              <a:rPr lang="en-US" sz="2800" kern="0" dirty="0" smtClean="0">
                <a:latin typeface="+mn-lt"/>
              </a:rPr>
              <a:t> </a:t>
            </a:r>
            <a:r>
              <a:rPr lang="en-US" sz="2800" kern="0" dirty="0" err="1" smtClean="0">
                <a:latin typeface="+mn-lt"/>
              </a:rPr>
              <a:t>prenamjene</a:t>
            </a:r>
            <a:r>
              <a:rPr lang="en-US" sz="2800" kern="0" dirty="0" smtClean="0">
                <a:latin typeface="+mn-lt"/>
              </a:rPr>
              <a:t> </a:t>
            </a:r>
            <a:r>
              <a:rPr lang="en-US" sz="2800" kern="0" dirty="0" err="1" smtClean="0">
                <a:latin typeface="+mn-lt"/>
              </a:rPr>
              <a:t>šuma</a:t>
            </a:r>
            <a:r>
              <a:rPr lang="en-US" sz="2800" kern="0" dirty="0" smtClean="0">
                <a:latin typeface="+mn-lt"/>
              </a:rPr>
              <a:t> </a:t>
            </a:r>
            <a:r>
              <a:rPr lang="en-US" sz="2800" kern="0" dirty="0" err="1" smtClean="0">
                <a:latin typeface="+mn-lt"/>
              </a:rPr>
              <a:t>i</a:t>
            </a:r>
            <a:r>
              <a:rPr lang="en-US" sz="2800" kern="0" dirty="0" smtClean="0">
                <a:latin typeface="+mn-lt"/>
              </a:rPr>
              <a:t> </a:t>
            </a:r>
            <a:r>
              <a:rPr lang="en-US" sz="2800" kern="0" dirty="0" err="1" smtClean="0">
                <a:latin typeface="+mn-lt"/>
              </a:rPr>
              <a:t>drugih</a:t>
            </a:r>
            <a:r>
              <a:rPr lang="en-US" sz="2800" kern="0" dirty="0" smtClean="0">
                <a:latin typeface="+mn-lt"/>
              </a:rPr>
              <a:t> </a:t>
            </a:r>
            <a:r>
              <a:rPr lang="en-US" sz="2800" kern="0" dirty="0" err="1" smtClean="0">
                <a:latin typeface="+mn-lt"/>
              </a:rPr>
              <a:t>zemljišta</a:t>
            </a:r>
            <a:r>
              <a:rPr lang="en-US" sz="2800" kern="0" dirty="0" smtClean="0">
                <a:latin typeface="+mn-lt"/>
              </a:rPr>
              <a:t> s </a:t>
            </a:r>
            <a:r>
              <a:rPr lang="en-US" sz="2800" kern="0" dirty="0" err="1" smtClean="0">
                <a:latin typeface="+mn-lt"/>
              </a:rPr>
              <a:t>visokom</a:t>
            </a:r>
            <a:r>
              <a:rPr lang="en-US" sz="2800" kern="0" dirty="0" smtClean="0">
                <a:latin typeface="+mn-lt"/>
              </a:rPr>
              <a:t> </a:t>
            </a:r>
            <a:r>
              <a:rPr lang="en-US" sz="2800" kern="0" dirty="0" err="1" smtClean="0">
                <a:latin typeface="+mn-lt"/>
              </a:rPr>
              <a:t>akumulacijom</a:t>
            </a:r>
            <a:r>
              <a:rPr lang="en-US" sz="2800" kern="0" dirty="0" smtClean="0">
                <a:latin typeface="+mn-lt"/>
              </a:rPr>
              <a:t> CO</a:t>
            </a:r>
            <a:r>
              <a:rPr lang="en-US" sz="2800" kern="0" baseline="-25000" dirty="0" smtClean="0">
                <a:latin typeface="+mn-lt"/>
              </a:rPr>
              <a:t>2</a:t>
            </a:r>
            <a:r>
              <a:rPr lang="en-US" sz="2800" kern="0" dirty="0" smtClean="0">
                <a:latin typeface="+mn-lt"/>
              </a:rPr>
              <a:t> </a:t>
            </a:r>
            <a:r>
              <a:rPr lang="en-US" sz="2800" kern="0" dirty="0" err="1" smtClean="0">
                <a:latin typeface="+mn-lt"/>
              </a:rPr>
              <a:t>ili</a:t>
            </a:r>
            <a:r>
              <a:rPr lang="en-US" sz="2800" kern="0" dirty="0" smtClean="0">
                <a:latin typeface="+mn-lt"/>
              </a:rPr>
              <a:t> </a:t>
            </a:r>
            <a:r>
              <a:rPr lang="en-US" sz="2800" kern="0" dirty="0" err="1" smtClean="0">
                <a:latin typeface="+mn-lt"/>
              </a:rPr>
              <a:t>velikom</a:t>
            </a:r>
            <a:r>
              <a:rPr lang="en-US" sz="2800" kern="0" dirty="0" smtClean="0">
                <a:latin typeface="+mn-lt"/>
              </a:rPr>
              <a:t> </a:t>
            </a:r>
            <a:r>
              <a:rPr lang="en-US" sz="2800" kern="0" dirty="0" err="1" smtClean="0">
                <a:latin typeface="+mn-lt"/>
              </a:rPr>
              <a:t>bioraznolikošću</a:t>
            </a:r>
            <a:r>
              <a:rPr lang="hr-HR" sz="2800" kern="0" dirty="0" smtClean="0">
                <a:latin typeface="+mn-lt"/>
              </a:rPr>
              <a:t>;</a:t>
            </a:r>
            <a:endParaRPr lang="en-US" sz="2800" kern="0" dirty="0" smtClean="0">
              <a:latin typeface="+mn-lt"/>
            </a:endParaRPr>
          </a:p>
          <a:p>
            <a:pPr marL="342900" lvl="0" indent="-342900">
              <a:spcBef>
                <a:spcPct val="20000"/>
              </a:spcBef>
              <a:buFontTx/>
              <a:buChar char="•"/>
            </a:pPr>
            <a:r>
              <a:rPr lang="en-US" sz="2800" kern="0" dirty="0" err="1" smtClean="0">
                <a:latin typeface="+mn-lt"/>
              </a:rPr>
              <a:t>Smanjenje</a:t>
            </a:r>
            <a:r>
              <a:rPr lang="en-US" sz="2800" kern="0" dirty="0" smtClean="0">
                <a:latin typeface="+mn-lt"/>
              </a:rPr>
              <a:t> </a:t>
            </a:r>
            <a:r>
              <a:rPr lang="en-US" sz="2800" kern="0" dirty="0" err="1" smtClean="0">
                <a:latin typeface="+mn-lt"/>
              </a:rPr>
              <a:t>emisije</a:t>
            </a:r>
            <a:r>
              <a:rPr lang="en-US" sz="2800" kern="0" dirty="0" smtClean="0">
                <a:latin typeface="+mn-lt"/>
              </a:rPr>
              <a:t> </a:t>
            </a:r>
            <a:r>
              <a:rPr lang="en-US" sz="2800" kern="0" dirty="0" err="1" smtClean="0">
                <a:latin typeface="+mn-lt"/>
              </a:rPr>
              <a:t>za</a:t>
            </a:r>
            <a:r>
              <a:rPr lang="en-US" sz="2800" kern="0" dirty="0" smtClean="0">
                <a:latin typeface="+mn-lt"/>
              </a:rPr>
              <a:t> 35% u </a:t>
            </a:r>
            <a:r>
              <a:rPr lang="en-US" sz="2800" kern="0" dirty="0" err="1" smtClean="0">
                <a:latin typeface="+mn-lt"/>
              </a:rPr>
              <a:t>odnosu</a:t>
            </a:r>
            <a:r>
              <a:rPr lang="en-US" sz="2800" kern="0" dirty="0" smtClean="0">
                <a:latin typeface="+mn-lt"/>
              </a:rPr>
              <a:t> </a:t>
            </a:r>
            <a:r>
              <a:rPr lang="en-US" sz="2800" kern="0" dirty="0" err="1" smtClean="0">
                <a:latin typeface="+mn-lt"/>
              </a:rPr>
              <a:t>na</a:t>
            </a:r>
            <a:r>
              <a:rPr lang="en-US" sz="2800" kern="0" dirty="0" smtClean="0">
                <a:latin typeface="+mn-lt"/>
              </a:rPr>
              <a:t> </a:t>
            </a:r>
            <a:r>
              <a:rPr lang="en-US" sz="2800" kern="0" dirty="0" err="1" smtClean="0">
                <a:latin typeface="+mn-lt"/>
              </a:rPr>
              <a:t>konvencionalna</a:t>
            </a:r>
            <a:r>
              <a:rPr lang="en-US" sz="2800" kern="0" dirty="0" smtClean="0">
                <a:latin typeface="+mn-lt"/>
              </a:rPr>
              <a:t> </a:t>
            </a:r>
            <a:r>
              <a:rPr lang="en-US" sz="2800" kern="0" dirty="0" err="1" smtClean="0">
                <a:latin typeface="+mn-lt"/>
              </a:rPr>
              <a:t>goriva</a:t>
            </a:r>
            <a:r>
              <a:rPr lang="en-US" sz="2800" kern="0" dirty="0" smtClean="0">
                <a:latin typeface="+mn-lt"/>
              </a:rPr>
              <a:t> (50% </a:t>
            </a:r>
            <a:r>
              <a:rPr lang="en-US" sz="2800" kern="0" dirty="0" err="1" smtClean="0">
                <a:latin typeface="+mn-lt"/>
              </a:rPr>
              <a:t>od</a:t>
            </a:r>
            <a:r>
              <a:rPr lang="en-US" sz="2800" kern="0" dirty="0" smtClean="0">
                <a:latin typeface="+mn-lt"/>
              </a:rPr>
              <a:t> 2017, 60% </a:t>
            </a:r>
            <a:r>
              <a:rPr lang="en-US" sz="2800" kern="0" dirty="0" err="1" smtClean="0">
                <a:latin typeface="+mn-lt"/>
              </a:rPr>
              <a:t>od</a:t>
            </a:r>
            <a:r>
              <a:rPr lang="en-US" sz="2800" kern="0" dirty="0" smtClean="0">
                <a:latin typeface="+mn-lt"/>
              </a:rPr>
              <a:t> 2018)</a:t>
            </a:r>
            <a:r>
              <a:rPr lang="hr-HR" sz="2800" kern="0" dirty="0" smtClean="0">
                <a:latin typeface="+mn-lt"/>
              </a:rPr>
              <a:t>;</a:t>
            </a:r>
          </a:p>
          <a:p>
            <a:pPr marL="342900" lvl="0" indent="-342900">
              <a:spcBef>
                <a:spcPct val="20000"/>
              </a:spcBef>
              <a:buFontTx/>
              <a:buChar char="•"/>
            </a:pPr>
            <a:r>
              <a:rPr lang="en-US" sz="2800" kern="0" dirty="0" err="1" smtClean="0">
                <a:latin typeface="+mn-lt"/>
              </a:rPr>
              <a:t>Preferencija</a:t>
            </a:r>
            <a:r>
              <a:rPr lang="en-US" sz="2800" kern="0" dirty="0" smtClean="0">
                <a:latin typeface="+mn-lt"/>
              </a:rPr>
              <a:t> </a:t>
            </a:r>
            <a:r>
              <a:rPr lang="en-US" sz="2800" kern="0" dirty="0" err="1" smtClean="0">
                <a:latin typeface="+mn-lt"/>
              </a:rPr>
              <a:t>za</a:t>
            </a:r>
            <a:r>
              <a:rPr lang="en-US" sz="2800" kern="0" dirty="0" smtClean="0">
                <a:latin typeface="+mn-lt"/>
              </a:rPr>
              <a:t> </a:t>
            </a:r>
            <a:r>
              <a:rPr lang="en-US" sz="2800" kern="0" dirty="0" err="1" smtClean="0">
                <a:latin typeface="+mn-lt"/>
              </a:rPr>
              <a:t>visokoučinkovitu</a:t>
            </a:r>
            <a:r>
              <a:rPr lang="en-US" sz="2800" kern="0" dirty="0" smtClean="0">
                <a:latin typeface="+mn-lt"/>
              </a:rPr>
              <a:t> </a:t>
            </a:r>
            <a:r>
              <a:rPr lang="en-US" sz="2800" kern="0" dirty="0" err="1" smtClean="0">
                <a:latin typeface="+mn-lt"/>
              </a:rPr>
              <a:t>pretvorbu</a:t>
            </a:r>
            <a:r>
              <a:rPr lang="en-US" sz="2800" kern="0" dirty="0" smtClean="0">
                <a:latin typeface="+mn-lt"/>
              </a:rPr>
              <a:t> (</a:t>
            </a:r>
            <a:r>
              <a:rPr lang="en-US" sz="2800" kern="0" dirty="0" err="1" smtClean="0">
                <a:latin typeface="+mn-lt"/>
              </a:rPr>
              <a:t>kogeneracija</a:t>
            </a:r>
            <a:r>
              <a:rPr lang="en-US" sz="2800" kern="0" dirty="0" smtClean="0">
                <a:latin typeface="+mn-lt"/>
              </a:rPr>
              <a:t>, </a:t>
            </a:r>
            <a:r>
              <a:rPr lang="en-US" sz="2800" kern="0" dirty="0" err="1" smtClean="0">
                <a:latin typeface="+mn-lt"/>
              </a:rPr>
              <a:t>trigeneracija</a:t>
            </a:r>
            <a:r>
              <a:rPr lang="hr-HR" sz="2800" kern="0" smtClean="0">
                <a:latin typeface="+mn-lt"/>
              </a:rPr>
              <a:t>, ...);</a:t>
            </a:r>
            <a:endParaRPr lang="en-US" sz="2800" kern="0" dirty="0" smtClean="0">
              <a:latin typeface="+mn-lt"/>
            </a:endParaRPr>
          </a:p>
          <a:p>
            <a:pPr marL="342900" lvl="0" indent="-342900">
              <a:spcBef>
                <a:spcPct val="20000"/>
              </a:spcBef>
              <a:buFontTx/>
              <a:buChar char="•"/>
            </a:pPr>
            <a:r>
              <a:rPr lang="en-US" sz="2800" kern="0" dirty="0" smtClean="0">
                <a:latin typeface="+mn-lt"/>
              </a:rPr>
              <a:t>Monitoring </a:t>
            </a:r>
            <a:r>
              <a:rPr lang="en-US" sz="2800" kern="0" dirty="0" err="1" smtClean="0">
                <a:latin typeface="+mn-lt"/>
              </a:rPr>
              <a:t>porijekla</a:t>
            </a:r>
            <a:r>
              <a:rPr lang="en-US" sz="2800" kern="0" dirty="0" smtClean="0">
                <a:latin typeface="+mn-lt"/>
              </a:rPr>
              <a:t> </a:t>
            </a:r>
            <a:r>
              <a:rPr lang="en-US" sz="2800" kern="0" dirty="0" err="1" smtClean="0">
                <a:latin typeface="+mn-lt"/>
              </a:rPr>
              <a:t>biomase</a:t>
            </a:r>
            <a:r>
              <a:rPr lang="hr-HR" sz="2800" kern="0" dirty="0" smtClean="0">
                <a:latin typeface="+mn-lt"/>
              </a:rPr>
              <a:t>;</a:t>
            </a:r>
            <a:endParaRPr lang="en-US" sz="2800" kern="0" dirty="0" smtClean="0">
              <a:latin typeface="+mn-lt"/>
            </a:endParaRPr>
          </a:p>
          <a:p>
            <a:pPr marL="342900" lvl="0" indent="-342900">
              <a:spcBef>
                <a:spcPct val="20000"/>
              </a:spcBef>
              <a:buFontTx/>
              <a:buChar char="•"/>
            </a:pPr>
            <a:r>
              <a:rPr lang="en-US" sz="2800" kern="0" dirty="0" err="1" smtClean="0">
                <a:latin typeface="+mn-lt"/>
              </a:rPr>
              <a:t>Izuzeće</a:t>
            </a:r>
            <a:r>
              <a:rPr lang="en-US" sz="2800" kern="0" dirty="0" smtClean="0">
                <a:latin typeface="+mn-lt"/>
              </a:rPr>
              <a:t> </a:t>
            </a:r>
            <a:r>
              <a:rPr lang="en-US" sz="2800" kern="0" dirty="0" err="1" smtClean="0">
                <a:latin typeface="+mn-lt"/>
              </a:rPr>
              <a:t>otpada</a:t>
            </a:r>
            <a:r>
              <a:rPr lang="hr-HR" sz="2800" kern="0" dirty="0" smtClean="0">
                <a:latin typeface="+mn-lt"/>
              </a:rPr>
              <a:t>;</a:t>
            </a:r>
            <a:endParaRPr lang="en-US" sz="2800" kern="0" dirty="0" smtClean="0">
              <a:latin typeface="+mn-lt"/>
            </a:endParaRPr>
          </a:p>
          <a:p>
            <a:pPr marL="342900" lvl="0" indent="-342900">
              <a:spcBef>
                <a:spcPct val="20000"/>
              </a:spcBef>
              <a:buFontTx/>
              <a:buChar char="•"/>
            </a:pPr>
            <a:r>
              <a:rPr lang="en-US" sz="2800" kern="0" dirty="0" err="1" smtClean="0">
                <a:latin typeface="+mn-lt"/>
              </a:rPr>
              <a:t>Izuzeće</a:t>
            </a:r>
            <a:r>
              <a:rPr lang="en-US" sz="2800" kern="0" dirty="0" smtClean="0">
                <a:latin typeface="+mn-lt"/>
              </a:rPr>
              <a:t> </a:t>
            </a:r>
            <a:r>
              <a:rPr lang="hr-HR" sz="2800" kern="0" dirty="0" smtClean="0">
                <a:latin typeface="+mn-lt"/>
              </a:rPr>
              <a:t>kotlova &lt; </a:t>
            </a:r>
            <a:r>
              <a:rPr lang="en-US" sz="2800" kern="0" dirty="0" smtClean="0">
                <a:latin typeface="+mn-lt"/>
              </a:rPr>
              <a:t> 1 </a:t>
            </a:r>
            <a:r>
              <a:rPr lang="en-US" sz="2800" kern="0" dirty="0" err="1" smtClean="0">
                <a:latin typeface="+mn-lt"/>
              </a:rPr>
              <a:t>MW</a:t>
            </a:r>
            <a:r>
              <a:rPr lang="en-US" sz="2800" kern="0" baseline="-25000" dirty="0" err="1" smtClean="0">
                <a:latin typeface="+mn-lt"/>
              </a:rPr>
              <a:t>th</a:t>
            </a:r>
            <a:r>
              <a:rPr lang="en-US" sz="2800" kern="0" dirty="0" smtClean="0">
                <a:latin typeface="+mn-lt"/>
              </a:rPr>
              <a:t> </a:t>
            </a:r>
            <a:r>
              <a:rPr lang="en-US" sz="2800" kern="0" dirty="0" err="1" smtClean="0">
                <a:latin typeface="+mn-lt"/>
              </a:rPr>
              <a:t>ili</a:t>
            </a:r>
            <a:r>
              <a:rPr lang="en-US" sz="2800" kern="0" dirty="0" smtClean="0">
                <a:latin typeface="+mn-lt"/>
              </a:rPr>
              <a:t> </a:t>
            </a:r>
            <a:r>
              <a:rPr lang="hr-HR" sz="2800" kern="0" dirty="0" smtClean="0">
                <a:latin typeface="+mn-lt"/>
              </a:rPr>
              <a:t>postrojenja </a:t>
            </a:r>
            <a:r>
              <a:rPr lang="en-US" sz="2800" kern="0" dirty="0" smtClean="0">
                <a:latin typeface="+mn-lt"/>
              </a:rPr>
              <a:t>1 </a:t>
            </a:r>
            <a:r>
              <a:rPr lang="en-US" sz="2800" kern="0" dirty="0" err="1" smtClean="0">
                <a:latin typeface="+mn-lt"/>
              </a:rPr>
              <a:t>MW</a:t>
            </a:r>
            <a:r>
              <a:rPr lang="en-US" sz="2800" kern="0" baseline="-25000" dirty="0" err="1" smtClean="0">
                <a:latin typeface="+mn-lt"/>
              </a:rPr>
              <a:t>e</a:t>
            </a:r>
            <a:r>
              <a:rPr lang="hr-HR" sz="2800" kern="0" dirty="0" smtClean="0"/>
              <a:t>.</a:t>
            </a:r>
            <a:endParaRPr lang="en-US" sz="2800" kern="0" dirty="0" smtClean="0">
              <a:latin typeface="+mn-lt"/>
            </a:endParaRPr>
          </a:p>
          <a:p>
            <a:pPr marL="342900" lvl="0" indent="-342900">
              <a:spcBef>
                <a:spcPct val="20000"/>
              </a:spcBef>
              <a:buFontTx/>
              <a:buChar char="•"/>
            </a:pPr>
            <a:endParaRPr lang="en-US" sz="2800" kern="0" dirty="0" smtClean="0">
              <a:latin typeface="+mn-lt"/>
            </a:endParaRPr>
          </a:p>
        </p:txBody>
      </p:sp>
      <p:sp>
        <p:nvSpPr>
          <p:cNvPr id="11" name="Rectangle 10"/>
          <p:cNvSpPr/>
          <p:nvPr/>
        </p:nvSpPr>
        <p:spPr>
          <a:xfrm>
            <a:off x="1331640" y="6165304"/>
            <a:ext cx="6336704" cy="400110"/>
          </a:xfrm>
          <a:prstGeom prst="rect">
            <a:avLst/>
          </a:prstGeom>
        </p:spPr>
        <p:txBody>
          <a:bodyPr wrap="square">
            <a:spAutoFit/>
          </a:bodyPr>
          <a:lstStyle/>
          <a:p>
            <a:r>
              <a:rPr lang="hr-HR" sz="1000" dirty="0" smtClean="0">
                <a:latin typeface="+mn-lt"/>
              </a:rPr>
              <a:t>*</a:t>
            </a:r>
            <a:r>
              <a:rPr lang="en-US" sz="1000" dirty="0" smtClean="0">
                <a:latin typeface="+mn-lt"/>
              </a:rPr>
              <a:t>Report from the Commission to the Council and the European Parliament On Sustainability Requirements for the Use of Solid and Gaseous Biomass Sources in Electricity, Heating and Cooling, COM (2010)11, Brussels, February 25, 2010</a:t>
            </a:r>
            <a:endParaRPr lang="hr-HR" sz="10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Smanjenje emisija</a:t>
            </a:r>
            <a:endParaRPr lang="hr-HR" dirty="0"/>
          </a:p>
        </p:txBody>
      </p:sp>
      <p:sp>
        <p:nvSpPr>
          <p:cNvPr id="6" name="Rectangle 3"/>
          <p:cNvSpPr txBox="1">
            <a:spLocks noChangeArrowheads="1"/>
          </p:cNvSpPr>
          <p:nvPr/>
        </p:nvSpPr>
        <p:spPr bwMode="auto">
          <a:xfrm>
            <a:off x="251520" y="1268760"/>
            <a:ext cx="8507413" cy="4941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55600" marR="0" lvl="0" indent="-355600" algn="ctr" defTabSz="914400" rtl="0" eaLnBrk="1" fontAlgn="base" latinLnBrk="0" hangingPunct="1">
              <a:lnSpc>
                <a:spcPct val="90000"/>
              </a:lnSpc>
              <a:spcBef>
                <a:spcPct val="20000"/>
              </a:spcBef>
              <a:spcAft>
                <a:spcPct val="0"/>
              </a:spcAft>
              <a:buClr>
                <a:srgbClr val="000099"/>
              </a:buClr>
              <a:buSzTx/>
              <a:buFont typeface="Wingdings" pitchFamily="2" charset="2"/>
              <a:buNone/>
              <a:tabLst/>
              <a:defRPr/>
            </a:pPr>
            <a:r>
              <a:rPr kumimoji="0" lang="hr-HR" sz="2800" i="0" u="none" strike="noStrike" kern="0" cap="none" spc="0" normalizeH="0" baseline="0" noProof="0" dirty="0" smtClean="0">
                <a:ln>
                  <a:noFill/>
                </a:ln>
                <a:effectLst/>
                <a:uLnTx/>
                <a:uFillTx/>
                <a:latin typeface="+mn-lt"/>
                <a:ea typeface="+mn-ea"/>
                <a:cs typeface="+mn-cs"/>
              </a:rPr>
              <a:t>Ušteda </a:t>
            </a:r>
            <a:r>
              <a:rPr kumimoji="0" lang="es-ES" sz="2800" i="0" u="none" strike="noStrike" kern="0" cap="none" spc="0" normalizeH="0" baseline="0" noProof="0" dirty="0" smtClean="0">
                <a:ln>
                  <a:noFill/>
                </a:ln>
                <a:effectLst/>
                <a:uLnTx/>
                <a:uFillTx/>
                <a:latin typeface="+mn-lt"/>
                <a:ea typeface="+mn-ea"/>
                <a:cs typeface="+mn-cs"/>
              </a:rPr>
              <a:t>= (</a:t>
            </a:r>
            <a:r>
              <a:rPr kumimoji="0" lang="es-ES" sz="2800" i="1" u="none" strike="noStrike" kern="0" cap="none" spc="0" normalizeH="0" baseline="0" noProof="0" dirty="0" smtClean="0">
                <a:ln>
                  <a:noFill/>
                </a:ln>
                <a:effectLst/>
                <a:uLnTx/>
                <a:uFillTx/>
                <a:latin typeface="+mn-lt"/>
                <a:ea typeface="+mn-ea"/>
                <a:cs typeface="+mn-cs"/>
              </a:rPr>
              <a:t>EC</a:t>
            </a:r>
            <a:r>
              <a:rPr kumimoji="0" lang="es-ES" sz="2800" i="1" u="none" strike="noStrike" kern="0" cap="none" spc="0" normalizeH="0" baseline="-25000" noProof="0" dirty="0" smtClean="0">
                <a:ln>
                  <a:noFill/>
                </a:ln>
                <a:effectLst/>
                <a:uLnTx/>
                <a:uFillTx/>
                <a:latin typeface="+mn-lt"/>
                <a:ea typeface="+mn-ea"/>
                <a:cs typeface="+mn-cs"/>
              </a:rPr>
              <a:t>F (</a:t>
            </a:r>
            <a:r>
              <a:rPr kumimoji="0" lang="es-ES" sz="2800" i="1" u="none" strike="noStrike" kern="0" cap="none" spc="0" normalizeH="0" baseline="-25000" noProof="0" dirty="0" err="1" smtClean="0">
                <a:ln>
                  <a:noFill/>
                </a:ln>
                <a:effectLst/>
                <a:uLnTx/>
                <a:uFillTx/>
                <a:latin typeface="+mn-lt"/>
                <a:ea typeface="+mn-ea"/>
                <a:cs typeface="+mn-cs"/>
              </a:rPr>
              <a:t>h,el,c</a:t>
            </a:r>
            <a:r>
              <a:rPr kumimoji="0" lang="es-ES" sz="2800" i="1" u="none" strike="noStrike" kern="0" cap="none" spc="0" normalizeH="0" baseline="-25000" noProof="0" dirty="0" smtClean="0">
                <a:ln>
                  <a:noFill/>
                </a:ln>
                <a:effectLst/>
                <a:uLnTx/>
                <a:uFillTx/>
                <a:latin typeface="+mn-lt"/>
                <a:ea typeface="+mn-ea"/>
                <a:cs typeface="+mn-cs"/>
              </a:rPr>
              <a:t>) </a:t>
            </a:r>
            <a:r>
              <a:rPr kumimoji="0" lang="es-ES" sz="2800" i="0" u="none" strike="noStrike" kern="0" cap="none" spc="0" normalizeH="0" baseline="0" noProof="0" dirty="0" smtClean="0">
                <a:ln>
                  <a:noFill/>
                </a:ln>
                <a:effectLst/>
                <a:uLnTx/>
                <a:uFillTx/>
                <a:latin typeface="+mn-lt"/>
                <a:ea typeface="+mn-ea"/>
                <a:cs typeface="+mn-cs"/>
              </a:rPr>
              <a:t>– </a:t>
            </a:r>
            <a:r>
              <a:rPr kumimoji="0" lang="es-ES" sz="2800" i="1" u="none" strike="noStrike" kern="0" cap="none" spc="0" normalizeH="0" baseline="0" noProof="0" dirty="0" err="1" smtClean="0">
                <a:ln>
                  <a:noFill/>
                </a:ln>
                <a:effectLst/>
                <a:uLnTx/>
                <a:uFillTx/>
                <a:latin typeface="+mn-lt"/>
                <a:ea typeface="+mn-ea"/>
                <a:cs typeface="+mn-cs"/>
              </a:rPr>
              <a:t>EC</a:t>
            </a:r>
            <a:r>
              <a:rPr kumimoji="0" lang="es-ES" sz="2800" i="1" u="none" strike="noStrike" kern="0" cap="none" spc="0" normalizeH="0" baseline="-25000" noProof="0" dirty="0" err="1" smtClean="0">
                <a:ln>
                  <a:noFill/>
                </a:ln>
                <a:effectLst/>
                <a:uLnTx/>
                <a:uFillTx/>
                <a:latin typeface="+mn-lt"/>
                <a:ea typeface="+mn-ea"/>
                <a:cs typeface="+mn-cs"/>
              </a:rPr>
              <a:t>h,el,c</a:t>
            </a:r>
            <a:r>
              <a:rPr kumimoji="0" lang="es-ES" sz="2800" i="1" u="none" strike="noStrike" kern="0" cap="none" spc="0" normalizeH="0" baseline="0" noProof="0" dirty="0" smtClean="0">
                <a:ln>
                  <a:noFill/>
                </a:ln>
                <a:effectLst/>
                <a:uLnTx/>
                <a:uFillTx/>
                <a:latin typeface="+mn-lt"/>
                <a:ea typeface="+mn-ea"/>
                <a:cs typeface="+mn-cs"/>
              </a:rPr>
              <a:t>)</a:t>
            </a:r>
            <a:r>
              <a:rPr kumimoji="0" lang="es-ES" sz="2800" i="0" u="none" strike="noStrike" kern="0" cap="none" spc="0" normalizeH="0" baseline="0" noProof="0" dirty="0" smtClean="0">
                <a:ln>
                  <a:noFill/>
                </a:ln>
                <a:effectLst/>
                <a:uLnTx/>
                <a:uFillTx/>
                <a:latin typeface="+mn-lt"/>
                <a:ea typeface="+mn-ea"/>
                <a:cs typeface="+mn-cs"/>
              </a:rPr>
              <a:t>/</a:t>
            </a:r>
            <a:r>
              <a:rPr kumimoji="0" lang="es-ES" sz="2800" i="1" u="none" strike="noStrike" kern="0" cap="none" spc="0" normalizeH="0" baseline="0" noProof="0" dirty="0" smtClean="0">
                <a:ln>
                  <a:noFill/>
                </a:ln>
                <a:effectLst/>
                <a:uLnTx/>
                <a:uFillTx/>
                <a:latin typeface="+mn-lt"/>
                <a:ea typeface="+mn-ea"/>
                <a:cs typeface="+mn-cs"/>
              </a:rPr>
              <a:t>EC</a:t>
            </a:r>
            <a:r>
              <a:rPr kumimoji="0" lang="es-ES" sz="2800" i="1" u="none" strike="noStrike" kern="0" cap="none" spc="0" normalizeH="0" baseline="-25000" noProof="0" dirty="0" smtClean="0">
                <a:ln>
                  <a:noFill/>
                </a:ln>
                <a:effectLst/>
                <a:uLnTx/>
                <a:uFillTx/>
                <a:latin typeface="+mn-lt"/>
                <a:ea typeface="+mn-ea"/>
                <a:cs typeface="+mn-cs"/>
              </a:rPr>
              <a:t>F (</a:t>
            </a:r>
            <a:r>
              <a:rPr kumimoji="0" lang="es-ES" sz="2800" i="1" u="none" strike="noStrike" kern="0" cap="none" spc="0" normalizeH="0" baseline="-25000" noProof="0" dirty="0" err="1" smtClean="0">
                <a:ln>
                  <a:noFill/>
                </a:ln>
                <a:effectLst/>
                <a:uLnTx/>
                <a:uFillTx/>
                <a:latin typeface="+mn-lt"/>
                <a:ea typeface="+mn-ea"/>
                <a:cs typeface="+mn-cs"/>
              </a:rPr>
              <a:t>h,el,c</a:t>
            </a:r>
            <a:r>
              <a:rPr kumimoji="0" lang="es-ES" sz="2800" i="1" u="none" strike="noStrike" kern="0" cap="none" spc="0" normalizeH="0" baseline="-25000" noProof="0" dirty="0" smtClean="0">
                <a:ln>
                  <a:noFill/>
                </a:ln>
                <a:effectLst/>
                <a:uLnTx/>
                <a:uFillTx/>
                <a:latin typeface="+mn-lt"/>
                <a:ea typeface="+mn-ea"/>
                <a:cs typeface="+mn-cs"/>
              </a:rPr>
              <a:t>)</a:t>
            </a:r>
            <a:endParaRPr kumimoji="0" lang="hr-HR" sz="2800" i="1" u="none" strike="noStrike" kern="0" cap="none" spc="0" normalizeH="0" baseline="-25000" noProof="0" dirty="0" smtClean="0">
              <a:ln>
                <a:noFill/>
              </a:ln>
              <a:effectLst/>
              <a:uLnTx/>
              <a:uFillTx/>
              <a:latin typeface="+mn-lt"/>
              <a:ea typeface="+mn-ea"/>
              <a:cs typeface="+mn-cs"/>
            </a:endParaRPr>
          </a:p>
          <a:p>
            <a:pPr marL="355600" marR="0" lvl="0" indent="-355600" algn="ctr" defTabSz="914400" rtl="0" eaLnBrk="1" fontAlgn="base" latinLnBrk="0" hangingPunct="1">
              <a:lnSpc>
                <a:spcPct val="90000"/>
              </a:lnSpc>
              <a:spcBef>
                <a:spcPct val="20000"/>
              </a:spcBef>
              <a:spcAft>
                <a:spcPct val="0"/>
              </a:spcAft>
              <a:buClr>
                <a:srgbClr val="000099"/>
              </a:buClr>
              <a:buSzTx/>
              <a:buFont typeface="Wingdings" pitchFamily="2" charset="2"/>
              <a:buNone/>
              <a:tabLst/>
              <a:defRPr/>
            </a:pPr>
            <a:endParaRPr kumimoji="0" lang="en-US" sz="2800" i="0" u="none" strike="noStrike" kern="0" cap="none" spc="0" normalizeH="0" baseline="0" noProof="0" dirty="0" smtClean="0">
              <a:ln>
                <a:noFill/>
              </a:ln>
              <a:effectLst/>
              <a:uLnTx/>
              <a:uFillTx/>
              <a:latin typeface="+mn-lt"/>
              <a:ea typeface="+mn-ea"/>
              <a:cs typeface="+mn-cs"/>
            </a:endParaRPr>
          </a:p>
          <a:p>
            <a:pPr marL="755650" marR="0" lvl="1" indent="-355600" algn="l" defTabSz="914400" rtl="0" eaLnBrk="1" fontAlgn="base" latinLnBrk="0" hangingPunct="1">
              <a:lnSpc>
                <a:spcPts val="3000"/>
              </a:lnSpc>
              <a:spcBef>
                <a:spcPct val="20000"/>
              </a:spcBef>
              <a:spcAft>
                <a:spcPct val="0"/>
              </a:spcAft>
              <a:buClr>
                <a:srgbClr val="000099"/>
              </a:buClr>
              <a:buSzTx/>
              <a:tabLst/>
              <a:defRPr/>
            </a:pPr>
            <a:r>
              <a:rPr kumimoji="0" lang="en-US" sz="2800" i="1" u="none" strike="noStrike" kern="0" cap="none" spc="0" normalizeH="0" baseline="0" noProof="0" dirty="0" err="1" smtClean="0">
                <a:ln>
                  <a:noFill/>
                </a:ln>
                <a:effectLst/>
                <a:uLnTx/>
                <a:uFillTx/>
                <a:latin typeface="+mn-lt"/>
              </a:rPr>
              <a:t>EC</a:t>
            </a:r>
            <a:r>
              <a:rPr kumimoji="0" lang="en-US" sz="2800" i="1" u="none" strike="noStrike" kern="0" cap="none" spc="0" normalizeH="0" baseline="-25000" noProof="0" dirty="0" err="1" smtClean="0">
                <a:ln>
                  <a:noFill/>
                </a:ln>
                <a:effectLst/>
                <a:uLnTx/>
                <a:uFillTx/>
                <a:latin typeface="+mn-lt"/>
              </a:rPr>
              <a:t>h,el,c</a:t>
            </a:r>
            <a:r>
              <a:rPr kumimoji="0" lang="en-US" sz="2800" i="0" u="none" strike="noStrike" kern="0" cap="none" spc="0" normalizeH="0" baseline="0" noProof="0" dirty="0" smtClean="0">
                <a:ln>
                  <a:noFill/>
                </a:ln>
                <a:effectLst/>
                <a:uLnTx/>
                <a:uFillTx/>
                <a:latin typeface="+mn-lt"/>
              </a:rPr>
              <a:t> = </a:t>
            </a:r>
            <a:r>
              <a:rPr kumimoji="0" lang="hr-HR" sz="2800" i="0" u="none" strike="noStrike" kern="0" cap="none" spc="0" normalizeH="0" baseline="0" noProof="0" dirty="0" smtClean="0">
                <a:ln>
                  <a:noFill/>
                </a:ln>
                <a:effectLst/>
                <a:uLnTx/>
                <a:uFillTx/>
                <a:latin typeface="+mn-lt"/>
              </a:rPr>
              <a:t>ukupne emisije pri grijanju, hlađenju ili</a:t>
            </a:r>
            <a:r>
              <a:rPr kumimoji="0" lang="hr-HR" sz="2800" i="0" u="none" strike="noStrike" kern="0" cap="none" spc="0" normalizeH="0" noProof="0" dirty="0" smtClean="0">
                <a:ln>
                  <a:noFill/>
                </a:ln>
                <a:effectLst/>
                <a:uLnTx/>
                <a:uFillTx/>
                <a:latin typeface="+mn-lt"/>
              </a:rPr>
              <a:t>    </a:t>
            </a:r>
            <a:r>
              <a:rPr kumimoji="0" lang="hr-HR" sz="2800" i="0" u="none" strike="noStrike" kern="0" cap="none" spc="0" normalizeH="0" baseline="0" noProof="0" dirty="0" smtClean="0">
                <a:ln>
                  <a:noFill/>
                </a:ln>
                <a:effectLst/>
                <a:uLnTx/>
                <a:uFillTx/>
                <a:latin typeface="+mn-lt"/>
              </a:rPr>
              <a:t>proizvodnji električne energije iz biomase </a:t>
            </a:r>
          </a:p>
          <a:p>
            <a:pPr marL="755650" marR="0" lvl="1" indent="-355600" algn="l" defTabSz="914400" rtl="0" eaLnBrk="1" fontAlgn="base" latinLnBrk="0" hangingPunct="1">
              <a:lnSpc>
                <a:spcPts val="3000"/>
              </a:lnSpc>
              <a:spcBef>
                <a:spcPct val="20000"/>
              </a:spcBef>
              <a:spcAft>
                <a:spcPct val="0"/>
              </a:spcAft>
              <a:buClr>
                <a:srgbClr val="000099"/>
              </a:buClr>
              <a:buSzTx/>
              <a:tabLst/>
              <a:defRPr/>
            </a:pPr>
            <a:r>
              <a:rPr kumimoji="0" lang="en-US" sz="2800" i="1" u="none" strike="noStrike" kern="0" cap="none" spc="0" normalizeH="0" baseline="0" noProof="0" dirty="0" smtClean="0">
                <a:ln>
                  <a:noFill/>
                </a:ln>
                <a:effectLst/>
                <a:uLnTx/>
                <a:uFillTx/>
                <a:latin typeface="+mn-lt"/>
              </a:rPr>
              <a:t>EC</a:t>
            </a:r>
            <a:r>
              <a:rPr kumimoji="0" lang="en-US" sz="2800" i="1" u="none" strike="noStrike" kern="0" cap="none" spc="0" normalizeH="0" baseline="-25000" noProof="0" dirty="0" smtClean="0">
                <a:ln>
                  <a:noFill/>
                </a:ln>
                <a:effectLst/>
                <a:uLnTx/>
                <a:uFillTx/>
                <a:latin typeface="+mn-lt"/>
              </a:rPr>
              <a:t>F(</a:t>
            </a:r>
            <a:r>
              <a:rPr kumimoji="0" lang="en-US" sz="2800" i="1" u="none" strike="noStrike" kern="0" cap="none" spc="0" normalizeH="0" baseline="-25000" noProof="0" dirty="0" err="1" smtClean="0">
                <a:ln>
                  <a:noFill/>
                </a:ln>
                <a:effectLst/>
                <a:uLnTx/>
                <a:uFillTx/>
                <a:latin typeface="+mn-lt"/>
              </a:rPr>
              <a:t>h,el,c</a:t>
            </a:r>
            <a:r>
              <a:rPr kumimoji="0" lang="en-US" sz="2800" i="1" u="none" strike="noStrike" kern="0" cap="none" spc="0" normalizeH="0" baseline="-25000" noProof="0" dirty="0" smtClean="0">
                <a:ln>
                  <a:noFill/>
                </a:ln>
                <a:effectLst/>
                <a:uLnTx/>
                <a:uFillTx/>
                <a:latin typeface="+mn-lt"/>
              </a:rPr>
              <a:t>)</a:t>
            </a:r>
            <a:r>
              <a:rPr kumimoji="0" lang="en-US" sz="2800" i="0" u="none" strike="noStrike" kern="0" cap="none" spc="0" normalizeH="0" baseline="-25000" noProof="0" dirty="0" smtClean="0">
                <a:ln>
                  <a:noFill/>
                </a:ln>
                <a:effectLst/>
                <a:uLnTx/>
                <a:uFillTx/>
                <a:latin typeface="+mn-lt"/>
              </a:rPr>
              <a:t> </a:t>
            </a:r>
            <a:r>
              <a:rPr kumimoji="0" lang="en-US" sz="2800" i="0" u="none" strike="noStrike" kern="0" cap="none" spc="0" normalizeH="0" baseline="0" noProof="0" dirty="0" smtClean="0">
                <a:ln>
                  <a:noFill/>
                </a:ln>
                <a:effectLst/>
                <a:uLnTx/>
                <a:uFillTx/>
                <a:latin typeface="+mn-lt"/>
              </a:rPr>
              <a:t>= </a:t>
            </a:r>
            <a:r>
              <a:rPr kumimoji="0" lang="hr-HR" sz="2800" i="0" u="none" strike="noStrike" kern="0" cap="none" spc="0" normalizeH="0" baseline="0" noProof="0" dirty="0" smtClean="0">
                <a:ln>
                  <a:noFill/>
                </a:ln>
                <a:effectLst/>
                <a:uLnTx/>
                <a:uFillTx/>
                <a:latin typeface="+mn-lt"/>
              </a:rPr>
              <a:t>ukupne emisije pri grijanju, hlađenju ili proizvodnji električne energije iz referentnog fosilnog goriva</a:t>
            </a:r>
          </a:p>
          <a:p>
            <a:pPr marL="755650" marR="0" lvl="1" indent="-355600" algn="l" defTabSz="914400" rtl="0" eaLnBrk="1" fontAlgn="base" latinLnBrk="0" hangingPunct="1">
              <a:lnSpc>
                <a:spcPts val="3000"/>
              </a:lnSpc>
              <a:spcBef>
                <a:spcPct val="20000"/>
              </a:spcBef>
              <a:spcAft>
                <a:spcPct val="0"/>
              </a:spcAft>
              <a:buClr>
                <a:srgbClr val="000099"/>
              </a:buClr>
              <a:buSzTx/>
              <a:tabLst/>
              <a:defRPr/>
            </a:pPr>
            <a:endParaRPr kumimoji="0" lang="hr-HR" sz="2800" i="0" u="none" strike="noStrike" kern="0" cap="none" spc="0" normalizeH="0" baseline="0" noProof="0" dirty="0" smtClean="0">
              <a:ln>
                <a:noFill/>
              </a:ln>
              <a:effectLst/>
              <a:uLnTx/>
              <a:uFillTx/>
              <a:latin typeface="+mn-lt"/>
            </a:endParaRPr>
          </a:p>
          <a:p>
            <a:pPr marL="1155700" marR="0" lvl="2" indent="-355600" algn="l" defTabSz="914400" rtl="0" eaLnBrk="1" fontAlgn="base" latinLnBrk="0" hangingPunct="1">
              <a:lnSpc>
                <a:spcPts val="3000"/>
              </a:lnSpc>
              <a:spcBef>
                <a:spcPct val="20000"/>
              </a:spcBef>
              <a:spcAft>
                <a:spcPct val="0"/>
              </a:spcAft>
              <a:buClr>
                <a:srgbClr val="000099"/>
              </a:buClr>
              <a:buSzTx/>
              <a:tabLst/>
              <a:defRPr/>
            </a:pPr>
            <a:r>
              <a:rPr kumimoji="0" lang="hr-HR" sz="2400" i="1" u="none" strike="noStrike" kern="0" cap="none" spc="0" normalizeH="0" baseline="0" noProof="0" dirty="0" smtClean="0">
                <a:ln>
                  <a:noFill/>
                </a:ln>
                <a:effectLst/>
                <a:uLnTx/>
                <a:uFillTx/>
                <a:latin typeface="+mn-lt"/>
              </a:rPr>
              <a:t>EC</a:t>
            </a:r>
            <a:r>
              <a:rPr kumimoji="0" lang="hr-HR" sz="2400" i="1" u="none" strike="noStrike" kern="0" cap="none" spc="0" normalizeH="0" baseline="-25000" noProof="0" dirty="0" smtClean="0">
                <a:ln>
                  <a:noFill/>
                </a:ln>
                <a:effectLst/>
                <a:uLnTx/>
                <a:uFillTx/>
                <a:latin typeface="+mn-lt"/>
              </a:rPr>
              <a:t>F(el)</a:t>
            </a:r>
            <a:r>
              <a:rPr kumimoji="0" lang="hr-HR" sz="2400" i="0" u="none" strike="noStrike" kern="0" cap="none" spc="0" normalizeH="0" baseline="0" noProof="0" dirty="0" smtClean="0">
                <a:ln>
                  <a:noFill/>
                </a:ln>
                <a:effectLst/>
                <a:uLnTx/>
                <a:uFillTx/>
                <a:latin typeface="+mn-lt"/>
              </a:rPr>
              <a:t> = 198 gCO</a:t>
            </a:r>
            <a:r>
              <a:rPr kumimoji="0" lang="hr-HR" sz="2400" i="0" u="none" strike="noStrike" kern="0" cap="none" spc="0" normalizeH="0" baseline="-25000" noProof="0" dirty="0" smtClean="0">
                <a:ln>
                  <a:noFill/>
                </a:ln>
                <a:effectLst/>
                <a:uLnTx/>
                <a:uFillTx/>
                <a:latin typeface="+mn-lt"/>
              </a:rPr>
              <a:t>2eq</a:t>
            </a:r>
            <a:r>
              <a:rPr kumimoji="0" lang="hr-HR" sz="2400" i="0" u="none" strike="noStrike" kern="0" cap="none" spc="0" normalizeH="0" baseline="0" noProof="0" dirty="0" smtClean="0">
                <a:ln>
                  <a:noFill/>
                </a:ln>
                <a:effectLst/>
                <a:uLnTx/>
                <a:uFillTx/>
                <a:latin typeface="+mn-lt"/>
              </a:rPr>
              <a:t>/MJ</a:t>
            </a:r>
          </a:p>
          <a:p>
            <a:pPr marL="1155700" marR="0" lvl="2" indent="-355600" algn="l" defTabSz="914400" rtl="0" eaLnBrk="1" fontAlgn="base" latinLnBrk="0" hangingPunct="1">
              <a:lnSpc>
                <a:spcPts val="3000"/>
              </a:lnSpc>
              <a:spcBef>
                <a:spcPct val="20000"/>
              </a:spcBef>
              <a:spcAft>
                <a:spcPct val="0"/>
              </a:spcAft>
              <a:buClr>
                <a:srgbClr val="000099"/>
              </a:buClr>
              <a:buSzTx/>
              <a:tabLst/>
              <a:defRPr/>
            </a:pPr>
            <a:r>
              <a:rPr kumimoji="0" lang="hr-HR" sz="2400" i="1" u="none" strike="noStrike" kern="0" cap="none" spc="0" normalizeH="0" baseline="0" noProof="0" dirty="0" smtClean="0">
                <a:ln>
                  <a:noFill/>
                </a:ln>
                <a:effectLst/>
                <a:uLnTx/>
                <a:uFillTx/>
                <a:latin typeface="+mn-lt"/>
              </a:rPr>
              <a:t>EC</a:t>
            </a:r>
            <a:r>
              <a:rPr kumimoji="0" lang="hr-HR" sz="2400" i="1" u="none" strike="noStrike" kern="0" cap="none" spc="0" normalizeH="0" baseline="-25000" noProof="0" dirty="0" smtClean="0">
                <a:ln>
                  <a:noFill/>
                </a:ln>
                <a:effectLst/>
                <a:uLnTx/>
                <a:uFillTx/>
                <a:latin typeface="+mn-lt"/>
              </a:rPr>
              <a:t>F(h)</a:t>
            </a:r>
            <a:r>
              <a:rPr kumimoji="0" lang="hr-HR" sz="2400" i="0" u="none" strike="noStrike" kern="0" cap="none" spc="0" normalizeH="0" baseline="0" noProof="0" dirty="0" smtClean="0">
                <a:ln>
                  <a:noFill/>
                </a:ln>
                <a:effectLst/>
                <a:uLnTx/>
                <a:uFillTx/>
                <a:latin typeface="+mn-lt"/>
              </a:rPr>
              <a:t> = 87 gCO</a:t>
            </a:r>
            <a:r>
              <a:rPr kumimoji="0" lang="hr-HR" sz="2400" i="0" u="none" strike="noStrike" kern="0" cap="none" spc="0" normalizeH="0" baseline="-25000" noProof="0" dirty="0" smtClean="0">
                <a:ln>
                  <a:noFill/>
                </a:ln>
                <a:effectLst/>
                <a:uLnTx/>
                <a:uFillTx/>
                <a:latin typeface="+mn-lt"/>
              </a:rPr>
              <a:t>2eq</a:t>
            </a:r>
            <a:r>
              <a:rPr kumimoji="0" lang="hr-HR" sz="2400" i="0" u="none" strike="noStrike" kern="0" cap="none" spc="0" normalizeH="0" baseline="0" noProof="0" dirty="0" smtClean="0">
                <a:ln>
                  <a:noFill/>
                </a:ln>
                <a:effectLst/>
                <a:uLnTx/>
                <a:uFillTx/>
                <a:latin typeface="+mn-lt"/>
              </a:rPr>
              <a:t>/MJ</a:t>
            </a:r>
            <a:endParaRPr kumimoji="0" lang="en-GB" sz="2400" i="0" u="none" strike="noStrike" kern="0" cap="none" spc="0" normalizeH="0" baseline="0" noProof="0" dirty="0" smtClean="0">
              <a:ln>
                <a:noFill/>
              </a:ln>
              <a:effectLst/>
              <a:uLnTx/>
              <a:uFillTx/>
              <a:latin typeface="+mn-lt"/>
            </a:endParaRPr>
          </a:p>
          <a:p>
            <a:pPr marL="1155700" marR="0" lvl="2" indent="-355600" algn="l" defTabSz="914400" rtl="0" eaLnBrk="1" fontAlgn="base" latinLnBrk="0" hangingPunct="1">
              <a:lnSpc>
                <a:spcPts val="3000"/>
              </a:lnSpc>
              <a:spcBef>
                <a:spcPct val="20000"/>
              </a:spcBef>
              <a:spcAft>
                <a:spcPct val="0"/>
              </a:spcAft>
              <a:buClr>
                <a:srgbClr val="000099"/>
              </a:buClr>
              <a:buSzTx/>
              <a:tabLst/>
              <a:defRPr/>
            </a:pPr>
            <a:r>
              <a:rPr kumimoji="0" lang="hr-HR" sz="2400" i="1" u="none" strike="noStrike" kern="0" cap="none" spc="0" normalizeH="0" baseline="0" noProof="0" dirty="0" smtClean="0">
                <a:ln>
                  <a:noFill/>
                </a:ln>
                <a:effectLst/>
                <a:uLnTx/>
                <a:uFillTx/>
                <a:latin typeface="+mn-lt"/>
              </a:rPr>
              <a:t>EC</a:t>
            </a:r>
            <a:r>
              <a:rPr kumimoji="0" lang="hr-HR" sz="2400" i="1" u="none" strike="noStrike" kern="0" cap="none" spc="0" normalizeH="0" baseline="-25000" noProof="0" dirty="0" smtClean="0">
                <a:ln>
                  <a:noFill/>
                </a:ln>
                <a:effectLst/>
                <a:uLnTx/>
                <a:uFillTx/>
                <a:latin typeface="+mn-lt"/>
              </a:rPr>
              <a:t>F(c)</a:t>
            </a:r>
            <a:r>
              <a:rPr kumimoji="0" lang="hr-HR" sz="2400" i="0" u="none" strike="noStrike" kern="0" cap="none" spc="0" normalizeH="0" baseline="0" noProof="0" dirty="0" smtClean="0">
                <a:ln>
                  <a:noFill/>
                </a:ln>
                <a:effectLst/>
                <a:uLnTx/>
                <a:uFillTx/>
                <a:latin typeface="+mn-lt"/>
              </a:rPr>
              <a:t> = 57 gCO</a:t>
            </a:r>
            <a:r>
              <a:rPr kumimoji="0" lang="hr-HR" sz="2400" i="0" u="none" strike="noStrike" kern="0" cap="none" spc="0" normalizeH="0" baseline="-25000" noProof="0" dirty="0" smtClean="0">
                <a:ln>
                  <a:noFill/>
                </a:ln>
                <a:effectLst/>
                <a:uLnTx/>
                <a:uFillTx/>
                <a:latin typeface="+mn-lt"/>
              </a:rPr>
              <a:t>2eq</a:t>
            </a:r>
            <a:r>
              <a:rPr kumimoji="0" lang="hr-HR" sz="2400" i="0" u="none" strike="noStrike" kern="0" cap="none" spc="0" normalizeH="0" baseline="0" noProof="0" dirty="0" smtClean="0">
                <a:ln>
                  <a:noFill/>
                </a:ln>
                <a:effectLst/>
                <a:uLnTx/>
                <a:uFillTx/>
                <a:latin typeface="+mn-lt"/>
              </a:rPr>
              <a:t>/MJ</a:t>
            </a:r>
            <a:endParaRPr kumimoji="0" lang="en-GB" sz="2400" i="0" u="none" strike="noStrike" kern="0" cap="none" spc="0" normalizeH="0" baseline="0" noProof="0" dirty="0" smtClean="0">
              <a:ln>
                <a:noFill/>
              </a:ln>
              <a:effectLst/>
              <a:uLnTx/>
              <a:uFillTx/>
              <a:latin typeface="+mn-lt"/>
            </a:endParaRPr>
          </a:p>
          <a:p>
            <a:pPr marL="1155700" marR="0" lvl="2" indent="-355600" algn="l" defTabSz="914400" rtl="0" eaLnBrk="1" fontAlgn="base" latinLnBrk="0" hangingPunct="1">
              <a:lnSpc>
                <a:spcPct val="90000"/>
              </a:lnSpc>
              <a:spcBef>
                <a:spcPct val="20000"/>
              </a:spcBef>
              <a:spcAft>
                <a:spcPct val="0"/>
              </a:spcAft>
              <a:buClr>
                <a:srgbClr val="000099"/>
              </a:buClr>
              <a:buSzTx/>
              <a:buFont typeface="Wingdings" pitchFamily="2" charset="2"/>
              <a:buChar char="Ø"/>
              <a:tabLst/>
              <a:defRPr/>
            </a:pPr>
            <a:endParaRPr kumimoji="0" lang="en-GB" sz="2800" i="0" u="none" strike="noStrike" kern="0" cap="none" spc="0" normalizeH="0" baseline="0" noProof="0" dirty="0" smtClean="0">
              <a:ln>
                <a:noFill/>
              </a:ln>
              <a:effectLst/>
              <a:uLnTx/>
              <a:uFillTx/>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Usporedba emisija</a:t>
            </a:r>
            <a:r>
              <a:rPr lang="hr-HR" sz="2800" baseline="30000" dirty="0" smtClean="0"/>
              <a:t>*</a:t>
            </a:r>
            <a:endParaRPr lang="hr-HR" sz="2800" baseline="30000" dirty="0"/>
          </a:p>
        </p:txBody>
      </p:sp>
      <p:pic>
        <p:nvPicPr>
          <p:cNvPr id="76802" name="Picture 2"/>
          <p:cNvPicPr>
            <a:picLocks noChangeAspect="1" noChangeArrowheads="1"/>
          </p:cNvPicPr>
          <p:nvPr/>
        </p:nvPicPr>
        <p:blipFill>
          <a:blip r:embed="rId3" cstate="print"/>
          <a:srcRect b="9689"/>
          <a:stretch>
            <a:fillRect/>
          </a:stretch>
        </p:blipFill>
        <p:spPr bwMode="auto">
          <a:xfrm>
            <a:off x="755576" y="1700808"/>
            <a:ext cx="7154563" cy="4392488"/>
          </a:xfrm>
          <a:prstGeom prst="rect">
            <a:avLst/>
          </a:prstGeom>
          <a:noFill/>
          <a:ln w="9525">
            <a:noFill/>
            <a:miter lim="800000"/>
            <a:headEnd/>
            <a:tailEnd/>
          </a:ln>
        </p:spPr>
      </p:pic>
      <p:sp>
        <p:nvSpPr>
          <p:cNvPr id="5" name="Rectangle 4"/>
          <p:cNvSpPr/>
          <p:nvPr/>
        </p:nvSpPr>
        <p:spPr>
          <a:xfrm>
            <a:off x="1259632" y="6309320"/>
            <a:ext cx="6175018" cy="246221"/>
          </a:xfrm>
          <a:prstGeom prst="rect">
            <a:avLst/>
          </a:prstGeom>
        </p:spPr>
        <p:txBody>
          <a:bodyPr wrap="square">
            <a:spAutoFit/>
          </a:bodyPr>
          <a:lstStyle/>
          <a:p>
            <a:r>
              <a:rPr lang="hr-HR" sz="1000" dirty="0" smtClean="0">
                <a:latin typeface="+mn-lt"/>
              </a:rPr>
              <a:t>*</a:t>
            </a:r>
            <a:r>
              <a:rPr lang="en-US" sz="1000" dirty="0" smtClean="0">
                <a:latin typeface="+mn-lt"/>
              </a:rPr>
              <a:t>Biomass for heat and power: Opportunity and economics</a:t>
            </a:r>
            <a:r>
              <a:rPr lang="hr-HR" sz="1000" dirty="0" smtClean="0">
                <a:latin typeface="+mn-lt"/>
              </a:rPr>
              <a:t>, </a:t>
            </a:r>
            <a:r>
              <a:rPr lang="en-US" sz="1000" dirty="0" smtClean="0">
                <a:latin typeface="+mn-lt"/>
              </a:rPr>
              <a:t>European Climate Foundation</a:t>
            </a:r>
            <a:r>
              <a:rPr lang="hr-HR" sz="1000" dirty="0" smtClean="0">
                <a:latin typeface="+mn-lt"/>
              </a:rPr>
              <a:t>, 6/2010</a:t>
            </a:r>
            <a:r>
              <a:rPr lang="en-US" sz="1000" dirty="0" smtClean="0">
                <a:latin typeface="+mn-lt"/>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6563072" cy="1143000"/>
          </a:xfrm>
        </p:spPr>
        <p:txBody>
          <a:bodyPr/>
          <a:lstStyle/>
          <a:p>
            <a:r>
              <a:rPr lang="hr-HR" dirty="0" smtClean="0"/>
              <a:t>Kriterij održivost u RH</a:t>
            </a:r>
            <a:endParaRPr lang="hr-HR" dirty="0"/>
          </a:p>
        </p:txBody>
      </p:sp>
      <p:sp>
        <p:nvSpPr>
          <p:cNvPr id="3" name="Content Placeholder 2"/>
          <p:cNvSpPr>
            <a:spLocks noGrp="1"/>
          </p:cNvSpPr>
          <p:nvPr>
            <p:ph sz="half" idx="1"/>
          </p:nvPr>
        </p:nvSpPr>
        <p:spPr>
          <a:xfrm>
            <a:off x="0" y="1340768"/>
            <a:ext cx="9144000" cy="4525963"/>
          </a:xfrm>
        </p:spPr>
        <p:txBody>
          <a:bodyPr/>
          <a:lstStyle/>
          <a:p>
            <a:pPr marL="740664" indent="-283464">
              <a:spcBef>
                <a:spcPts val="576"/>
              </a:spcBef>
              <a:spcAft>
                <a:spcPts val="0"/>
              </a:spcAft>
              <a:buNone/>
            </a:pPr>
            <a:r>
              <a:rPr lang="hr-HR" dirty="0" smtClean="0"/>
              <a:t>Važeća regulativa (NN 63/12, lipanj 2012) uvjetuje:</a:t>
            </a:r>
          </a:p>
          <a:p>
            <a:pPr marL="740664" indent="-283464">
              <a:spcBef>
                <a:spcPts val="576"/>
              </a:spcBef>
              <a:spcAft>
                <a:spcPts val="0"/>
              </a:spcAft>
              <a:buNone/>
            </a:pPr>
            <a:endParaRPr lang="hr-HR" dirty="0" smtClean="0"/>
          </a:p>
          <a:p>
            <a:pPr marL="740664" indent="-283464">
              <a:spcBef>
                <a:spcPts val="576"/>
              </a:spcBef>
              <a:spcAft>
                <a:spcPts val="0"/>
              </a:spcAft>
              <a:buNone/>
            </a:pPr>
            <a:r>
              <a:rPr lang="hr-HR" sz="2400" i="1" dirty="0" smtClean="0"/>
              <a:t>...Uvjet za ostvarenje tarife i sklapanje ugovora o otkupu električne energije s operatorom tržišta za postrojenja iz grupe 1.d.ii., 1.f.ii., 2.c.i., 2.c.ii., 2.c.iii., 2.c.iiii., 2.e.i., 2.e.ii. i 2.j., je minimalna ukupna godišnja učinkovitost postrojenja</a:t>
            </a:r>
          </a:p>
          <a:p>
            <a:pPr marL="740664" indent="-283464">
              <a:spcBef>
                <a:spcPts val="576"/>
              </a:spcBef>
              <a:spcAft>
                <a:spcPts val="0"/>
              </a:spcAft>
              <a:buNone/>
            </a:pPr>
            <a:endParaRPr lang="hr-HR" sz="2400" i="1" dirty="0" smtClean="0"/>
          </a:p>
          <a:p>
            <a:pPr marL="740664" indent="-283464" algn="ctr">
              <a:spcBef>
                <a:spcPts val="1200"/>
              </a:spcBef>
              <a:spcAft>
                <a:spcPts val="1200"/>
              </a:spcAft>
              <a:buNone/>
            </a:pPr>
            <a:endParaRPr lang="hr-HR" sz="2400" i="1" dirty="0" smtClean="0"/>
          </a:p>
          <a:p>
            <a:pPr marL="740664" indent="-283464">
              <a:spcBef>
                <a:spcPts val="600"/>
              </a:spcBef>
              <a:spcAft>
                <a:spcPts val="0"/>
              </a:spcAft>
              <a:buNone/>
            </a:pPr>
            <a:r>
              <a:rPr lang="hr-HR" sz="2400" i="1" dirty="0" smtClean="0"/>
              <a:t>    u pretvorbi primarne energije goriva Q [MJ] u isporučenu električnu energiju E</a:t>
            </a:r>
            <a:r>
              <a:rPr lang="hr-HR" sz="2400" i="1" baseline="-25000" dirty="0" smtClean="0"/>
              <a:t>i</a:t>
            </a:r>
            <a:r>
              <a:rPr lang="hr-HR" sz="2400" i="1" dirty="0" smtClean="0"/>
              <a:t> [MWh]  i proizvedenu korisnu toplinu H</a:t>
            </a:r>
            <a:r>
              <a:rPr lang="hr-HR" sz="2400" i="1" baseline="-25000" dirty="0" smtClean="0"/>
              <a:t>k</a:t>
            </a:r>
            <a:r>
              <a:rPr lang="hr-HR" sz="2400" i="1" dirty="0" smtClean="0"/>
              <a:t>[MJ].</a:t>
            </a:r>
          </a:p>
          <a:p>
            <a:pPr marL="740664" indent="-283464">
              <a:spcBef>
                <a:spcPts val="576"/>
              </a:spcBef>
              <a:spcAft>
                <a:spcPts val="0"/>
              </a:spcAft>
              <a:buNone/>
            </a:pPr>
            <a:endParaRPr lang="hr-HR" sz="2400" i="1" dirty="0" smtClean="0"/>
          </a:p>
          <a:p>
            <a:pPr marL="740664" indent="-283464">
              <a:spcBef>
                <a:spcPts val="576"/>
              </a:spcBef>
              <a:spcAft>
                <a:spcPts val="0"/>
              </a:spcAft>
              <a:buNone/>
            </a:pPr>
            <a:endParaRPr lang="hr-HR" sz="2400" i="1" dirty="0" smtClean="0"/>
          </a:p>
        </p:txBody>
      </p:sp>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r-HR"/>
          </a:p>
        </p:txBody>
      </p:sp>
      <p:sp>
        <p:nvSpPr>
          <p:cNvPr id="604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r-HR"/>
          </a:p>
        </p:txBody>
      </p:sp>
      <p:sp>
        <p:nvSpPr>
          <p:cNvPr id="1167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r-HR"/>
          </a:p>
        </p:txBody>
      </p:sp>
      <p:pic>
        <p:nvPicPr>
          <p:cNvPr id="11673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55776" y="4077072"/>
            <a:ext cx="3744077" cy="744091"/>
          </a:xfrm>
          <a:prstGeom prst="rect">
            <a:avLst/>
          </a:prstGeom>
          <a:noFill/>
        </p:spPr>
      </p:pic>
      <p:sp>
        <p:nvSpPr>
          <p:cNvPr id="116739" name="Rectangle 3"/>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67544" y="476672"/>
            <a:ext cx="8229600" cy="633412"/>
          </a:xfrm>
        </p:spPr>
        <p:txBody>
          <a:bodyPr/>
          <a:lstStyle/>
          <a:p>
            <a:r>
              <a:rPr lang="hr-HR" sz="3200" dirty="0" smtClean="0"/>
              <a:t>                 Kogeneracijsko postrojenje</a:t>
            </a:r>
            <a:endParaRPr lang="en-US" sz="3200" dirty="0"/>
          </a:p>
        </p:txBody>
      </p:sp>
      <p:sp>
        <p:nvSpPr>
          <p:cNvPr id="62467" name="Rectangle 3"/>
          <p:cNvSpPr>
            <a:spLocks noGrp="1" noChangeArrowheads="1"/>
          </p:cNvSpPr>
          <p:nvPr>
            <p:ph type="body" sz="half" idx="1"/>
          </p:nvPr>
        </p:nvSpPr>
        <p:spPr>
          <a:xfrm>
            <a:off x="395536" y="1340768"/>
            <a:ext cx="8496944" cy="5073650"/>
          </a:xfrm>
        </p:spPr>
        <p:txBody>
          <a:bodyPr/>
          <a:lstStyle/>
          <a:p>
            <a:r>
              <a:rPr lang="hr-HR" sz="2800" dirty="0" smtClean="0"/>
              <a:t>isplativost pogona kao i status povlaštenosti ovisit će o aktualnoj, ali i budućoj toplinskoj potrošnji</a:t>
            </a:r>
          </a:p>
          <a:p>
            <a:pPr>
              <a:spcBef>
                <a:spcPts val="1800"/>
              </a:spcBef>
              <a:buNone/>
            </a:pPr>
            <a:r>
              <a:rPr lang="hr-HR" sz="2800" b="1" dirty="0" smtClean="0"/>
              <a:t>CTS</a:t>
            </a:r>
          </a:p>
          <a:p>
            <a:r>
              <a:rPr lang="hr-HR" sz="2800" dirty="0" smtClean="0"/>
              <a:t>“snimanje” postojeće i predviđanje buduće potrošnje</a:t>
            </a:r>
          </a:p>
          <a:p>
            <a:r>
              <a:rPr lang="hr-HR" sz="2800" dirty="0" smtClean="0"/>
              <a:t>utjecaj primjene mjera EE u zgradarstvu;</a:t>
            </a:r>
          </a:p>
          <a:p>
            <a:pPr>
              <a:buNone/>
            </a:pPr>
            <a:endParaRPr lang="hr-HR" sz="2800" dirty="0" smtClean="0"/>
          </a:p>
          <a:p>
            <a:pPr>
              <a:buNone/>
            </a:pPr>
            <a:r>
              <a:rPr lang="hr-HR" sz="2800" b="1" dirty="0" smtClean="0"/>
              <a:t>Drvna industrija </a:t>
            </a:r>
          </a:p>
          <a:p>
            <a:r>
              <a:rPr lang="hr-HR" sz="2800" dirty="0" smtClean="0"/>
              <a:t>detaljna analiza toplinskih potreba sušenja - ovisno o vrsti i vlažnosti građe značajne razlike u specifičnom utroška topline za sušenje.</a:t>
            </a:r>
          </a:p>
          <a:p>
            <a:endParaRPr lang="hr-HR" sz="2800" dirty="0" smtClean="0"/>
          </a:p>
          <a:p>
            <a:endParaRPr lang="hr-HR" sz="2800" dirty="0" smtClean="0"/>
          </a:p>
          <a:p>
            <a:endParaRPr lang="hr-HR" sz="2800" dirty="0" smtClean="0"/>
          </a:p>
          <a:p>
            <a:pPr>
              <a:buNone/>
            </a:pPr>
            <a:endParaRPr lang="hr-HR" sz="2800" dirty="0" smtClean="0"/>
          </a:p>
          <a:p>
            <a:endParaRPr lang="hr-HR" sz="2800" dirty="0" smtClean="0"/>
          </a:p>
          <a:p>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67544" y="476672"/>
            <a:ext cx="8229600" cy="633412"/>
          </a:xfrm>
        </p:spPr>
        <p:txBody>
          <a:bodyPr/>
          <a:lstStyle/>
          <a:p>
            <a:r>
              <a:rPr lang="hr-HR" sz="3200" dirty="0" smtClean="0"/>
              <a:t>                 Kogeneracija u CTS –u</a:t>
            </a:r>
            <a:endParaRPr lang="en-US" sz="3200" dirty="0"/>
          </a:p>
        </p:txBody>
      </p:sp>
      <p:sp>
        <p:nvSpPr>
          <p:cNvPr id="62467" name="Rectangle 3"/>
          <p:cNvSpPr>
            <a:spLocks noGrp="1" noChangeArrowheads="1"/>
          </p:cNvSpPr>
          <p:nvPr>
            <p:ph type="body" sz="half" idx="1"/>
          </p:nvPr>
        </p:nvSpPr>
        <p:spPr>
          <a:xfrm>
            <a:off x="683568" y="1340768"/>
            <a:ext cx="8064896" cy="5073650"/>
          </a:xfrm>
        </p:spPr>
        <p:txBody>
          <a:bodyPr/>
          <a:lstStyle/>
          <a:p>
            <a:endParaRPr lang="hr-HR" sz="2800" dirty="0" smtClean="0"/>
          </a:p>
          <a:p>
            <a:endParaRPr lang="hr-HR" sz="2800" dirty="0" smtClean="0"/>
          </a:p>
          <a:p>
            <a:endParaRPr lang="hr-HR" sz="2800" dirty="0" smtClean="0"/>
          </a:p>
          <a:p>
            <a:endParaRPr lang="hr-HR" sz="2800" dirty="0" smtClean="0"/>
          </a:p>
          <a:p>
            <a:pPr>
              <a:buNone/>
            </a:pPr>
            <a:endParaRPr lang="en-US" sz="2800" dirty="0"/>
          </a:p>
        </p:txBody>
      </p:sp>
      <p:pic>
        <p:nvPicPr>
          <p:cNvPr id="12" name="Picture 2"/>
          <p:cNvPicPr>
            <a:picLocks noChangeAspect="1" noChangeArrowheads="1"/>
          </p:cNvPicPr>
          <p:nvPr/>
        </p:nvPicPr>
        <p:blipFill>
          <a:blip r:embed="rId3" cstate="print"/>
          <a:srcRect/>
          <a:stretch>
            <a:fillRect/>
          </a:stretch>
        </p:blipFill>
        <p:spPr bwMode="auto">
          <a:xfrm>
            <a:off x="1475656" y="3861048"/>
            <a:ext cx="6434138" cy="2707005"/>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1259632" y="1124744"/>
            <a:ext cx="6547485" cy="2780348"/>
          </a:xfrm>
          <a:prstGeom prst="rect">
            <a:avLst/>
          </a:prstGeom>
          <a:noFill/>
          <a:ln w="9525">
            <a:noFill/>
            <a:miter lim="800000"/>
            <a:headEnd/>
            <a:tailEnd/>
          </a:ln>
        </p:spPr>
      </p:pic>
      <p:pic>
        <p:nvPicPr>
          <p:cNvPr id="55298" name="Picture 2"/>
          <p:cNvPicPr>
            <a:picLocks noChangeAspect="1" noChangeArrowheads="1"/>
          </p:cNvPicPr>
          <p:nvPr/>
        </p:nvPicPr>
        <p:blipFill>
          <a:blip r:embed="rId5" cstate="print"/>
          <a:srcRect/>
          <a:stretch>
            <a:fillRect/>
          </a:stretch>
        </p:blipFill>
        <p:spPr bwMode="auto">
          <a:xfrm>
            <a:off x="107504" y="1484784"/>
            <a:ext cx="1555427" cy="390406"/>
          </a:xfrm>
          <a:prstGeom prst="rect">
            <a:avLst/>
          </a:prstGeom>
          <a:noFill/>
          <a:ln w="9525">
            <a:noFill/>
            <a:miter lim="800000"/>
            <a:headEnd/>
            <a:tailEnd/>
          </a:ln>
        </p:spPr>
      </p:pic>
      <p:pic>
        <p:nvPicPr>
          <p:cNvPr id="55300" name="Picture 4"/>
          <p:cNvPicPr>
            <a:picLocks noChangeAspect="1" noChangeArrowheads="1"/>
          </p:cNvPicPr>
          <p:nvPr/>
        </p:nvPicPr>
        <p:blipFill>
          <a:blip r:embed="rId6" cstate="print"/>
          <a:srcRect/>
          <a:stretch>
            <a:fillRect/>
          </a:stretch>
        </p:blipFill>
        <p:spPr bwMode="auto">
          <a:xfrm>
            <a:off x="7524328" y="1412776"/>
            <a:ext cx="1434286" cy="354286"/>
          </a:xfrm>
          <a:prstGeom prst="rect">
            <a:avLst/>
          </a:prstGeom>
          <a:noFill/>
          <a:ln w="9525">
            <a:noFill/>
            <a:miter lim="800000"/>
            <a:headEnd/>
            <a:tailEnd/>
          </a:ln>
        </p:spPr>
      </p:pic>
      <p:pic>
        <p:nvPicPr>
          <p:cNvPr id="55301" name="Picture 5"/>
          <p:cNvPicPr>
            <a:picLocks noChangeAspect="1" noChangeArrowheads="1"/>
          </p:cNvPicPr>
          <p:nvPr/>
        </p:nvPicPr>
        <p:blipFill>
          <a:blip r:embed="rId7" cstate="print"/>
          <a:srcRect/>
          <a:stretch>
            <a:fillRect/>
          </a:stretch>
        </p:blipFill>
        <p:spPr bwMode="auto">
          <a:xfrm>
            <a:off x="251520" y="4149080"/>
            <a:ext cx="1434286" cy="354286"/>
          </a:xfrm>
          <a:prstGeom prst="rect">
            <a:avLst/>
          </a:prstGeom>
          <a:noFill/>
          <a:ln w="9525">
            <a:noFill/>
            <a:miter lim="800000"/>
            <a:headEnd/>
            <a:tailEnd/>
          </a:ln>
        </p:spPr>
      </p:pic>
      <p:pic>
        <p:nvPicPr>
          <p:cNvPr id="55302" name="Picture 6"/>
          <p:cNvPicPr>
            <a:picLocks noChangeAspect="1" noChangeArrowheads="1"/>
          </p:cNvPicPr>
          <p:nvPr/>
        </p:nvPicPr>
        <p:blipFill>
          <a:blip r:embed="rId8" cstate="print"/>
          <a:srcRect/>
          <a:stretch>
            <a:fillRect/>
          </a:stretch>
        </p:blipFill>
        <p:spPr bwMode="auto">
          <a:xfrm>
            <a:off x="7596336" y="4221088"/>
            <a:ext cx="1274286" cy="354286"/>
          </a:xfrm>
          <a:prstGeom prst="rect">
            <a:avLst/>
          </a:prstGeom>
          <a:noFill/>
          <a:ln w="9525">
            <a:noFill/>
            <a:miter lim="800000"/>
            <a:headEnd/>
            <a:tailEnd/>
          </a:ln>
        </p:spPr>
      </p:pic>
      <p:grpSp>
        <p:nvGrpSpPr>
          <p:cNvPr id="24" name="Group 23"/>
          <p:cNvGrpSpPr/>
          <p:nvPr/>
        </p:nvGrpSpPr>
        <p:grpSpPr>
          <a:xfrm>
            <a:off x="179512" y="4077072"/>
            <a:ext cx="1656184" cy="576064"/>
            <a:chOff x="5220072" y="6021288"/>
            <a:chExt cx="2448272" cy="648072"/>
          </a:xfrm>
        </p:grpSpPr>
        <p:cxnSp>
          <p:nvCxnSpPr>
            <p:cNvPr id="25" name="Straight Connector 24"/>
            <p:cNvCxnSpPr/>
            <p:nvPr/>
          </p:nvCxnSpPr>
          <p:spPr>
            <a:xfrm flipV="1">
              <a:off x="5220072" y="6021288"/>
              <a:ext cx="2448272" cy="64807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20072" y="6093296"/>
              <a:ext cx="2376264" cy="4406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blinds(horizontal)">
                                      <p:cBhvr>
                                        <p:cTn id="7" dur="500"/>
                                        <p:tgtEl>
                                          <p:spTgt spid="55301"/>
                                        </p:tgtEl>
                                      </p:cBhvr>
                                    </p:animEffect>
                                  </p:childTnLst>
                                </p:cTn>
                              </p:par>
                              <p:par>
                                <p:cTn id="8" presetID="3" presetClass="entr" presetSubtype="10" fill="hold" nodeType="withEffect">
                                  <p:stCondLst>
                                    <p:cond delay="0"/>
                                  </p:stCondLst>
                                  <p:childTnLst>
                                    <p:set>
                                      <p:cBhvr>
                                        <p:cTn id="9" dur="1" fill="hold">
                                          <p:stCondLst>
                                            <p:cond delay="0"/>
                                          </p:stCondLst>
                                        </p:cTn>
                                        <p:tgtEl>
                                          <p:spTgt spid="55298"/>
                                        </p:tgtEl>
                                        <p:attrNameLst>
                                          <p:attrName>style.visibility</p:attrName>
                                        </p:attrNameLst>
                                      </p:cBhvr>
                                      <p:to>
                                        <p:strVal val="visible"/>
                                      </p:to>
                                    </p:set>
                                    <p:animEffect transition="in" filter="blinds(horizontal)">
                                      <p:cBhvr>
                                        <p:cTn id="10" dur="500"/>
                                        <p:tgtEl>
                                          <p:spTgt spid="55298"/>
                                        </p:tgtEl>
                                      </p:cBhvr>
                                    </p:animEffect>
                                  </p:childTnLst>
                                </p:cTn>
                              </p:par>
                              <p:par>
                                <p:cTn id="11" presetID="3" presetClass="entr" presetSubtype="10" fill="hold" nodeType="withEffect">
                                  <p:stCondLst>
                                    <p:cond delay="0"/>
                                  </p:stCondLst>
                                  <p:childTnLst>
                                    <p:set>
                                      <p:cBhvr>
                                        <p:cTn id="12" dur="1" fill="hold">
                                          <p:stCondLst>
                                            <p:cond delay="0"/>
                                          </p:stCondLst>
                                        </p:cTn>
                                        <p:tgtEl>
                                          <p:spTgt spid="55300"/>
                                        </p:tgtEl>
                                        <p:attrNameLst>
                                          <p:attrName>style.visibility</p:attrName>
                                        </p:attrNameLst>
                                      </p:cBhvr>
                                      <p:to>
                                        <p:strVal val="visible"/>
                                      </p:to>
                                    </p:set>
                                    <p:animEffect transition="in" filter="blinds(horizontal)">
                                      <p:cBhvr>
                                        <p:cTn id="13" dur="500"/>
                                        <p:tgtEl>
                                          <p:spTgt spid="55300"/>
                                        </p:tgtEl>
                                      </p:cBhvr>
                                    </p:animEffect>
                                  </p:childTnLst>
                                </p:cTn>
                              </p:par>
                              <p:par>
                                <p:cTn id="14" presetID="3" presetClass="entr" presetSubtype="10" fill="hold" nodeType="withEffect">
                                  <p:stCondLst>
                                    <p:cond delay="0"/>
                                  </p:stCondLst>
                                  <p:childTnLst>
                                    <p:set>
                                      <p:cBhvr>
                                        <p:cTn id="15" dur="1" fill="hold">
                                          <p:stCondLst>
                                            <p:cond delay="0"/>
                                          </p:stCondLst>
                                        </p:cTn>
                                        <p:tgtEl>
                                          <p:spTgt spid="55302"/>
                                        </p:tgtEl>
                                        <p:attrNameLst>
                                          <p:attrName>style.visibility</p:attrName>
                                        </p:attrNameLst>
                                      </p:cBhvr>
                                      <p:to>
                                        <p:strVal val="visible"/>
                                      </p:to>
                                    </p:set>
                                    <p:animEffect transition="in" filter="blinds(horizontal)">
                                      <p:cBhvr>
                                        <p:cTn id="16" dur="500"/>
                                        <p:tgtEl>
                                          <p:spTgt spid="5530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ox(in)">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67544" y="476672"/>
            <a:ext cx="8229600" cy="633412"/>
          </a:xfrm>
        </p:spPr>
        <p:txBody>
          <a:bodyPr/>
          <a:lstStyle/>
          <a:p>
            <a:r>
              <a:rPr lang="hr-HR" sz="3200" dirty="0" smtClean="0"/>
              <a:t>                 Kogeneracija u DI</a:t>
            </a:r>
            <a:endParaRPr lang="en-US" sz="3200" dirty="0"/>
          </a:p>
        </p:txBody>
      </p:sp>
      <p:sp>
        <p:nvSpPr>
          <p:cNvPr id="62467" name="Rectangle 3"/>
          <p:cNvSpPr>
            <a:spLocks noGrp="1" noChangeArrowheads="1"/>
          </p:cNvSpPr>
          <p:nvPr>
            <p:ph type="body" sz="half" idx="1"/>
          </p:nvPr>
        </p:nvSpPr>
        <p:spPr>
          <a:xfrm>
            <a:off x="683568" y="1340768"/>
            <a:ext cx="8064896" cy="5073650"/>
          </a:xfrm>
        </p:spPr>
        <p:txBody>
          <a:bodyPr/>
          <a:lstStyle/>
          <a:p>
            <a:endParaRPr lang="hr-HR" sz="2800" dirty="0" smtClean="0"/>
          </a:p>
          <a:p>
            <a:endParaRPr lang="hr-HR" sz="2800" dirty="0" smtClean="0"/>
          </a:p>
          <a:p>
            <a:endParaRPr lang="hr-HR" sz="2800" dirty="0" smtClean="0"/>
          </a:p>
          <a:p>
            <a:endParaRPr lang="hr-HR" sz="2800" dirty="0" smtClean="0"/>
          </a:p>
          <a:p>
            <a:pPr>
              <a:buNone/>
            </a:pPr>
            <a:endParaRPr lang="en-US" sz="2800" dirty="0"/>
          </a:p>
        </p:txBody>
      </p:sp>
      <p:pic>
        <p:nvPicPr>
          <p:cNvPr id="5" name="Picture 2"/>
          <p:cNvPicPr>
            <a:picLocks noChangeAspect="1" noChangeArrowheads="1"/>
          </p:cNvPicPr>
          <p:nvPr/>
        </p:nvPicPr>
        <p:blipFill>
          <a:blip r:embed="rId3" cstate="print"/>
          <a:srcRect/>
          <a:stretch>
            <a:fillRect/>
          </a:stretch>
        </p:blipFill>
        <p:spPr bwMode="auto">
          <a:xfrm>
            <a:off x="1115616" y="1196752"/>
            <a:ext cx="6427470" cy="2353628"/>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1043608" y="3861048"/>
            <a:ext cx="6734175" cy="2687003"/>
          </a:xfrm>
          <a:prstGeom prst="rect">
            <a:avLst/>
          </a:prstGeom>
          <a:noFill/>
          <a:ln w="9525">
            <a:noFill/>
            <a:miter lim="800000"/>
            <a:headEnd/>
            <a:tailEnd/>
          </a:ln>
        </p:spPr>
      </p:pic>
      <p:pic>
        <p:nvPicPr>
          <p:cNvPr id="56322" name="Picture 2"/>
          <p:cNvPicPr>
            <a:picLocks noChangeAspect="1" noChangeArrowheads="1"/>
          </p:cNvPicPr>
          <p:nvPr/>
        </p:nvPicPr>
        <p:blipFill>
          <a:blip r:embed="rId5" cstate="print"/>
          <a:srcRect/>
          <a:stretch>
            <a:fillRect/>
          </a:stretch>
        </p:blipFill>
        <p:spPr bwMode="auto">
          <a:xfrm>
            <a:off x="107504" y="1484784"/>
            <a:ext cx="1274286" cy="354286"/>
          </a:xfrm>
          <a:prstGeom prst="rect">
            <a:avLst/>
          </a:prstGeom>
          <a:noFill/>
          <a:ln w="9525">
            <a:noFill/>
            <a:miter lim="800000"/>
            <a:headEnd/>
            <a:tailEnd/>
          </a:ln>
        </p:spPr>
      </p:pic>
      <p:pic>
        <p:nvPicPr>
          <p:cNvPr id="56323" name="Picture 3"/>
          <p:cNvPicPr>
            <a:picLocks noChangeAspect="1" noChangeArrowheads="1"/>
          </p:cNvPicPr>
          <p:nvPr/>
        </p:nvPicPr>
        <p:blipFill>
          <a:blip r:embed="rId6" cstate="print"/>
          <a:srcRect/>
          <a:stretch>
            <a:fillRect/>
          </a:stretch>
        </p:blipFill>
        <p:spPr bwMode="auto">
          <a:xfrm>
            <a:off x="7452320" y="1484784"/>
            <a:ext cx="1274286" cy="354286"/>
          </a:xfrm>
          <a:prstGeom prst="rect">
            <a:avLst/>
          </a:prstGeom>
          <a:noFill/>
          <a:ln w="9525">
            <a:noFill/>
            <a:miter lim="800000"/>
            <a:headEnd/>
            <a:tailEnd/>
          </a:ln>
        </p:spPr>
      </p:pic>
      <p:pic>
        <p:nvPicPr>
          <p:cNvPr id="56324" name="Picture 4"/>
          <p:cNvPicPr>
            <a:picLocks noChangeAspect="1" noChangeArrowheads="1"/>
          </p:cNvPicPr>
          <p:nvPr/>
        </p:nvPicPr>
        <p:blipFill>
          <a:blip r:embed="rId7" cstate="print"/>
          <a:srcRect/>
          <a:stretch>
            <a:fillRect/>
          </a:stretch>
        </p:blipFill>
        <p:spPr bwMode="auto">
          <a:xfrm>
            <a:off x="179512" y="4293096"/>
            <a:ext cx="1274286" cy="354286"/>
          </a:xfrm>
          <a:prstGeom prst="rect">
            <a:avLst/>
          </a:prstGeom>
          <a:noFill/>
          <a:ln w="9525">
            <a:noFill/>
            <a:miter lim="800000"/>
            <a:headEnd/>
            <a:tailEnd/>
          </a:ln>
        </p:spPr>
      </p:pic>
      <p:pic>
        <p:nvPicPr>
          <p:cNvPr id="56325" name="Picture 5"/>
          <p:cNvPicPr>
            <a:picLocks noChangeAspect="1" noChangeArrowheads="1"/>
          </p:cNvPicPr>
          <p:nvPr/>
        </p:nvPicPr>
        <p:blipFill>
          <a:blip r:embed="rId8" cstate="print"/>
          <a:srcRect/>
          <a:stretch>
            <a:fillRect/>
          </a:stretch>
        </p:blipFill>
        <p:spPr bwMode="auto">
          <a:xfrm>
            <a:off x="7524328" y="4293096"/>
            <a:ext cx="1274445" cy="354330"/>
          </a:xfrm>
          <a:prstGeom prst="rect">
            <a:avLst/>
          </a:prstGeom>
          <a:noFill/>
          <a:ln w="9525">
            <a:noFill/>
            <a:miter lim="800000"/>
            <a:headEnd/>
            <a:tailEnd/>
          </a:ln>
        </p:spPr>
      </p:pic>
      <p:grpSp>
        <p:nvGrpSpPr>
          <p:cNvPr id="18" name="Group 17"/>
          <p:cNvGrpSpPr/>
          <p:nvPr/>
        </p:nvGrpSpPr>
        <p:grpSpPr>
          <a:xfrm>
            <a:off x="7487816" y="4293096"/>
            <a:ext cx="1656184" cy="576064"/>
            <a:chOff x="5220072" y="6021288"/>
            <a:chExt cx="2448272" cy="648072"/>
          </a:xfrm>
        </p:grpSpPr>
        <p:cxnSp>
          <p:nvCxnSpPr>
            <p:cNvPr id="19" name="Straight Connector 18"/>
            <p:cNvCxnSpPr/>
            <p:nvPr/>
          </p:nvCxnSpPr>
          <p:spPr>
            <a:xfrm flipV="1">
              <a:off x="5220072" y="6021288"/>
              <a:ext cx="2448272" cy="64807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220072" y="6093296"/>
              <a:ext cx="2376264" cy="4406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blinds(horizontal)">
                                      <p:cBhvr>
                                        <p:cTn id="7" dur="500"/>
                                        <p:tgtEl>
                                          <p:spTgt spid="56323"/>
                                        </p:tgtEl>
                                      </p:cBhvr>
                                    </p:animEffect>
                                  </p:childTnLst>
                                </p:cTn>
                              </p:par>
                              <p:par>
                                <p:cTn id="8" presetID="3" presetClass="entr" presetSubtype="10" fill="hold" nodeType="withEffect">
                                  <p:stCondLst>
                                    <p:cond delay="0"/>
                                  </p:stCondLst>
                                  <p:childTnLst>
                                    <p:set>
                                      <p:cBhvr>
                                        <p:cTn id="9" dur="1" fill="hold">
                                          <p:stCondLst>
                                            <p:cond delay="0"/>
                                          </p:stCondLst>
                                        </p:cTn>
                                        <p:tgtEl>
                                          <p:spTgt spid="56322"/>
                                        </p:tgtEl>
                                        <p:attrNameLst>
                                          <p:attrName>style.visibility</p:attrName>
                                        </p:attrNameLst>
                                      </p:cBhvr>
                                      <p:to>
                                        <p:strVal val="visible"/>
                                      </p:to>
                                    </p:set>
                                    <p:animEffect transition="in" filter="blinds(horizontal)">
                                      <p:cBhvr>
                                        <p:cTn id="10" dur="500"/>
                                        <p:tgtEl>
                                          <p:spTgt spid="563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6325"/>
                                        </p:tgtEl>
                                        <p:attrNameLst>
                                          <p:attrName>style.visibility</p:attrName>
                                        </p:attrNameLst>
                                      </p:cBhvr>
                                      <p:to>
                                        <p:strVal val="visible"/>
                                      </p:to>
                                    </p:set>
                                    <p:animEffect transition="in" filter="blinds(horizontal)">
                                      <p:cBhvr>
                                        <p:cTn id="20" dur="500"/>
                                        <p:tgtEl>
                                          <p:spTgt spid="56325"/>
                                        </p:tgtEl>
                                      </p:cBhvr>
                                    </p:animEffect>
                                  </p:childTnLst>
                                </p:cTn>
                              </p:par>
                              <p:par>
                                <p:cTn id="21" presetID="3" presetClass="entr" presetSubtype="10" fill="hold" nodeType="withEffect">
                                  <p:stCondLst>
                                    <p:cond delay="0"/>
                                  </p:stCondLst>
                                  <p:childTnLst>
                                    <p:set>
                                      <p:cBhvr>
                                        <p:cTn id="22" dur="1" fill="hold">
                                          <p:stCondLst>
                                            <p:cond delay="0"/>
                                          </p:stCondLst>
                                        </p:cTn>
                                        <p:tgtEl>
                                          <p:spTgt spid="56324"/>
                                        </p:tgtEl>
                                        <p:attrNameLst>
                                          <p:attrName>style.visibility</p:attrName>
                                        </p:attrNameLst>
                                      </p:cBhvr>
                                      <p:to>
                                        <p:strVal val="visible"/>
                                      </p:to>
                                    </p:set>
                                    <p:animEffect transition="in" filter="blinds(horizontal)">
                                      <p:cBhvr>
                                        <p:cTn id="23" dur="500"/>
                                        <p:tgtEl>
                                          <p:spTgt spid="5632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in)">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Stanje u EU</a:t>
            </a:r>
            <a:endParaRPr lang="hr-HR" baseline="30000" dirty="0"/>
          </a:p>
        </p:txBody>
      </p:sp>
      <p:sp>
        <p:nvSpPr>
          <p:cNvPr id="3" name="Content Placeholder 2"/>
          <p:cNvSpPr>
            <a:spLocks noGrp="1"/>
          </p:cNvSpPr>
          <p:nvPr>
            <p:ph idx="1"/>
          </p:nvPr>
        </p:nvSpPr>
        <p:spPr>
          <a:xfrm>
            <a:off x="359024" y="1412776"/>
            <a:ext cx="8784976" cy="4525963"/>
          </a:xfrm>
        </p:spPr>
        <p:txBody>
          <a:bodyPr/>
          <a:lstStyle/>
          <a:p>
            <a:r>
              <a:rPr lang="hr-HR" dirty="0" smtClean="0"/>
              <a:t>udjel biomase u proizvodnji električne energije iz OIE </a:t>
            </a:r>
            <a:r>
              <a:rPr lang="hr-HR" dirty="0" smtClean="0">
                <a:sym typeface="Symbol"/>
              </a:rPr>
              <a:t> </a:t>
            </a:r>
            <a:r>
              <a:rPr lang="hr-HR" dirty="0" smtClean="0"/>
              <a:t>17 % </a:t>
            </a:r>
          </a:p>
          <a:p>
            <a:r>
              <a:rPr lang="hr-HR" dirty="0" smtClean="0"/>
              <a:t>u 2010. </a:t>
            </a:r>
            <a:r>
              <a:rPr lang="hr-HR" dirty="0" smtClean="0">
                <a:sym typeface="Symbol"/>
              </a:rPr>
              <a:t> </a:t>
            </a:r>
            <a:r>
              <a:rPr lang="hr-HR" dirty="0" smtClean="0"/>
              <a:t>70 TWh iz krute biomase, 35 TWh iz bioplina; </a:t>
            </a:r>
          </a:p>
          <a:p>
            <a:r>
              <a:rPr lang="hr-HR" dirty="0" smtClean="0"/>
              <a:t>u pogonu više od 1000 postrojenja, instalirana snaga </a:t>
            </a:r>
            <a:r>
              <a:rPr lang="hr-HR" dirty="0" smtClean="0">
                <a:sym typeface="Symbol"/>
              </a:rPr>
              <a:t></a:t>
            </a:r>
            <a:r>
              <a:rPr lang="hr-HR" dirty="0" smtClean="0"/>
              <a:t> 12 GW</a:t>
            </a:r>
            <a:r>
              <a:rPr lang="hr-HR" baseline="-25000" dirty="0" smtClean="0"/>
              <a:t>e;</a:t>
            </a:r>
          </a:p>
          <a:p>
            <a:r>
              <a:rPr lang="hr-HR" dirty="0" smtClean="0"/>
              <a:t>do 2014. godine očekuje se instalacija još 2 GW</a:t>
            </a:r>
            <a:r>
              <a:rPr lang="hr-HR" baseline="-25000" dirty="0" smtClean="0"/>
              <a:t>e</a:t>
            </a:r>
            <a:r>
              <a:rPr lang="hr-HR" dirty="0" smtClean="0"/>
              <a:t> ;</a:t>
            </a:r>
          </a:p>
          <a:p>
            <a:r>
              <a:rPr lang="hr-HR" dirty="0" smtClean="0"/>
              <a:t>trend izgradnje “većih” postrojenja i suspaljivajnja.</a:t>
            </a:r>
            <a:endParaRPr lang="hr-HR" baseline="30000" dirty="0" smtClean="0"/>
          </a:p>
          <a:p>
            <a:pPr>
              <a:buNone/>
            </a:pPr>
            <a:endParaRPr lang="hr-HR" sz="1400" baseline="30000" dirty="0" smtClean="0"/>
          </a:p>
          <a:p>
            <a:endParaRPr lang="hr-HR" baseline="30000" dirty="0" smtClean="0"/>
          </a:p>
        </p:txBody>
      </p:sp>
      <p:sp>
        <p:nvSpPr>
          <p:cNvPr id="5" name="Rectangle 4"/>
          <p:cNvSpPr/>
          <p:nvPr/>
        </p:nvSpPr>
        <p:spPr>
          <a:xfrm>
            <a:off x="539552" y="6309320"/>
            <a:ext cx="8352928" cy="553998"/>
          </a:xfrm>
          <a:prstGeom prst="rect">
            <a:avLst/>
          </a:prstGeom>
        </p:spPr>
        <p:txBody>
          <a:bodyPr wrap="square">
            <a:spAutoFit/>
          </a:bodyPr>
          <a:lstStyle/>
          <a:p>
            <a:r>
              <a:rPr lang="hr-HR" sz="1000" dirty="0" smtClean="0">
                <a:latin typeface="+mn-lt"/>
              </a:rPr>
              <a:t>Izvori:  	The Market for Biomass Power Plants in Europe, Extract, Ecoprog, Frauenhoffer</a:t>
            </a:r>
            <a:r>
              <a:rPr lang="hr-HR" sz="1000" dirty="0" smtClean="0">
                <a:latin typeface="+mn-lt"/>
              </a:rPr>
              <a:t>, 2011</a:t>
            </a:r>
            <a:r>
              <a:rPr lang="en-US" sz="1000" dirty="0" smtClean="0"/>
              <a:t>.</a:t>
            </a:r>
            <a:endParaRPr lang="hr-HR" sz="1000" dirty="0" smtClean="0"/>
          </a:p>
          <a:p>
            <a:r>
              <a:rPr lang="hr-HR" sz="1000" dirty="0" smtClean="0">
                <a:latin typeface="+mn-lt"/>
              </a:rPr>
              <a:t>	</a:t>
            </a:r>
            <a:r>
              <a:rPr lang="en-US" sz="1000" dirty="0" smtClean="0">
                <a:latin typeface="+mn-lt"/>
              </a:rPr>
              <a:t>Europe </a:t>
            </a:r>
            <a:r>
              <a:rPr lang="en-US" sz="1000" dirty="0" err="1" smtClean="0">
                <a:latin typeface="+mn-lt"/>
              </a:rPr>
              <a:t>Biopower</a:t>
            </a:r>
            <a:r>
              <a:rPr lang="en-US" sz="1000" dirty="0" smtClean="0">
                <a:latin typeface="+mn-lt"/>
              </a:rPr>
              <a:t> Markets </a:t>
            </a:r>
            <a:r>
              <a:rPr lang="hr-HR" sz="1000" dirty="0" smtClean="0">
                <a:latin typeface="+mn-lt"/>
              </a:rPr>
              <a:t>a</a:t>
            </a:r>
            <a:r>
              <a:rPr lang="en-US" sz="1000" dirty="0" err="1" smtClean="0">
                <a:latin typeface="+mn-lt"/>
              </a:rPr>
              <a:t>nd</a:t>
            </a:r>
            <a:r>
              <a:rPr lang="en-US" sz="1000" dirty="0" smtClean="0">
                <a:latin typeface="+mn-lt"/>
              </a:rPr>
              <a:t> Strategies: 2012–2035</a:t>
            </a:r>
            <a:r>
              <a:rPr lang="hr-HR" sz="1000" dirty="0" smtClean="0">
                <a:latin typeface="+mn-lt"/>
              </a:rPr>
              <a:t>, IHS, Emerging </a:t>
            </a:r>
            <a:r>
              <a:rPr lang="hr-HR" sz="1000" dirty="0" smtClean="0">
                <a:latin typeface="+mn-lt"/>
              </a:rPr>
              <a:t>E</a:t>
            </a:r>
            <a:r>
              <a:rPr lang="hr-HR" sz="1000" dirty="0" smtClean="0">
                <a:latin typeface="+mn-lt"/>
              </a:rPr>
              <a:t>nergy Research </a:t>
            </a:r>
            <a:r>
              <a:rPr lang="hr-HR" sz="1000" dirty="0" smtClean="0">
                <a:latin typeface="+mn-lt"/>
              </a:rPr>
              <a:t>2012</a:t>
            </a:r>
          </a:p>
          <a:p>
            <a:r>
              <a:rPr lang="hr-HR" sz="1000" dirty="0" smtClean="0">
                <a:latin typeface="+mn-lt"/>
              </a:rPr>
              <a:t>	</a:t>
            </a:r>
          </a:p>
        </p:txBody>
      </p:sp>
      <p:pic>
        <p:nvPicPr>
          <p:cNvPr id="6" name="Picture 5" descr="capacity_biomass_wordwide.jpg"/>
          <p:cNvPicPr>
            <a:picLocks noChangeAspect="1"/>
          </p:cNvPicPr>
          <p:nvPr/>
        </p:nvPicPr>
        <p:blipFill>
          <a:blip r:embed="rId3" cstate="print"/>
          <a:srcRect b="7505"/>
          <a:stretch>
            <a:fillRect/>
          </a:stretch>
        </p:blipFill>
        <p:spPr>
          <a:xfrm>
            <a:off x="4283968" y="4005064"/>
            <a:ext cx="4392489" cy="2160240"/>
          </a:xfrm>
          <a:prstGeom prst="rect">
            <a:avLst/>
          </a:prstGeom>
        </p:spPr>
      </p:pic>
      <p:pic>
        <p:nvPicPr>
          <p:cNvPr id="35842" name="Picture 2"/>
          <p:cNvPicPr>
            <a:picLocks noChangeAspect="1" noChangeArrowheads="1"/>
          </p:cNvPicPr>
          <p:nvPr/>
        </p:nvPicPr>
        <p:blipFill>
          <a:blip r:embed="rId4" cstate="print"/>
          <a:srcRect/>
          <a:stretch>
            <a:fillRect/>
          </a:stretch>
        </p:blipFill>
        <p:spPr bwMode="auto">
          <a:xfrm>
            <a:off x="971600" y="4149080"/>
            <a:ext cx="2808311" cy="2050264"/>
          </a:xfrm>
          <a:prstGeom prst="rect">
            <a:avLst/>
          </a:prstGeom>
          <a:noFill/>
          <a:ln w="9525">
            <a:noFill/>
            <a:miter lim="800000"/>
            <a:headEnd/>
            <a:tailEnd/>
          </a:ln>
        </p:spPr>
      </p:pic>
      <p:sp>
        <p:nvSpPr>
          <p:cNvPr id="10" name="Rectangle 9"/>
          <p:cNvSpPr/>
          <p:nvPr/>
        </p:nvSpPr>
        <p:spPr>
          <a:xfrm>
            <a:off x="827584" y="3861048"/>
            <a:ext cx="3024336" cy="400110"/>
          </a:xfrm>
          <a:prstGeom prst="rect">
            <a:avLst/>
          </a:prstGeom>
        </p:spPr>
        <p:txBody>
          <a:bodyPr wrap="square">
            <a:spAutoFit/>
          </a:bodyPr>
          <a:lstStyle/>
          <a:p>
            <a:pPr algn="ctr"/>
            <a:r>
              <a:rPr lang="hr-HR" sz="1000" dirty="0" smtClean="0">
                <a:latin typeface="+mn-lt"/>
              </a:rPr>
              <a:t>Biomass co-firing and conversion projects 2008-2011</a:t>
            </a:r>
            <a:endParaRPr lang="hr-HR" sz="1000" dirty="0" smtClean="0"/>
          </a:p>
          <a:p>
            <a:pPr algn="ctr"/>
            <a:r>
              <a:rPr lang="hr-HR" sz="1000" dirty="0" smtClean="0">
                <a:latin typeface="+mn-lt"/>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hr-HR" dirty="0"/>
              <a:t>Zaključak</a:t>
            </a:r>
          </a:p>
        </p:txBody>
      </p:sp>
      <p:sp>
        <p:nvSpPr>
          <p:cNvPr id="32771" name="Rectangle 3"/>
          <p:cNvSpPr>
            <a:spLocks noGrp="1" noChangeArrowheads="1"/>
          </p:cNvSpPr>
          <p:nvPr>
            <p:ph type="body" idx="1"/>
          </p:nvPr>
        </p:nvSpPr>
        <p:spPr>
          <a:xfrm>
            <a:off x="323528" y="1745432"/>
            <a:ext cx="8820472" cy="4491880"/>
          </a:xfrm>
        </p:spPr>
        <p:txBody>
          <a:bodyPr/>
          <a:lstStyle/>
          <a:p>
            <a:pPr>
              <a:buFontTx/>
              <a:buNone/>
            </a:pPr>
            <a:r>
              <a:rPr lang="hr-HR" sz="2800" dirty="0" smtClean="0"/>
              <a:t>Realizacija ciljeva energetske strategije donosi:</a:t>
            </a:r>
            <a:endParaRPr lang="hr-HR" sz="2800" dirty="0"/>
          </a:p>
          <a:p>
            <a:r>
              <a:rPr lang="hr-HR" sz="2800" dirty="0"/>
              <a:t>&gt; 400 mil. € investicija u izgradnju postrojenja,</a:t>
            </a:r>
          </a:p>
          <a:p>
            <a:r>
              <a:rPr lang="hr-HR" sz="2800" dirty="0"/>
              <a:t>više “zelene” </a:t>
            </a:r>
            <a:r>
              <a:rPr lang="hr-HR" sz="2800" dirty="0" smtClean="0"/>
              <a:t>energije proizvedene iz “domaćeg” goriva,</a:t>
            </a:r>
            <a:endParaRPr lang="hr-HR" sz="2800" dirty="0"/>
          </a:p>
          <a:p>
            <a:r>
              <a:rPr lang="hr-HR" sz="2800" dirty="0"/>
              <a:t>intenziviranje gospodarskih </a:t>
            </a:r>
            <a:r>
              <a:rPr lang="hr-HR" sz="2800" dirty="0" smtClean="0"/>
              <a:t>aktivnosti u proizvodnji, instalaciji i održavanu opreme, te u prikupljanju, pripremi i transportu biomase,</a:t>
            </a:r>
          </a:p>
          <a:p>
            <a:r>
              <a:rPr lang="hr-HR" sz="2800" dirty="0" smtClean="0"/>
              <a:t>povećanu potražnju za biomasom,</a:t>
            </a:r>
          </a:p>
          <a:p>
            <a:r>
              <a:rPr lang="hr-HR" sz="2800" dirty="0" smtClean="0"/>
              <a:t>promjenu načina grijanja kućanstava,  </a:t>
            </a:r>
          </a:p>
          <a:p>
            <a:r>
              <a:rPr lang="hr-HR" sz="2800" dirty="0" smtClean="0"/>
              <a:t>uvođenje CTS-a i u manja naselja.</a:t>
            </a:r>
            <a:endParaRPr lang="hr-HR"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EU očekivanja</a:t>
            </a:r>
            <a:r>
              <a:rPr lang="hr-HR" baseline="30000" dirty="0" smtClean="0"/>
              <a:t>**</a:t>
            </a:r>
            <a:endParaRPr lang="hr-HR" baseline="30000" dirty="0"/>
          </a:p>
        </p:txBody>
      </p:sp>
      <p:sp>
        <p:nvSpPr>
          <p:cNvPr id="3" name="Content Placeholder 2"/>
          <p:cNvSpPr>
            <a:spLocks noGrp="1"/>
          </p:cNvSpPr>
          <p:nvPr>
            <p:ph idx="1"/>
          </p:nvPr>
        </p:nvSpPr>
        <p:spPr>
          <a:xfrm>
            <a:off x="503040" y="1484784"/>
            <a:ext cx="8317432" cy="4680520"/>
          </a:xfrm>
        </p:spPr>
        <p:txBody>
          <a:bodyPr/>
          <a:lstStyle/>
          <a:p>
            <a:pPr>
              <a:buNone/>
            </a:pPr>
            <a:r>
              <a:rPr lang="hr-HR" b="1" dirty="0" smtClean="0"/>
              <a:t>2020.</a:t>
            </a:r>
          </a:p>
          <a:p>
            <a:r>
              <a:rPr lang="hr-HR" dirty="0" smtClean="0"/>
              <a:t>biomasa zamjenjuje fosilna goriva u grijanju kućanstava,</a:t>
            </a:r>
          </a:p>
          <a:p>
            <a:r>
              <a:rPr lang="hr-HR" dirty="0" smtClean="0"/>
              <a:t>udjel bioenergije 60 % u EU OIE u 2020. godini (EREC).</a:t>
            </a:r>
          </a:p>
          <a:p>
            <a:pPr>
              <a:buNone/>
            </a:pPr>
            <a:r>
              <a:rPr lang="hr-HR" b="1" dirty="0" smtClean="0"/>
              <a:t>2030.</a:t>
            </a:r>
          </a:p>
          <a:p>
            <a:r>
              <a:rPr lang="hr-HR" dirty="0" smtClean="0"/>
              <a:t>peleti, sječka, cjepanice značajan izvor toplinske energije, </a:t>
            </a:r>
          </a:p>
          <a:p>
            <a:r>
              <a:rPr lang="hr-HR" dirty="0" smtClean="0"/>
              <a:t>CHP “dostupan” i na razini kućanstva,</a:t>
            </a:r>
          </a:p>
          <a:p>
            <a:r>
              <a:rPr lang="hr-HR" dirty="0" smtClean="0"/>
              <a:t>DHC sustavi sve više koriste obnovljiva goriva.</a:t>
            </a:r>
          </a:p>
          <a:p>
            <a:pPr>
              <a:buNone/>
            </a:pPr>
            <a:r>
              <a:rPr lang="hr-HR" b="1" dirty="0" smtClean="0"/>
              <a:t>2050.</a:t>
            </a:r>
          </a:p>
          <a:p>
            <a:r>
              <a:rPr lang="hr-HR" dirty="0" smtClean="0"/>
              <a:t>proizvodnja električne i toplinske energije “neraskidivo” povezani (nema proizvodnje jedne bez druge),</a:t>
            </a:r>
          </a:p>
          <a:p>
            <a:r>
              <a:rPr lang="hr-HR" dirty="0" smtClean="0"/>
              <a:t>DHC sustavi izgrađeni i u ruralnim područjima</a:t>
            </a:r>
          </a:p>
        </p:txBody>
      </p:sp>
      <p:sp>
        <p:nvSpPr>
          <p:cNvPr id="5" name="Rectangle 4"/>
          <p:cNvSpPr/>
          <p:nvPr/>
        </p:nvSpPr>
        <p:spPr>
          <a:xfrm>
            <a:off x="611560" y="6453336"/>
            <a:ext cx="4955203" cy="246221"/>
          </a:xfrm>
          <a:prstGeom prst="rect">
            <a:avLst/>
          </a:prstGeom>
        </p:spPr>
        <p:txBody>
          <a:bodyPr wrap="none">
            <a:spAutoFit/>
          </a:bodyPr>
          <a:lstStyle/>
          <a:p>
            <a:r>
              <a:rPr lang="hr-HR" sz="1000" dirty="0" smtClean="0">
                <a:latin typeface="+mn-lt"/>
              </a:rPr>
              <a:t>*Biomass for Heating &amp; Cooling Vision Document - Executive Summary, July 2010, ETP-RHC</a:t>
            </a:r>
            <a:r>
              <a:rPr lang="en-US" sz="1000" dirty="0" smtClean="0"/>
              <a:t>.</a:t>
            </a: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EU očekivanja</a:t>
            </a:r>
            <a:r>
              <a:rPr lang="hr-HR" baseline="30000" dirty="0" smtClean="0"/>
              <a:t>*</a:t>
            </a:r>
            <a:endParaRPr lang="hr-HR" baseline="30000" dirty="0"/>
          </a:p>
        </p:txBody>
      </p:sp>
      <p:sp>
        <p:nvSpPr>
          <p:cNvPr id="5" name="Rectangle 4"/>
          <p:cNvSpPr/>
          <p:nvPr/>
        </p:nvSpPr>
        <p:spPr>
          <a:xfrm>
            <a:off x="611560" y="6453336"/>
            <a:ext cx="6175018" cy="246221"/>
          </a:xfrm>
          <a:prstGeom prst="rect">
            <a:avLst/>
          </a:prstGeom>
        </p:spPr>
        <p:txBody>
          <a:bodyPr wrap="square">
            <a:spAutoFit/>
          </a:bodyPr>
          <a:lstStyle/>
          <a:p>
            <a:r>
              <a:rPr lang="hr-HR" sz="1000" dirty="0" smtClean="0">
                <a:latin typeface="+mn-lt"/>
              </a:rPr>
              <a:t>*</a:t>
            </a:r>
            <a:r>
              <a:rPr lang="en-US" sz="1000" dirty="0" smtClean="0">
                <a:latin typeface="+mn-lt"/>
              </a:rPr>
              <a:t>Biomass for heat and power: Opportunity and economics</a:t>
            </a:r>
            <a:r>
              <a:rPr lang="hr-HR" sz="1000" dirty="0" smtClean="0">
                <a:latin typeface="+mn-lt"/>
              </a:rPr>
              <a:t>, </a:t>
            </a:r>
            <a:r>
              <a:rPr lang="en-US" sz="1000" dirty="0" smtClean="0">
                <a:latin typeface="+mn-lt"/>
              </a:rPr>
              <a:t>European Climate Foundation</a:t>
            </a:r>
            <a:r>
              <a:rPr lang="hr-HR" sz="1000" dirty="0" smtClean="0">
                <a:latin typeface="+mn-lt"/>
              </a:rPr>
              <a:t>, 6/2010</a:t>
            </a:r>
            <a:r>
              <a:rPr lang="en-US" sz="1000" dirty="0" smtClean="0">
                <a:latin typeface="+mn-lt"/>
              </a:rPr>
              <a:t> </a:t>
            </a:r>
          </a:p>
        </p:txBody>
      </p:sp>
      <p:pic>
        <p:nvPicPr>
          <p:cNvPr id="34817" name="Picture 1"/>
          <p:cNvPicPr>
            <a:picLocks noChangeAspect="1" noChangeArrowheads="1"/>
          </p:cNvPicPr>
          <p:nvPr/>
        </p:nvPicPr>
        <p:blipFill>
          <a:blip r:embed="rId3" cstate="print"/>
          <a:srcRect/>
          <a:stretch>
            <a:fillRect/>
          </a:stretch>
        </p:blipFill>
        <p:spPr bwMode="auto">
          <a:xfrm>
            <a:off x="755576" y="1323976"/>
            <a:ext cx="7272808" cy="5042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Stanje u RH</a:t>
            </a:r>
            <a:endParaRPr lang="hr-HR" dirty="0"/>
          </a:p>
        </p:txBody>
      </p:sp>
      <p:sp>
        <p:nvSpPr>
          <p:cNvPr id="3" name="Content Placeholder 2"/>
          <p:cNvSpPr>
            <a:spLocks noGrp="1"/>
          </p:cNvSpPr>
          <p:nvPr>
            <p:ph idx="1"/>
          </p:nvPr>
        </p:nvSpPr>
        <p:spPr>
          <a:xfrm>
            <a:off x="251520" y="1357298"/>
            <a:ext cx="8892480" cy="4853136"/>
          </a:xfrm>
        </p:spPr>
        <p:txBody>
          <a:bodyPr/>
          <a:lstStyle/>
          <a:p>
            <a:pPr marL="0" indent="0">
              <a:lnSpc>
                <a:spcPct val="90000"/>
              </a:lnSpc>
              <a:buNone/>
            </a:pPr>
            <a:r>
              <a:rPr lang="hr-HR" dirty="0" smtClean="0"/>
              <a:t>Drvo i biomasa u 2010. (Energija u Hrvatskoj):</a:t>
            </a:r>
          </a:p>
          <a:p>
            <a:pPr marL="342000" indent="-342000">
              <a:lnSpc>
                <a:spcPct val="90000"/>
              </a:lnSpc>
            </a:pPr>
            <a:r>
              <a:rPr lang="hr-HR" dirty="0" smtClean="0"/>
              <a:t>u proizvodnji primarne energije	19,9 PJ ( 8,7 %);</a:t>
            </a:r>
          </a:p>
          <a:p>
            <a:pPr marL="342000" indent="-342000">
              <a:lnSpc>
                <a:spcPct val="90000"/>
              </a:lnSpc>
            </a:pPr>
            <a:r>
              <a:rPr lang="hr-HR" dirty="0" smtClean="0"/>
              <a:t>u izvozu energije			  4,5 PJ ( 4,1 %);</a:t>
            </a:r>
          </a:p>
          <a:p>
            <a:pPr marL="342000" indent="-342000">
              <a:lnSpc>
                <a:spcPct val="90000"/>
              </a:lnSpc>
            </a:pPr>
            <a:r>
              <a:rPr lang="hr-HR" dirty="0" smtClean="0"/>
              <a:t>u neposrednoj potrošnji 		14,5 PJ ( 5,5 %).</a:t>
            </a:r>
          </a:p>
          <a:p>
            <a:pPr marL="342000" indent="-342000">
              <a:lnSpc>
                <a:spcPct val="90000"/>
              </a:lnSpc>
              <a:buNone/>
            </a:pPr>
            <a:endParaRPr lang="hr-HR" dirty="0" smtClean="0"/>
          </a:p>
          <a:p>
            <a:pPr marL="342000" indent="-342000">
              <a:lnSpc>
                <a:spcPct val="90000"/>
              </a:lnSpc>
              <a:buNone/>
            </a:pPr>
            <a:r>
              <a:rPr lang="hr-HR" dirty="0" smtClean="0"/>
              <a:t>Instalirana toplinska snaga u kotlovnicama na biomasu  &gt; 500 MW</a:t>
            </a:r>
            <a:r>
              <a:rPr lang="hr-HR" baseline="-25000" dirty="0" smtClean="0"/>
              <a:t>t</a:t>
            </a:r>
            <a:r>
              <a:rPr lang="hr-HR" dirty="0" smtClean="0"/>
              <a:t>.</a:t>
            </a:r>
          </a:p>
          <a:p>
            <a:pPr>
              <a:lnSpc>
                <a:spcPct val="90000"/>
              </a:lnSpc>
              <a:buNone/>
            </a:pPr>
            <a:r>
              <a:rPr lang="en-US" dirty="0" err="1" smtClean="0"/>
              <a:t>Regist</a:t>
            </a:r>
            <a:r>
              <a:rPr lang="hr-HR" dirty="0" smtClean="0"/>
              <a:t>a</a:t>
            </a:r>
            <a:r>
              <a:rPr lang="en-US" dirty="0" smtClean="0"/>
              <a:t>r</a:t>
            </a:r>
            <a:r>
              <a:rPr lang="hr-HR" dirty="0" smtClean="0"/>
              <a:t> OIEKPP VI/2012 upisano 93 elektrana na biomasu (234 MW</a:t>
            </a:r>
            <a:r>
              <a:rPr lang="hr-HR" baseline="-25000" dirty="0" smtClean="0"/>
              <a:t>e</a:t>
            </a:r>
            <a:r>
              <a:rPr lang="hr-HR" dirty="0" smtClean="0"/>
              <a:t>).</a:t>
            </a:r>
          </a:p>
          <a:p>
            <a:pPr>
              <a:lnSpc>
                <a:spcPct val="90000"/>
              </a:lnSpc>
              <a:buNone/>
            </a:pPr>
            <a:r>
              <a:rPr lang="hr-HR" dirty="0" smtClean="0"/>
              <a:t>Tri postrojenja u pogonu (2,74 MW</a:t>
            </a:r>
            <a:r>
              <a:rPr lang="hr-HR" baseline="-25000" dirty="0" smtClean="0"/>
              <a:t>e</a:t>
            </a:r>
            <a:r>
              <a:rPr lang="hr-HR" dirty="0" smtClean="0"/>
              <a:t>; 3,3 MW</a:t>
            </a:r>
            <a:r>
              <a:rPr lang="hr-HR" baseline="-25000" dirty="0" smtClean="0"/>
              <a:t>e</a:t>
            </a:r>
            <a:r>
              <a:rPr lang="hr-HR" dirty="0" smtClean="0"/>
              <a:t>; 1 MW</a:t>
            </a:r>
            <a:r>
              <a:rPr lang="hr-HR" baseline="-25000" dirty="0" smtClean="0"/>
              <a:t>e</a:t>
            </a:r>
            <a:r>
              <a:rPr lang="hr-HR" dirty="0" smtClean="0"/>
              <a:t>)</a:t>
            </a:r>
          </a:p>
          <a:p>
            <a:pPr marL="342000" indent="-342000">
              <a:lnSpc>
                <a:spcPct val="90000"/>
              </a:lnSpc>
              <a:buNone/>
            </a:pPr>
            <a:endParaRPr lang="hr-HR" dirty="0" smtClean="0"/>
          </a:p>
          <a:p>
            <a:pPr marL="342000" indent="-342000">
              <a:lnSpc>
                <a:spcPct val="90000"/>
              </a:lnSpc>
              <a:buNone/>
            </a:pPr>
            <a:r>
              <a:rPr lang="hr-HR" dirty="0" smtClean="0"/>
              <a:t>Za energiju raspoloživo:</a:t>
            </a:r>
          </a:p>
          <a:p>
            <a:pPr marL="742050" lvl="1" indent="-342000">
              <a:lnSpc>
                <a:spcPct val="90000"/>
              </a:lnSpc>
            </a:pPr>
            <a:r>
              <a:rPr lang="hr-HR" dirty="0" smtClean="0"/>
              <a:t>ogrijevno drvo – cca. 2 mil. m</a:t>
            </a:r>
            <a:r>
              <a:rPr lang="hr-HR" baseline="30000" dirty="0" smtClean="0"/>
              <a:t>3</a:t>
            </a:r>
          </a:p>
          <a:p>
            <a:pPr marL="742050" lvl="1" indent="-342000">
              <a:lnSpc>
                <a:spcPct val="90000"/>
              </a:lnSpc>
            </a:pPr>
            <a:r>
              <a:rPr lang="hr-HR" dirty="0" smtClean="0"/>
              <a:t>šumski ostatak – cca. 0,75 mil. m</a:t>
            </a:r>
            <a:r>
              <a:rPr lang="hr-HR" baseline="30000" dirty="0" smtClean="0"/>
              <a:t>3</a:t>
            </a:r>
          </a:p>
          <a:p>
            <a:pPr marL="742050" lvl="1" indent="-342000">
              <a:lnSpc>
                <a:spcPct val="90000"/>
              </a:lnSpc>
            </a:pPr>
            <a:r>
              <a:rPr lang="hr-HR" dirty="0" smtClean="0"/>
              <a:t>ostatak u drvnoj industriji - cca. 1 mil. m</a:t>
            </a:r>
            <a:r>
              <a:rPr lang="hr-HR" baseline="30000" dirty="0" smtClean="0"/>
              <a:t>3</a:t>
            </a:r>
          </a:p>
          <a:p>
            <a:pPr marL="342000" indent="-342000">
              <a:lnSpc>
                <a:spcPct val="90000"/>
              </a:lnSpc>
            </a:pPr>
            <a:endParaRPr lang="hr-H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hr-HR" dirty="0" smtClean="0"/>
              <a:t>           Tehnologije i procesi</a:t>
            </a:r>
            <a:endParaRPr lang="en-US" dirty="0"/>
          </a:p>
        </p:txBody>
      </p:sp>
      <p:sp>
        <p:nvSpPr>
          <p:cNvPr id="3075" name="Rectangle 3"/>
          <p:cNvSpPr>
            <a:spLocks noGrp="1" noChangeArrowheads="1"/>
          </p:cNvSpPr>
          <p:nvPr>
            <p:ph type="body" idx="1"/>
          </p:nvPr>
        </p:nvSpPr>
        <p:spPr>
          <a:xfrm>
            <a:off x="467544" y="1268760"/>
            <a:ext cx="8229600" cy="5256584"/>
          </a:xfrm>
        </p:spPr>
        <p:txBody>
          <a:bodyPr/>
          <a:lstStyle/>
          <a:p>
            <a:pPr>
              <a:lnSpc>
                <a:spcPts val="3000"/>
              </a:lnSpc>
              <a:buNone/>
            </a:pPr>
            <a:r>
              <a:rPr lang="en-US" sz="2800" i="1" dirty="0" err="1" smtClean="0"/>
              <a:t>Tehnologije</a:t>
            </a:r>
            <a:r>
              <a:rPr lang="en-US" sz="2800" i="1" dirty="0" smtClean="0"/>
              <a:t> </a:t>
            </a:r>
            <a:r>
              <a:rPr lang="en-US" sz="2800" i="1" dirty="0" err="1" smtClean="0"/>
              <a:t>pretvorbe</a:t>
            </a:r>
            <a:r>
              <a:rPr lang="en-US" sz="2800" i="1" dirty="0" smtClean="0"/>
              <a:t> </a:t>
            </a:r>
            <a:r>
              <a:rPr lang="en-US" sz="2800" i="1" dirty="0" err="1" smtClean="0"/>
              <a:t>krute</a:t>
            </a:r>
            <a:r>
              <a:rPr lang="en-US" sz="2800" i="1" dirty="0" smtClean="0"/>
              <a:t> </a:t>
            </a:r>
            <a:r>
              <a:rPr lang="en-US" sz="2800" i="1" dirty="0" err="1" smtClean="0"/>
              <a:t>biomase</a:t>
            </a:r>
            <a:endParaRPr lang="en-US" sz="2800" i="1" dirty="0" smtClean="0"/>
          </a:p>
          <a:p>
            <a:pPr>
              <a:lnSpc>
                <a:spcPts val="3000"/>
              </a:lnSpc>
            </a:pPr>
            <a:r>
              <a:rPr lang="en-US" sz="2800" dirty="0" err="1" smtClean="0"/>
              <a:t>Izgaranje</a:t>
            </a:r>
            <a:r>
              <a:rPr lang="hr-HR" sz="2800" dirty="0" smtClean="0"/>
              <a:t> (na rešetki, u fluidiziranom sloju)</a:t>
            </a:r>
            <a:endParaRPr lang="en-US" sz="2800" dirty="0" smtClean="0"/>
          </a:p>
          <a:p>
            <a:pPr>
              <a:lnSpc>
                <a:spcPts val="3000"/>
              </a:lnSpc>
            </a:pPr>
            <a:r>
              <a:rPr lang="en-US" sz="2800" dirty="0" err="1" smtClean="0">
                <a:solidFill>
                  <a:srgbClr val="FF0000"/>
                </a:solidFill>
              </a:rPr>
              <a:t>Rasplinjavanje</a:t>
            </a:r>
            <a:r>
              <a:rPr lang="en-US" sz="2800" dirty="0" smtClean="0"/>
              <a:t> </a:t>
            </a:r>
          </a:p>
          <a:p>
            <a:pPr>
              <a:lnSpc>
                <a:spcPts val="3000"/>
              </a:lnSpc>
              <a:buNone/>
            </a:pPr>
            <a:r>
              <a:rPr lang="en-US" sz="2800" i="1" dirty="0" err="1" smtClean="0"/>
              <a:t>Tehnološki</a:t>
            </a:r>
            <a:r>
              <a:rPr lang="en-US" sz="2800" i="1" dirty="0" smtClean="0"/>
              <a:t> </a:t>
            </a:r>
            <a:r>
              <a:rPr lang="en-US" sz="2800" i="1" dirty="0" err="1" smtClean="0"/>
              <a:t>procesi</a:t>
            </a:r>
            <a:r>
              <a:rPr lang="en-US" sz="2800" i="1" dirty="0" smtClean="0"/>
              <a:t> </a:t>
            </a:r>
          </a:p>
          <a:p>
            <a:pPr>
              <a:lnSpc>
                <a:spcPts val="3000"/>
              </a:lnSpc>
            </a:pPr>
            <a:r>
              <a:rPr lang="en-US" sz="2800" b="1" u="sng" dirty="0" err="1" smtClean="0"/>
              <a:t>Parna</a:t>
            </a:r>
            <a:r>
              <a:rPr lang="en-US" sz="2800" b="1" u="sng" dirty="0" smtClean="0"/>
              <a:t> </a:t>
            </a:r>
            <a:r>
              <a:rPr lang="en-US" sz="2800" b="1" u="sng" dirty="0" err="1" smtClean="0"/>
              <a:t>turbina</a:t>
            </a:r>
            <a:r>
              <a:rPr lang="en-US" sz="2800" b="1" u="sng" dirty="0" smtClean="0"/>
              <a:t> </a:t>
            </a:r>
          </a:p>
          <a:p>
            <a:pPr>
              <a:lnSpc>
                <a:spcPts val="3000"/>
              </a:lnSpc>
            </a:pPr>
            <a:r>
              <a:rPr lang="en-US" sz="2800" dirty="0" err="1" smtClean="0"/>
              <a:t>Parni</a:t>
            </a:r>
            <a:r>
              <a:rPr lang="en-US" sz="2800" dirty="0" smtClean="0"/>
              <a:t> motor</a:t>
            </a:r>
          </a:p>
          <a:p>
            <a:pPr>
              <a:lnSpc>
                <a:spcPts val="3000"/>
              </a:lnSpc>
            </a:pPr>
            <a:r>
              <a:rPr lang="en-US" sz="2800" b="1" u="sng" dirty="0" err="1" smtClean="0"/>
              <a:t>Organski</a:t>
            </a:r>
            <a:r>
              <a:rPr lang="en-US" sz="2800" b="1" u="sng" dirty="0" smtClean="0"/>
              <a:t> </a:t>
            </a:r>
            <a:r>
              <a:rPr lang="en-US" sz="2800" b="1" u="sng" dirty="0" err="1" smtClean="0"/>
              <a:t>Rankineov</a:t>
            </a:r>
            <a:r>
              <a:rPr lang="en-US" sz="2800" b="1" u="sng" dirty="0" smtClean="0"/>
              <a:t> </a:t>
            </a:r>
            <a:r>
              <a:rPr lang="en-US" sz="2800" b="1" u="sng" dirty="0" err="1" smtClean="0"/>
              <a:t>ciklus</a:t>
            </a:r>
            <a:endParaRPr lang="en-US" sz="2800" b="1" u="sng" dirty="0" smtClean="0"/>
          </a:p>
          <a:p>
            <a:pPr>
              <a:lnSpc>
                <a:spcPts val="3000"/>
              </a:lnSpc>
            </a:pPr>
            <a:r>
              <a:rPr lang="en-US" sz="2800" dirty="0" err="1" smtClean="0"/>
              <a:t>Plinska</a:t>
            </a:r>
            <a:r>
              <a:rPr lang="en-US" sz="2800" dirty="0" smtClean="0"/>
              <a:t> </a:t>
            </a:r>
            <a:r>
              <a:rPr lang="en-US" sz="2800" dirty="0" err="1" smtClean="0"/>
              <a:t>turbina</a:t>
            </a:r>
            <a:r>
              <a:rPr lang="en-US" sz="2800" dirty="0" smtClean="0"/>
              <a:t> s </a:t>
            </a:r>
            <a:r>
              <a:rPr lang="en-US" sz="2800" dirty="0" err="1" smtClean="0"/>
              <a:t>indirektnim</a:t>
            </a:r>
            <a:r>
              <a:rPr lang="en-US" sz="2800" dirty="0" smtClean="0"/>
              <a:t> </a:t>
            </a:r>
            <a:r>
              <a:rPr lang="en-US" sz="2800" dirty="0" err="1" smtClean="0"/>
              <a:t>izgaranjem</a:t>
            </a:r>
            <a:endParaRPr lang="en-US" sz="2800" dirty="0" smtClean="0"/>
          </a:p>
          <a:p>
            <a:pPr>
              <a:lnSpc>
                <a:spcPts val="3000"/>
              </a:lnSpc>
            </a:pPr>
            <a:r>
              <a:rPr lang="en-US" sz="2800" dirty="0" err="1" smtClean="0"/>
              <a:t>Stirlingov</a:t>
            </a:r>
            <a:r>
              <a:rPr lang="en-US" sz="2800" dirty="0" smtClean="0"/>
              <a:t> motor</a:t>
            </a:r>
          </a:p>
          <a:p>
            <a:pPr>
              <a:lnSpc>
                <a:spcPts val="3000"/>
              </a:lnSpc>
            </a:pPr>
            <a:r>
              <a:rPr lang="en-US" sz="2800" b="1" u="sng" dirty="0" err="1" smtClean="0">
                <a:solidFill>
                  <a:srgbClr val="FF0000"/>
                </a:solidFill>
              </a:rPr>
              <a:t>Plinski</a:t>
            </a:r>
            <a:r>
              <a:rPr lang="en-US" sz="2800" b="1" u="sng" dirty="0" smtClean="0">
                <a:solidFill>
                  <a:srgbClr val="FF0000"/>
                </a:solidFill>
              </a:rPr>
              <a:t> motor</a:t>
            </a:r>
          </a:p>
          <a:p>
            <a:pPr>
              <a:lnSpc>
                <a:spcPts val="3000"/>
              </a:lnSpc>
            </a:pPr>
            <a:r>
              <a:rPr lang="en-US" sz="2800" dirty="0" err="1" smtClean="0">
                <a:solidFill>
                  <a:srgbClr val="FF0000"/>
                </a:solidFill>
              </a:rPr>
              <a:t>Plinska</a:t>
            </a:r>
            <a:r>
              <a:rPr lang="en-US" sz="2800" dirty="0" smtClean="0">
                <a:solidFill>
                  <a:srgbClr val="FF0000"/>
                </a:solidFill>
              </a:rPr>
              <a:t> </a:t>
            </a:r>
            <a:r>
              <a:rPr lang="en-US" sz="2800" dirty="0" err="1" smtClean="0">
                <a:solidFill>
                  <a:srgbClr val="FF0000"/>
                </a:solidFill>
              </a:rPr>
              <a:t>turbina</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7544" y="260648"/>
            <a:ext cx="8229600" cy="1143000"/>
          </a:xfrm>
        </p:spPr>
        <p:txBody>
          <a:bodyPr/>
          <a:lstStyle/>
          <a:p>
            <a:r>
              <a:rPr lang="hr-HR" dirty="0" smtClean="0"/>
              <a:t>                  P</a:t>
            </a:r>
            <a:r>
              <a:rPr lang="en-US" dirty="0" err="1" smtClean="0"/>
              <a:t>ostrojenj</a:t>
            </a:r>
            <a:r>
              <a:rPr lang="hr-HR" dirty="0" smtClean="0"/>
              <a:t>a parne turbine</a:t>
            </a:r>
            <a:endParaRPr lang="en-US" dirty="0"/>
          </a:p>
        </p:txBody>
      </p:sp>
      <p:sp>
        <p:nvSpPr>
          <p:cNvPr id="9219" name="Rectangle 3"/>
          <p:cNvSpPr>
            <a:spLocks noGrp="1" noChangeArrowheads="1"/>
          </p:cNvSpPr>
          <p:nvPr>
            <p:ph type="body" idx="1"/>
          </p:nvPr>
        </p:nvSpPr>
        <p:spPr>
          <a:xfrm>
            <a:off x="539552" y="1268760"/>
            <a:ext cx="8229600" cy="4525963"/>
          </a:xfrm>
        </p:spPr>
        <p:txBody>
          <a:bodyPr/>
          <a:lstStyle/>
          <a:p>
            <a:r>
              <a:rPr lang="hr-HR" b="1" dirty="0" smtClean="0"/>
              <a:t>Veličina</a:t>
            </a:r>
            <a:r>
              <a:rPr lang="en-US" dirty="0" smtClean="0"/>
              <a:t> </a:t>
            </a:r>
            <a:r>
              <a:rPr lang="en-US" dirty="0" err="1"/>
              <a:t>ovisi</a:t>
            </a:r>
            <a:r>
              <a:rPr lang="en-US" dirty="0"/>
              <a:t> o </a:t>
            </a:r>
            <a:r>
              <a:rPr lang="en-US" dirty="0" err="1"/>
              <a:t>količini</a:t>
            </a:r>
            <a:r>
              <a:rPr lang="en-US" dirty="0"/>
              <a:t> </a:t>
            </a:r>
            <a:r>
              <a:rPr lang="en-US" dirty="0" err="1"/>
              <a:t>biomase</a:t>
            </a:r>
            <a:r>
              <a:rPr lang="en-US" dirty="0"/>
              <a:t> </a:t>
            </a:r>
            <a:r>
              <a:rPr lang="en-US" dirty="0" err="1"/>
              <a:t>koja</a:t>
            </a:r>
            <a:r>
              <a:rPr lang="en-US" dirty="0"/>
              <a:t> se </a:t>
            </a:r>
            <a:r>
              <a:rPr lang="en-US" dirty="0" err="1"/>
              <a:t>na</a:t>
            </a:r>
            <a:r>
              <a:rPr lang="en-US" dirty="0"/>
              <a:t> </a:t>
            </a:r>
            <a:r>
              <a:rPr lang="en-US" dirty="0" err="1"/>
              <a:t>ekonomičan</a:t>
            </a:r>
            <a:r>
              <a:rPr lang="en-US" dirty="0"/>
              <a:t> </a:t>
            </a:r>
            <a:r>
              <a:rPr lang="en-US" dirty="0" err="1"/>
              <a:t>način</a:t>
            </a:r>
            <a:r>
              <a:rPr lang="en-US" dirty="0"/>
              <a:t> </a:t>
            </a:r>
            <a:r>
              <a:rPr lang="en-US" dirty="0" err="1"/>
              <a:t>može</a:t>
            </a:r>
            <a:r>
              <a:rPr lang="en-US" dirty="0"/>
              <a:t> </a:t>
            </a:r>
            <a:r>
              <a:rPr lang="en-US" dirty="0" err="1"/>
              <a:t>prikupiti</a:t>
            </a:r>
            <a:r>
              <a:rPr lang="en-US" dirty="0"/>
              <a:t> </a:t>
            </a:r>
            <a:r>
              <a:rPr lang="en-US" dirty="0" err="1"/>
              <a:t>i</a:t>
            </a:r>
            <a:r>
              <a:rPr lang="en-US" dirty="0"/>
              <a:t> </a:t>
            </a:r>
            <a:r>
              <a:rPr lang="en-US" dirty="0" err="1"/>
              <a:t>transportirati</a:t>
            </a:r>
            <a:r>
              <a:rPr lang="en-US" dirty="0"/>
              <a:t> </a:t>
            </a:r>
            <a:r>
              <a:rPr lang="en-US" dirty="0" err="1"/>
              <a:t>na</a:t>
            </a:r>
            <a:r>
              <a:rPr lang="en-US" dirty="0"/>
              <a:t> </a:t>
            </a:r>
            <a:r>
              <a:rPr lang="en-US" dirty="0" err="1"/>
              <a:t>lokaciju</a:t>
            </a:r>
            <a:r>
              <a:rPr lang="en-US" dirty="0"/>
              <a:t> </a:t>
            </a:r>
            <a:r>
              <a:rPr lang="en-US" dirty="0" err="1" smtClean="0"/>
              <a:t>elektrane</a:t>
            </a:r>
            <a:endParaRPr lang="hr-HR" dirty="0" smtClean="0"/>
          </a:p>
          <a:p>
            <a:r>
              <a:rPr lang="en-US" b="1" dirty="0" err="1" smtClean="0"/>
              <a:t>Električna</a:t>
            </a:r>
            <a:r>
              <a:rPr lang="en-US" b="1" dirty="0" smtClean="0"/>
              <a:t> </a:t>
            </a:r>
            <a:r>
              <a:rPr lang="en-US" b="1" dirty="0" err="1"/>
              <a:t>iskoristivost</a:t>
            </a:r>
            <a:r>
              <a:rPr lang="en-US" dirty="0"/>
              <a:t> </a:t>
            </a:r>
            <a:r>
              <a:rPr lang="en-US" dirty="0" err="1"/>
              <a:t>postrojenja</a:t>
            </a:r>
            <a:r>
              <a:rPr lang="en-US" dirty="0"/>
              <a:t> </a:t>
            </a:r>
            <a:r>
              <a:rPr lang="en-US" dirty="0" err="1"/>
              <a:t>loženih</a:t>
            </a:r>
            <a:r>
              <a:rPr lang="en-US" dirty="0"/>
              <a:t> </a:t>
            </a:r>
            <a:r>
              <a:rPr lang="en-US" dirty="0" err="1"/>
              <a:t>krutom</a:t>
            </a:r>
            <a:r>
              <a:rPr lang="en-US" dirty="0"/>
              <a:t> </a:t>
            </a:r>
            <a:r>
              <a:rPr lang="en-US" dirty="0" err="1"/>
              <a:t>biomasom</a:t>
            </a:r>
            <a:endParaRPr lang="en-US" dirty="0"/>
          </a:p>
          <a:p>
            <a:pPr lvl="1"/>
            <a:r>
              <a:rPr lang="en-US" dirty="0"/>
              <a:t>u </a:t>
            </a:r>
            <a:r>
              <a:rPr lang="en-US" dirty="0" err="1"/>
              <a:t>pravilu</a:t>
            </a:r>
            <a:r>
              <a:rPr lang="en-US" dirty="0"/>
              <a:t> </a:t>
            </a:r>
            <a:r>
              <a:rPr lang="en-US" dirty="0" err="1"/>
              <a:t>niža</a:t>
            </a:r>
            <a:r>
              <a:rPr lang="en-US" dirty="0"/>
              <a:t> </a:t>
            </a:r>
            <a:r>
              <a:rPr lang="en-US" dirty="0" err="1"/>
              <a:t>od</a:t>
            </a:r>
            <a:r>
              <a:rPr lang="en-US" dirty="0"/>
              <a:t> 20 % </a:t>
            </a:r>
            <a:r>
              <a:rPr lang="en-US" dirty="0" err="1"/>
              <a:t>za</a:t>
            </a:r>
            <a:r>
              <a:rPr lang="en-US" dirty="0"/>
              <a:t> </a:t>
            </a:r>
            <a:r>
              <a:rPr lang="en-US" dirty="0" err="1"/>
              <a:t>postrojenja</a:t>
            </a:r>
            <a:r>
              <a:rPr lang="en-US" dirty="0"/>
              <a:t> </a:t>
            </a:r>
            <a:r>
              <a:rPr lang="en-US" dirty="0" smtClean="0"/>
              <a:t>do </a:t>
            </a:r>
            <a:r>
              <a:rPr lang="hr-HR" dirty="0" smtClean="0"/>
              <a:t>2</a:t>
            </a:r>
            <a:r>
              <a:rPr lang="en-US" dirty="0" smtClean="0"/>
              <a:t> M</a:t>
            </a:r>
            <a:r>
              <a:rPr lang="hr-HR" dirty="0" smtClean="0"/>
              <a:t>W</a:t>
            </a:r>
            <a:r>
              <a:rPr lang="en-US" baseline="-25000" dirty="0" smtClean="0"/>
              <a:t>e</a:t>
            </a:r>
            <a:r>
              <a:rPr lang="hr-HR" dirty="0" smtClean="0"/>
              <a:t>,</a:t>
            </a:r>
            <a:endParaRPr lang="en-US" dirty="0"/>
          </a:p>
          <a:p>
            <a:pPr lvl="1"/>
            <a:r>
              <a:rPr lang="en-US" dirty="0" err="1" smtClean="0"/>
              <a:t>premašuje</a:t>
            </a:r>
            <a:r>
              <a:rPr lang="en-US" dirty="0" smtClean="0"/>
              <a:t> </a:t>
            </a:r>
            <a:r>
              <a:rPr lang="en-US" dirty="0"/>
              <a:t>30 % </a:t>
            </a:r>
            <a:r>
              <a:rPr lang="en-US" dirty="0" err="1"/>
              <a:t>kod</a:t>
            </a:r>
            <a:r>
              <a:rPr lang="en-US" dirty="0"/>
              <a:t> </a:t>
            </a:r>
            <a:r>
              <a:rPr lang="en-US" dirty="0" err="1"/>
              <a:t>većih</a:t>
            </a:r>
            <a:r>
              <a:rPr lang="en-US" dirty="0"/>
              <a:t> </a:t>
            </a:r>
            <a:r>
              <a:rPr lang="en-US" dirty="0" err="1" smtClean="0"/>
              <a:t>postrojenja</a:t>
            </a:r>
            <a:r>
              <a:rPr lang="hr-HR" dirty="0" smtClean="0"/>
              <a:t> (iznad 10 </a:t>
            </a:r>
            <a:r>
              <a:rPr lang="en-US" dirty="0" smtClean="0"/>
              <a:t>M</a:t>
            </a:r>
            <a:r>
              <a:rPr lang="hr-HR" dirty="0" smtClean="0"/>
              <a:t>W</a:t>
            </a:r>
            <a:r>
              <a:rPr lang="en-US" baseline="-25000" dirty="0" smtClean="0"/>
              <a:t>e</a:t>
            </a:r>
            <a:r>
              <a:rPr lang="hr-HR" dirty="0" smtClean="0"/>
              <a:t>)</a:t>
            </a:r>
            <a:r>
              <a:rPr lang="en-US" dirty="0" smtClean="0"/>
              <a:t>. </a:t>
            </a:r>
            <a:endParaRPr lang="en-US" dirty="0"/>
          </a:p>
          <a:p>
            <a:r>
              <a:rPr lang="en-US" b="1" dirty="0" err="1"/>
              <a:t>Viša</a:t>
            </a:r>
            <a:r>
              <a:rPr lang="en-US" dirty="0"/>
              <a:t> </a:t>
            </a:r>
            <a:r>
              <a:rPr lang="en-US" dirty="0" err="1"/>
              <a:t>električna</a:t>
            </a:r>
            <a:r>
              <a:rPr lang="en-US" dirty="0"/>
              <a:t> </a:t>
            </a:r>
            <a:r>
              <a:rPr lang="en-US" b="1" dirty="0" err="1"/>
              <a:t>iskoristivost</a:t>
            </a:r>
            <a:r>
              <a:rPr lang="en-US" dirty="0"/>
              <a:t> </a:t>
            </a:r>
            <a:r>
              <a:rPr lang="en-US" dirty="0" err="1"/>
              <a:t>novijih</a:t>
            </a:r>
            <a:r>
              <a:rPr lang="en-US" dirty="0"/>
              <a:t> </a:t>
            </a:r>
            <a:r>
              <a:rPr lang="en-US" dirty="0" err="1"/>
              <a:t>postrojenja</a:t>
            </a:r>
            <a:r>
              <a:rPr lang="en-US" dirty="0"/>
              <a:t> </a:t>
            </a:r>
            <a:r>
              <a:rPr lang="en-US" dirty="0" err="1" smtClean="0"/>
              <a:t>zbog</a:t>
            </a:r>
            <a:r>
              <a:rPr lang="en-US" dirty="0"/>
              <a:t>:</a:t>
            </a:r>
          </a:p>
          <a:p>
            <a:pPr lvl="1"/>
            <a:r>
              <a:rPr lang="en-US" dirty="0" err="1"/>
              <a:t>primjene</a:t>
            </a:r>
            <a:r>
              <a:rPr lang="en-US" dirty="0"/>
              <a:t> </a:t>
            </a:r>
            <a:r>
              <a:rPr lang="en-US" dirty="0" err="1"/>
              <a:t>usavršenih</a:t>
            </a:r>
            <a:r>
              <a:rPr lang="en-US" dirty="0"/>
              <a:t> </a:t>
            </a:r>
            <a:r>
              <a:rPr lang="en-US" dirty="0" err="1"/>
              <a:t>tehnologija</a:t>
            </a:r>
            <a:r>
              <a:rPr lang="en-US" dirty="0"/>
              <a:t> </a:t>
            </a:r>
            <a:r>
              <a:rPr lang="en-US" dirty="0" err="1"/>
              <a:t>izgaranja</a:t>
            </a:r>
            <a:r>
              <a:rPr lang="en-US" dirty="0"/>
              <a:t>,</a:t>
            </a:r>
          </a:p>
          <a:p>
            <a:pPr lvl="1"/>
            <a:r>
              <a:rPr lang="en-US" dirty="0" err="1"/>
              <a:t>korištenja</a:t>
            </a:r>
            <a:r>
              <a:rPr lang="en-US" dirty="0"/>
              <a:t> </a:t>
            </a:r>
            <a:r>
              <a:rPr lang="en-US" dirty="0" err="1"/>
              <a:t>suhog</a:t>
            </a:r>
            <a:r>
              <a:rPr lang="en-US" dirty="0"/>
              <a:t> </a:t>
            </a:r>
            <a:r>
              <a:rPr lang="en-US" dirty="0" err="1"/>
              <a:t>goriva</a:t>
            </a:r>
            <a:r>
              <a:rPr lang="en-US" dirty="0"/>
              <a:t>,</a:t>
            </a:r>
          </a:p>
          <a:p>
            <a:pPr lvl="1"/>
            <a:r>
              <a:rPr lang="en-US" dirty="0" err="1"/>
              <a:t>viših</a:t>
            </a:r>
            <a:r>
              <a:rPr lang="en-US" dirty="0"/>
              <a:t> </a:t>
            </a:r>
            <a:r>
              <a:rPr lang="en-US" dirty="0" err="1"/>
              <a:t>parametara</a:t>
            </a:r>
            <a:r>
              <a:rPr lang="en-US" dirty="0"/>
              <a:t> </a:t>
            </a:r>
            <a:r>
              <a:rPr lang="en-US" dirty="0" err="1"/>
              <a:t>svježe</a:t>
            </a:r>
            <a:r>
              <a:rPr lang="en-US" dirty="0"/>
              <a:t> pare (</a:t>
            </a:r>
            <a:r>
              <a:rPr lang="en-US" dirty="0" err="1"/>
              <a:t>iznad</a:t>
            </a:r>
            <a:r>
              <a:rPr lang="en-US" dirty="0"/>
              <a:t> 100 bar </a:t>
            </a:r>
            <a:r>
              <a:rPr lang="en-US" dirty="0" err="1"/>
              <a:t>i</a:t>
            </a:r>
            <a:r>
              <a:rPr lang="en-US" dirty="0"/>
              <a:t> 500 °C</a:t>
            </a:r>
            <a:r>
              <a:rPr lang="en-US" dirty="0" smtClean="0"/>
              <a:t>)</a:t>
            </a:r>
            <a:r>
              <a:rPr lang="hr-HR" dirty="0" smtClean="0"/>
              <a:t>,</a:t>
            </a:r>
          </a:p>
          <a:p>
            <a:pPr lvl="1"/>
            <a:r>
              <a:rPr lang="hr-HR" dirty="0" smtClean="0"/>
              <a:t>međupregrijanja pare.</a:t>
            </a:r>
          </a:p>
          <a:p>
            <a:pPr marL="342900" lvl="1" indent="-342900">
              <a:buChar char="•"/>
            </a:pPr>
            <a:r>
              <a:rPr lang="hr-HR" dirty="0" smtClean="0">
                <a:ea typeface="+mn-ea"/>
                <a:cs typeface="+mn-cs"/>
              </a:rPr>
              <a:t>Kogeneracija povećava ukupnu iskoristivost -&gt; potrebna dugoročna </a:t>
            </a:r>
            <a:r>
              <a:rPr lang="hr-HR" b="1" dirty="0" smtClean="0">
                <a:ea typeface="+mn-ea"/>
                <a:cs typeface="+mn-cs"/>
              </a:rPr>
              <a:t>procjena toplinskih potreba </a:t>
            </a:r>
            <a:r>
              <a:rPr lang="hr-HR" dirty="0" smtClean="0">
                <a:ea typeface="+mn-ea"/>
                <a:cs typeface="+mn-cs"/>
              </a:rPr>
              <a:t>lokacije</a:t>
            </a:r>
            <a:endParaRPr lang="en-US" dirty="0" smtClean="0">
              <a:ea typeface="+mn-ea"/>
              <a:cs typeface="+mn-cs"/>
            </a:endParaRPr>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Konfiguracija vodena para</a:t>
            </a:r>
            <a:r>
              <a:rPr lang="hr-HR" baseline="30000" dirty="0" smtClean="0"/>
              <a:t>*</a:t>
            </a:r>
            <a:endParaRPr lang="hr-HR" baseline="30000" dirty="0"/>
          </a:p>
        </p:txBody>
      </p:sp>
      <p:pic>
        <p:nvPicPr>
          <p:cNvPr id="5" name="Content Placeholder 4" descr="SteamCycle.jpg"/>
          <p:cNvPicPr>
            <a:picLocks noGrp="1"/>
          </p:cNvPicPr>
          <p:nvPr>
            <p:ph idx="1"/>
          </p:nvPr>
        </p:nvPicPr>
        <p:blipFill>
          <a:blip r:embed="rId3" cstate="print"/>
          <a:srcRect t="13303"/>
          <a:stretch>
            <a:fillRect/>
          </a:stretch>
        </p:blipFill>
        <p:spPr bwMode="auto">
          <a:xfrm>
            <a:off x="953800" y="1600200"/>
            <a:ext cx="7236400" cy="4525963"/>
          </a:xfrm>
          <a:prstGeom prst="rect">
            <a:avLst/>
          </a:prstGeom>
          <a:noFill/>
          <a:ln w="9525">
            <a:noFill/>
            <a:miter lim="800000"/>
            <a:headEnd/>
            <a:tailEnd/>
          </a:ln>
        </p:spPr>
      </p:pic>
      <p:sp>
        <p:nvSpPr>
          <p:cNvPr id="7" name="Rectangle 6"/>
          <p:cNvSpPr/>
          <p:nvPr/>
        </p:nvSpPr>
        <p:spPr>
          <a:xfrm>
            <a:off x="395536" y="6453336"/>
            <a:ext cx="7676926" cy="404664"/>
          </a:xfrm>
          <a:prstGeom prst="rect">
            <a:avLst/>
          </a:prstGeom>
        </p:spPr>
        <p:txBody>
          <a:bodyPr wrap="square">
            <a:spAutoFit/>
          </a:bodyPr>
          <a:lstStyle/>
          <a:p>
            <a:r>
              <a:rPr lang="hr-HR" sz="1000" dirty="0" smtClean="0">
                <a:latin typeface="+mn-lt"/>
              </a:rPr>
              <a:t>*</a:t>
            </a:r>
            <a:r>
              <a:rPr lang="en-US" sz="1000" dirty="0" err="1" smtClean="0">
                <a:latin typeface="+mn-lt"/>
              </a:rPr>
              <a:t>Kiehne</a:t>
            </a:r>
            <a:r>
              <a:rPr lang="en-US" sz="1000" dirty="0" smtClean="0">
                <a:latin typeface="+mn-lt"/>
              </a:rPr>
              <a:t> ,</a:t>
            </a:r>
            <a:r>
              <a:rPr lang="hr-HR" sz="1000" dirty="0" smtClean="0">
                <a:latin typeface="+mn-lt"/>
              </a:rPr>
              <a:t> H., </a:t>
            </a:r>
            <a:r>
              <a:rPr lang="en-US" sz="1000" dirty="0" smtClean="0">
                <a:latin typeface="+mn-lt"/>
              </a:rPr>
              <a:t>Biomass fired Combined Heat and Power Plants (CHP) with (ORC) in Europe – </a:t>
            </a:r>
            <a:r>
              <a:rPr lang="en-US" sz="1000" dirty="0" err="1" smtClean="0">
                <a:latin typeface="+mn-lt"/>
              </a:rPr>
              <a:t>Adoratec</a:t>
            </a:r>
            <a:r>
              <a:rPr lang="en-US" sz="1000" dirty="0" smtClean="0">
                <a:latin typeface="+mn-lt"/>
              </a:rPr>
              <a:t>  experiences, Conference Energy from Biomass and Waste, October 2008 Pittsburgh, PA, USA</a:t>
            </a:r>
            <a:endParaRPr lang="en-US" sz="1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hr-HR" sz="3200"/>
              <a:t>ORC </a:t>
            </a:r>
            <a:r>
              <a:rPr lang="hr-HR" sz="3200" smtClean="0"/>
              <a:t>postrojenja</a:t>
            </a:r>
            <a:endParaRPr lang="en-US" sz="3200" dirty="0"/>
          </a:p>
        </p:txBody>
      </p:sp>
      <p:sp>
        <p:nvSpPr>
          <p:cNvPr id="72710" name="Rectangle 6"/>
          <p:cNvSpPr>
            <a:spLocks noChangeArrowheads="1"/>
          </p:cNvSpPr>
          <p:nvPr/>
        </p:nvSpPr>
        <p:spPr bwMode="auto">
          <a:xfrm>
            <a:off x="467544" y="1268760"/>
            <a:ext cx="8497887" cy="5040560"/>
          </a:xfrm>
          <a:prstGeom prst="rect">
            <a:avLst/>
          </a:prstGeom>
          <a:noFill/>
          <a:ln w="9525">
            <a:noFill/>
            <a:miter lim="800000"/>
            <a:headEnd/>
            <a:tailEnd/>
          </a:ln>
          <a:effectLst/>
        </p:spPr>
        <p:txBody>
          <a:bodyPr/>
          <a:lstStyle/>
          <a:p>
            <a:pPr marL="342900" indent="-342900">
              <a:spcBef>
                <a:spcPct val="20000"/>
              </a:spcBef>
              <a:buFontTx/>
              <a:buChar char="•"/>
            </a:pPr>
            <a:r>
              <a:rPr lang="hr-HR" sz="2400" dirty="0">
                <a:latin typeface="+mn-lt"/>
              </a:rPr>
              <a:t>radni medij u Rankineovom ciklusu organski </a:t>
            </a:r>
            <a:r>
              <a:rPr lang="hr-HR" sz="2400" dirty="0" smtClean="0">
                <a:latin typeface="+mn-lt"/>
              </a:rPr>
              <a:t>fluid,</a:t>
            </a:r>
            <a:endParaRPr lang="hr-HR" sz="2400" dirty="0">
              <a:latin typeface="+mn-lt"/>
            </a:endParaRPr>
          </a:p>
          <a:p>
            <a:pPr marL="342900" indent="-342900">
              <a:spcBef>
                <a:spcPct val="20000"/>
              </a:spcBef>
              <a:buFontTx/>
              <a:buChar char="•"/>
            </a:pPr>
            <a:r>
              <a:rPr lang="hr-HR" sz="2400" dirty="0">
                <a:latin typeface="+mn-lt"/>
              </a:rPr>
              <a:t>energetske transformacije odvijaju se na nižim temperaturnim razinama (250 – 300 °C), </a:t>
            </a:r>
          </a:p>
          <a:p>
            <a:pPr marL="342900" indent="-342900">
              <a:spcBef>
                <a:spcPct val="20000"/>
              </a:spcBef>
              <a:buFontTx/>
              <a:buChar char="•"/>
            </a:pPr>
            <a:r>
              <a:rPr lang="hr-HR" sz="2400" dirty="0">
                <a:latin typeface="+mn-lt"/>
              </a:rPr>
              <a:t>raspon snaga: 200 - &gt; 2000 kW</a:t>
            </a:r>
            <a:r>
              <a:rPr lang="hr-HR" sz="2400" baseline="-25000" dirty="0">
                <a:latin typeface="+mn-lt"/>
              </a:rPr>
              <a:t>e</a:t>
            </a:r>
            <a:r>
              <a:rPr lang="hr-HR" sz="2400" dirty="0">
                <a:latin typeface="+mn-lt"/>
              </a:rPr>
              <a:t>, </a:t>
            </a:r>
            <a:r>
              <a:rPr lang="hr-HR" sz="2400" dirty="0" smtClean="0">
                <a:latin typeface="+mn-lt"/>
              </a:rPr>
              <a:t>iskoristivost  15 </a:t>
            </a:r>
            <a:r>
              <a:rPr lang="hr-HR" sz="2400" dirty="0">
                <a:latin typeface="+mn-lt"/>
              </a:rPr>
              <a:t>– </a:t>
            </a:r>
            <a:r>
              <a:rPr lang="hr-HR" sz="2400" dirty="0" smtClean="0">
                <a:latin typeface="+mn-lt"/>
              </a:rPr>
              <a:t>20 </a:t>
            </a:r>
            <a:r>
              <a:rPr lang="hr-HR" sz="2400" dirty="0">
                <a:latin typeface="+mn-lt"/>
              </a:rPr>
              <a:t>%</a:t>
            </a:r>
          </a:p>
          <a:p>
            <a:pPr marL="342900" indent="-342900">
              <a:spcBef>
                <a:spcPct val="20000"/>
              </a:spcBef>
              <a:buFontTx/>
              <a:buChar char="•"/>
            </a:pPr>
            <a:r>
              <a:rPr lang="hr-HR" sz="2400" dirty="0" smtClean="0">
                <a:latin typeface="+mn-lt"/>
              </a:rPr>
              <a:t>cca. 250 </a:t>
            </a:r>
            <a:r>
              <a:rPr lang="hr-HR" sz="2400" dirty="0">
                <a:latin typeface="+mn-lt"/>
              </a:rPr>
              <a:t>postrojenja u pogonu (u Njemačkoj, Austriji, Italiji ...) </a:t>
            </a:r>
          </a:p>
          <a:p>
            <a:pPr marL="342900" indent="-342900">
              <a:spcBef>
                <a:spcPct val="20000"/>
              </a:spcBef>
              <a:buFontTx/>
              <a:buChar char="•"/>
            </a:pPr>
            <a:r>
              <a:rPr lang="hr-HR" sz="2400" dirty="0">
                <a:latin typeface="+mn-lt"/>
              </a:rPr>
              <a:t>relativno visoka iskoristivost na nižim opterećenjima - prednost kod pogona u režimu koji slijedi toplinsku potražnju,</a:t>
            </a:r>
          </a:p>
          <a:p>
            <a:pPr marL="342900" indent="-342900">
              <a:spcBef>
                <a:spcPct val="20000"/>
              </a:spcBef>
              <a:buFontTx/>
              <a:buChar char="•"/>
            </a:pPr>
            <a:r>
              <a:rPr lang="hr-HR" sz="2400" dirty="0">
                <a:latin typeface="+mn-lt"/>
              </a:rPr>
              <a:t>mogućnost potpune automatizacije pogona, </a:t>
            </a:r>
          </a:p>
          <a:p>
            <a:pPr marL="342900" indent="-342900">
              <a:spcBef>
                <a:spcPct val="20000"/>
              </a:spcBef>
              <a:buFontTx/>
              <a:buChar char="•"/>
            </a:pPr>
            <a:r>
              <a:rPr lang="hr-HR" sz="2400" dirty="0" smtClean="0">
                <a:latin typeface="+mn-lt"/>
              </a:rPr>
              <a:t>relativno visoki </a:t>
            </a:r>
            <a:r>
              <a:rPr lang="hr-HR" sz="2400" dirty="0">
                <a:latin typeface="+mn-lt"/>
              </a:rPr>
              <a:t>specifični investicijski troškovi (kod manjih postrojenja &gt; 5.000 EUR/kW</a:t>
            </a:r>
            <a:r>
              <a:rPr lang="hr-HR" sz="2400" baseline="-25000" dirty="0">
                <a:latin typeface="+mn-lt"/>
              </a:rPr>
              <a:t>e</a:t>
            </a:r>
            <a:r>
              <a:rPr lang="hr-HR" sz="2400" dirty="0" smtClean="0">
                <a:latin typeface="+mn-lt"/>
              </a:rPr>
              <a:t>),</a:t>
            </a:r>
            <a:endParaRPr lang="hr-HR" sz="2400" dirty="0">
              <a:latin typeface="+mn-lt"/>
            </a:endParaRPr>
          </a:p>
          <a:p>
            <a:pPr marL="342900" indent="-342900">
              <a:spcBef>
                <a:spcPct val="20000"/>
              </a:spcBef>
              <a:buFontTx/>
              <a:buChar char="•"/>
            </a:pPr>
            <a:r>
              <a:rPr lang="hr-HR" sz="2400" dirty="0">
                <a:latin typeface="+mn-lt"/>
              </a:rPr>
              <a:t>radni medij zapaljiv na sobnim temperaturama,</a:t>
            </a:r>
          </a:p>
          <a:p>
            <a:pPr marL="342900" indent="-342900">
              <a:spcBef>
                <a:spcPct val="20000"/>
              </a:spcBef>
              <a:buFontTx/>
              <a:buChar char="•"/>
            </a:pPr>
            <a:r>
              <a:rPr lang="hr-HR" sz="2400" dirty="0">
                <a:latin typeface="+mn-lt"/>
              </a:rPr>
              <a:t>dodatne mjere zaštite od propuštanja vrelouljnog </a:t>
            </a:r>
            <a:r>
              <a:rPr lang="hr-HR" sz="2400" dirty="0" smtClean="0">
                <a:latin typeface="+mn-lt"/>
              </a:rPr>
              <a:t>kotla.</a:t>
            </a:r>
            <a:endParaRPr lang="hr-HR" sz="2400" dirty="0">
              <a:latin typeface="+mn-lt"/>
            </a:endParaRPr>
          </a:p>
          <a:p>
            <a:pPr marL="342900" indent="-342900">
              <a:spcBef>
                <a:spcPct val="20000"/>
              </a:spcBef>
              <a:buFontTx/>
              <a:buChar char="•"/>
            </a:pPr>
            <a:endParaRPr lang="hr-HR" sz="2400" dirty="0">
              <a:latin typeface="+mn-lt"/>
            </a:endParaRPr>
          </a:p>
          <a:p>
            <a:pPr marL="342900" indent="-342900">
              <a:spcBef>
                <a:spcPct val="20000"/>
              </a:spcBef>
            </a:pPr>
            <a:endParaRPr lang="hr-HR" sz="24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1778</TotalTime>
  <Words>1082</Words>
  <Application>Microsoft Office PowerPoint</Application>
  <PresentationFormat>On-screen Show (4:3)</PresentationFormat>
  <Paragraphs>169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Šumska biomasa u proizvodnji električne energije</vt:lpstr>
      <vt:lpstr>Stanje u EU</vt:lpstr>
      <vt:lpstr>EU očekivanja**</vt:lpstr>
      <vt:lpstr>EU očekivanja*</vt:lpstr>
      <vt:lpstr>Stanje u RH</vt:lpstr>
      <vt:lpstr>           Tehnologije i procesi</vt:lpstr>
      <vt:lpstr>                  Postrojenja parne turbine</vt:lpstr>
      <vt:lpstr>                  Konfiguracija vodena para*</vt:lpstr>
      <vt:lpstr>ORC postrojenja</vt:lpstr>
      <vt:lpstr>                    Konfiguracija ORC*</vt:lpstr>
      <vt:lpstr>Rasplinjavanje</vt:lpstr>
      <vt:lpstr>Rasplinjavanje*</vt:lpstr>
      <vt:lpstr>              Kriteriji održivosti*</vt:lpstr>
      <vt:lpstr>              Smanjenje emisija</vt:lpstr>
      <vt:lpstr>     Usporedba emisija*</vt:lpstr>
      <vt:lpstr>Kriterij održivost u RH</vt:lpstr>
      <vt:lpstr>                 Kogeneracijsko postrojenje</vt:lpstr>
      <vt:lpstr>                 Kogeneracija u CTS –u</vt:lpstr>
      <vt:lpstr>                 Kogeneracija u DI</vt:lpstr>
      <vt:lpstr>Zaključak</vt:lpstr>
    </vt:vector>
  </TitlesOfParts>
  <Company>FAMENA, Zagreb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Biomasa u proizvodnji električne energije</dc:title>
  <dc:creator>Drazen Loncar</dc:creator>
  <cp:lastModifiedBy>dloncar</cp:lastModifiedBy>
  <cp:revision>208</cp:revision>
  <dcterms:created xsi:type="dcterms:W3CDTF">2010-02-17T09:36:06Z</dcterms:created>
  <dcterms:modified xsi:type="dcterms:W3CDTF">2012-09-06T12:10:34Z</dcterms:modified>
</cp:coreProperties>
</file>