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5" r:id="rId5"/>
    <p:sldId id="264" r:id="rId6"/>
    <p:sldId id="263" r:id="rId7"/>
    <p:sldId id="261" r:id="rId8"/>
    <p:sldId id="262" r:id="rId9"/>
    <p:sldId id="260" r:id="rId10"/>
    <p:sldId id="271" r:id="rId11"/>
    <p:sldId id="270" r:id="rId12"/>
    <p:sldId id="269" r:id="rId13"/>
    <p:sldId id="268" r:id="rId14"/>
    <p:sldId id="267" r:id="rId15"/>
    <p:sldId id="259" r:id="rId16"/>
    <p:sldId id="258" r:id="rId17"/>
    <p:sldId id="272" r:id="rId18"/>
    <p:sldId id="277" r:id="rId19"/>
    <p:sldId id="273" r:id="rId20"/>
    <p:sldId id="275" r:id="rId21"/>
    <p:sldId id="283" r:id="rId22"/>
    <p:sldId id="274" r:id="rId23"/>
    <p:sldId id="276" r:id="rId24"/>
    <p:sldId id="279" r:id="rId25"/>
    <p:sldId id="278" r:id="rId26"/>
    <p:sldId id="280" r:id="rId27"/>
    <p:sldId id="281" r:id="rId28"/>
    <p:sldId id="282" r:id="rId29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CC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7FE83-55F2-413A-ABD0-20F5BD39DBAC}" type="datetimeFigureOut">
              <a:rPr lang="hr-HR" smtClean="0"/>
              <a:pPr/>
              <a:t>7.9.2012.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045D4-602F-47F7-81B1-75C1E6F87AD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7FE83-55F2-413A-ABD0-20F5BD39DBAC}" type="datetimeFigureOut">
              <a:rPr lang="hr-HR" smtClean="0"/>
              <a:pPr/>
              <a:t>7.9.2012.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045D4-602F-47F7-81B1-75C1E6F87AD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7FE83-55F2-413A-ABD0-20F5BD39DBAC}" type="datetimeFigureOut">
              <a:rPr lang="hr-HR" smtClean="0"/>
              <a:pPr/>
              <a:t>7.9.2012.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045D4-602F-47F7-81B1-75C1E6F87AD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7FE83-55F2-413A-ABD0-20F5BD39DBAC}" type="datetimeFigureOut">
              <a:rPr lang="hr-HR" smtClean="0"/>
              <a:pPr/>
              <a:t>7.9.2012.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045D4-602F-47F7-81B1-75C1E6F87AD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7FE83-55F2-413A-ABD0-20F5BD39DBAC}" type="datetimeFigureOut">
              <a:rPr lang="hr-HR" smtClean="0"/>
              <a:pPr/>
              <a:t>7.9.2012.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045D4-602F-47F7-81B1-75C1E6F87AD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7FE83-55F2-413A-ABD0-20F5BD39DBAC}" type="datetimeFigureOut">
              <a:rPr lang="hr-HR" smtClean="0"/>
              <a:pPr/>
              <a:t>7.9.2012.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045D4-602F-47F7-81B1-75C1E6F87AD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7FE83-55F2-413A-ABD0-20F5BD39DBAC}" type="datetimeFigureOut">
              <a:rPr lang="hr-HR" smtClean="0"/>
              <a:pPr/>
              <a:t>7.9.2012.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045D4-602F-47F7-81B1-75C1E6F87AD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7FE83-55F2-413A-ABD0-20F5BD39DBAC}" type="datetimeFigureOut">
              <a:rPr lang="hr-HR" smtClean="0"/>
              <a:pPr/>
              <a:t>7.9.2012.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045D4-602F-47F7-81B1-75C1E6F87AD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7FE83-55F2-413A-ABD0-20F5BD39DBAC}" type="datetimeFigureOut">
              <a:rPr lang="hr-HR" smtClean="0"/>
              <a:pPr/>
              <a:t>7.9.2012.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045D4-602F-47F7-81B1-75C1E6F87AD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7FE83-55F2-413A-ABD0-20F5BD39DBAC}" type="datetimeFigureOut">
              <a:rPr lang="hr-HR" smtClean="0"/>
              <a:pPr/>
              <a:t>7.9.2012.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045D4-602F-47F7-81B1-75C1E6F87AD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7FE83-55F2-413A-ABD0-20F5BD39DBAC}" type="datetimeFigureOut">
              <a:rPr lang="hr-HR" smtClean="0"/>
              <a:pPr/>
              <a:t>7.9.2012.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045D4-602F-47F7-81B1-75C1E6F87AD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7FE83-55F2-413A-ABD0-20F5BD39DBAC}" type="datetimeFigureOut">
              <a:rPr lang="hr-HR" smtClean="0"/>
              <a:pPr/>
              <a:t>7.9.2012.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045D4-602F-47F7-81B1-75C1E6F87AD7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emf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.png"/><Relationship Id="rId7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2.png"/><Relationship Id="rId7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.jpeg"/><Relationship Id="rId9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emf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emf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emf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>
            <a:off x="0" y="5877272"/>
            <a:ext cx="9144000" cy="9807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 smtClean="0"/>
          </a:p>
          <a:p>
            <a:pPr algn="ctr"/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827584" y="5949280"/>
            <a:ext cx="31525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b="1" dirty="0" smtClean="0"/>
              <a:t>7. HRVATSKI DANI </a:t>
            </a:r>
            <a:r>
              <a:rPr lang="hr-HR" sz="2000" b="1" dirty="0"/>
              <a:t>BIOMASE</a:t>
            </a:r>
          </a:p>
        </p:txBody>
      </p:sp>
      <p:pic>
        <p:nvPicPr>
          <p:cNvPr id="1026" name="Picture 2" descr="hš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949280"/>
            <a:ext cx="552000" cy="8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upa 9"/>
          <p:cNvGrpSpPr/>
          <p:nvPr/>
        </p:nvGrpSpPr>
        <p:grpSpPr>
          <a:xfrm>
            <a:off x="4067944" y="5904656"/>
            <a:ext cx="576064" cy="908720"/>
            <a:chOff x="4139952" y="980728"/>
            <a:chExt cx="648072" cy="864096"/>
          </a:xfrm>
        </p:grpSpPr>
        <p:sp>
          <p:nvSpPr>
            <p:cNvPr id="9" name="Pravokutnik 8"/>
            <p:cNvSpPr/>
            <p:nvPr/>
          </p:nvSpPr>
          <p:spPr>
            <a:xfrm>
              <a:off x="4139952" y="980728"/>
              <a:ext cx="648072" cy="864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  <p:pic>
          <p:nvPicPr>
            <p:cNvPr id="1027" name="Picture 3" descr="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11960" y="1052736"/>
              <a:ext cx="493018" cy="703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8" name="Picture 4" descr="imag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6110222"/>
            <a:ext cx="1800200" cy="631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kstniOkvir 10"/>
          <p:cNvSpPr txBox="1"/>
          <p:nvPr/>
        </p:nvSpPr>
        <p:spPr>
          <a:xfrm>
            <a:off x="827584" y="630932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mtClean="0"/>
              <a:t>Hrvatsko šumarsko društvo</a:t>
            </a:r>
            <a:endParaRPr lang="hr-HR"/>
          </a:p>
        </p:txBody>
      </p:sp>
      <p:pic>
        <p:nvPicPr>
          <p:cNvPr id="1030" name="Picture 6" descr="http://www.srbijauzelenom.com/sadrzaj/sum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5859270"/>
          </a:xfrm>
          <a:prstGeom prst="rect">
            <a:avLst/>
          </a:prstGeom>
          <a:noFill/>
        </p:spPr>
      </p:pic>
      <p:sp>
        <p:nvSpPr>
          <p:cNvPr id="13" name="Naslov 1"/>
          <p:cNvSpPr txBox="1">
            <a:spLocks/>
          </p:cNvSpPr>
          <p:nvPr/>
        </p:nvSpPr>
        <p:spPr>
          <a:xfrm>
            <a:off x="179512" y="692696"/>
            <a:ext cx="896448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Potencijali bioplina u Republici Hrvatskoj</a:t>
            </a:r>
            <a:endParaRPr kumimoji="0" lang="hr-HR" sz="4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Podnaslov 2"/>
          <p:cNvSpPr txBox="1">
            <a:spLocks/>
          </p:cNvSpPr>
          <p:nvPr/>
        </p:nvSpPr>
        <p:spPr>
          <a:xfrm>
            <a:off x="1403648" y="2348880"/>
            <a:ext cx="6400800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r-HR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</a:t>
            </a:r>
            <a:r>
              <a:rPr kumimoji="0" lang="hr-HR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hr-HR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dr.sc</a:t>
            </a:r>
            <a:r>
              <a:rPr kumimoji="0" lang="hr-HR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Davor Kralik</a:t>
            </a:r>
            <a:endParaRPr kumimoji="0" lang="hr-HR" sz="28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>
            <a:off x="0" y="5877272"/>
            <a:ext cx="9144000" cy="9807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 smtClean="0"/>
          </a:p>
          <a:p>
            <a:pPr algn="ctr"/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827584" y="5949280"/>
            <a:ext cx="31525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b="1" dirty="0" smtClean="0"/>
              <a:t>7. HRVATSKI DANI </a:t>
            </a:r>
            <a:r>
              <a:rPr lang="hr-HR" sz="2000" b="1" dirty="0"/>
              <a:t>BIOMASE</a:t>
            </a:r>
          </a:p>
        </p:txBody>
      </p:sp>
      <p:pic>
        <p:nvPicPr>
          <p:cNvPr id="1026" name="Picture 2" descr="hš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949280"/>
            <a:ext cx="552000" cy="8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upa 9"/>
          <p:cNvGrpSpPr/>
          <p:nvPr/>
        </p:nvGrpSpPr>
        <p:grpSpPr>
          <a:xfrm>
            <a:off x="4067944" y="5904656"/>
            <a:ext cx="576064" cy="908720"/>
            <a:chOff x="4139952" y="980728"/>
            <a:chExt cx="648072" cy="864096"/>
          </a:xfrm>
        </p:grpSpPr>
        <p:sp>
          <p:nvSpPr>
            <p:cNvPr id="9" name="Pravokutnik 8"/>
            <p:cNvSpPr/>
            <p:nvPr/>
          </p:nvSpPr>
          <p:spPr>
            <a:xfrm>
              <a:off x="4139952" y="980728"/>
              <a:ext cx="648072" cy="864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  <p:pic>
          <p:nvPicPr>
            <p:cNvPr id="1027" name="Picture 3" descr="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11960" y="1052736"/>
              <a:ext cx="493018" cy="703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8" name="Picture 4" descr="imag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6110222"/>
            <a:ext cx="1800200" cy="631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kstniOkvir 10"/>
          <p:cNvSpPr txBox="1"/>
          <p:nvPr/>
        </p:nvSpPr>
        <p:spPr>
          <a:xfrm>
            <a:off x="827584" y="630932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mtClean="0"/>
              <a:t>Hrvatsko šumarsko društvo</a:t>
            </a:r>
            <a:endParaRPr lang="hr-HR"/>
          </a:p>
        </p:txBody>
      </p:sp>
      <p:sp>
        <p:nvSpPr>
          <p:cNvPr id="15" name="Pravokutnik 14"/>
          <p:cNvSpPr/>
          <p:nvPr/>
        </p:nvSpPr>
        <p:spPr>
          <a:xfrm>
            <a:off x="0" y="0"/>
            <a:ext cx="9144000" cy="587727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Podnaslov 2"/>
          <p:cNvSpPr txBox="1">
            <a:spLocks/>
          </p:cNvSpPr>
          <p:nvPr/>
        </p:nvSpPr>
        <p:spPr>
          <a:xfrm>
            <a:off x="0" y="0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</a:pPr>
            <a:r>
              <a:rPr kumimoji="0" lang="hr-HR" sz="1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</a:t>
            </a:r>
            <a:r>
              <a:rPr kumimoji="0" lang="hr-HR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hr-HR" sz="1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dr.sc</a:t>
            </a:r>
            <a:r>
              <a:rPr kumimoji="0" lang="hr-HR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Davor Kralik -</a:t>
            </a:r>
            <a:r>
              <a:rPr lang="hr-HR" sz="1400" b="1" i="1" dirty="0">
                <a:solidFill>
                  <a:srgbClr val="FFFF00"/>
                </a:solidFill>
              </a:rPr>
              <a:t>Potencijali bioplina u Republici </a:t>
            </a:r>
            <a:r>
              <a:rPr lang="hr-HR" sz="1400" b="1" i="1" dirty="0" smtClean="0">
                <a:solidFill>
                  <a:srgbClr val="FFFF00"/>
                </a:solidFill>
              </a:rPr>
              <a:t>Hrvatskoj  - Našice, </a:t>
            </a:r>
            <a:r>
              <a:rPr lang="de-DE" sz="1400" b="1" dirty="0">
                <a:solidFill>
                  <a:srgbClr val="FFFF00"/>
                </a:solidFill>
              </a:rPr>
              <a:t>7</a:t>
            </a:r>
            <a:r>
              <a:rPr lang="de-DE" sz="1400" b="1" dirty="0" smtClean="0">
                <a:solidFill>
                  <a:srgbClr val="FFFF00"/>
                </a:solidFill>
              </a:rPr>
              <a:t>.</a:t>
            </a:r>
            <a:r>
              <a:rPr lang="hr-HR" sz="1400" b="1" dirty="0" smtClean="0">
                <a:solidFill>
                  <a:srgbClr val="FFFF00"/>
                </a:solidFill>
              </a:rPr>
              <a:t> </a:t>
            </a:r>
            <a:r>
              <a:rPr lang="de-DE" sz="1400" b="1" dirty="0" err="1" smtClean="0">
                <a:solidFill>
                  <a:srgbClr val="FFFF00"/>
                </a:solidFill>
              </a:rPr>
              <a:t>rujna</a:t>
            </a:r>
            <a:r>
              <a:rPr lang="de-DE" sz="1400" b="1" dirty="0" smtClean="0">
                <a:solidFill>
                  <a:srgbClr val="FFFF00"/>
                </a:solidFill>
              </a:rPr>
              <a:t> 2012</a:t>
            </a:r>
            <a:r>
              <a:rPr lang="hr-HR" sz="1400" b="1" dirty="0" smtClean="0">
                <a:solidFill>
                  <a:srgbClr val="FFFF00"/>
                </a:solidFill>
              </a:rPr>
              <a:t>.</a:t>
            </a:r>
            <a:r>
              <a:rPr kumimoji="0" lang="hr-HR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hr-HR" sz="1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4" name="Tablica 13"/>
          <p:cNvGraphicFramePr>
            <a:graphicFrameLocks noGrp="1"/>
          </p:cNvGraphicFramePr>
          <p:nvPr/>
        </p:nvGraphicFramePr>
        <p:xfrm>
          <a:off x="1676400" y="908720"/>
          <a:ext cx="7220368" cy="1071570"/>
        </p:xfrm>
        <a:graphic>
          <a:graphicData uri="http://schemas.openxmlformats.org/drawingml/2006/table">
            <a:tbl>
              <a:tblPr/>
              <a:tblGrid>
                <a:gridCol w="1117992"/>
                <a:gridCol w="3051188"/>
                <a:gridCol w="3051188"/>
              </a:tblGrid>
              <a:tr h="535785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rgbClr val="000000"/>
                          </a:solidFill>
                          <a:latin typeface="Arial Black"/>
                          <a:ea typeface="Times New Roman"/>
                          <a:cs typeface="Times New Roman"/>
                        </a:rPr>
                        <a:t>2005.</a:t>
                      </a:r>
                      <a:endParaRPr lang="hr-H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rgbClr val="000000"/>
                          </a:solidFill>
                          <a:latin typeface="Arial Black"/>
                          <a:ea typeface="Times New Roman"/>
                          <a:cs typeface="Times New Roman"/>
                        </a:rPr>
                        <a:t>426.995.250,00</a:t>
                      </a:r>
                      <a:endParaRPr lang="hr-H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 smtClean="0">
                          <a:solidFill>
                            <a:srgbClr val="000000"/>
                          </a:solidFill>
                          <a:latin typeface="Arial Black"/>
                          <a:ea typeface="Times New Roman"/>
                          <a:cs typeface="Times New Roman"/>
                        </a:rPr>
                        <a:t>Nm</a:t>
                      </a:r>
                      <a:r>
                        <a:rPr lang="hr-HR" sz="2000" baseline="30000" dirty="0" smtClean="0">
                          <a:solidFill>
                            <a:srgbClr val="000000"/>
                          </a:solidFill>
                          <a:latin typeface="Arial Black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hr-HR" sz="2000" dirty="0" smtClean="0">
                          <a:solidFill>
                            <a:srgbClr val="000000"/>
                          </a:solidFill>
                          <a:latin typeface="Arial Black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hr-HR" sz="2000" dirty="0">
                          <a:solidFill>
                            <a:srgbClr val="000000"/>
                          </a:solidFill>
                          <a:latin typeface="Arial Black"/>
                          <a:ea typeface="Times New Roman"/>
                          <a:cs typeface="Times New Roman"/>
                        </a:rPr>
                        <a:t>bioplina</a:t>
                      </a:r>
                      <a:endParaRPr lang="hr-H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35785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rgbClr val="000000"/>
                          </a:solidFill>
                          <a:latin typeface="Arial Black"/>
                          <a:ea typeface="Times New Roman"/>
                          <a:cs typeface="Times New Roman"/>
                        </a:rPr>
                        <a:t>2007.</a:t>
                      </a:r>
                      <a:endParaRPr lang="hr-H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rgbClr val="000000"/>
                          </a:solidFill>
                          <a:latin typeface="Arial Black"/>
                          <a:ea typeface="Times New Roman"/>
                          <a:cs typeface="Times New Roman"/>
                        </a:rPr>
                        <a:t>442.984.915,20</a:t>
                      </a:r>
                      <a:endParaRPr lang="hr-H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rgbClr val="000000"/>
                          </a:solidFill>
                          <a:latin typeface="Arial Black"/>
                          <a:ea typeface="Times New Roman"/>
                          <a:cs typeface="Times New Roman"/>
                        </a:rPr>
                        <a:t>Nm</a:t>
                      </a:r>
                      <a:r>
                        <a:rPr lang="hr-HR" sz="2000" baseline="30000" dirty="0">
                          <a:solidFill>
                            <a:srgbClr val="000000"/>
                          </a:solidFill>
                          <a:latin typeface="Arial Black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hr-HR" sz="2000" dirty="0">
                          <a:solidFill>
                            <a:srgbClr val="000000"/>
                          </a:solidFill>
                          <a:latin typeface="Arial Black"/>
                          <a:ea typeface="Times New Roman"/>
                          <a:cs typeface="Times New Roman"/>
                        </a:rPr>
                        <a:t> bioplina</a:t>
                      </a:r>
                      <a:endParaRPr lang="hr-H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2051720"/>
            <a:ext cx="2744788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kstniOkvir 17"/>
          <p:cNvSpPr txBox="1"/>
          <p:nvPr/>
        </p:nvSpPr>
        <p:spPr>
          <a:xfrm>
            <a:off x="3505200" y="2432720"/>
            <a:ext cx="50768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126  </a:t>
            </a:r>
            <a:r>
              <a:rPr lang="hr-HR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bioplinskih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postrojenja od  1MW</a:t>
            </a:r>
          </a:p>
          <a:p>
            <a:pPr algn="ctr">
              <a:defRPr/>
            </a:pPr>
            <a:r>
              <a:rPr lang="hr-HR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ili</a:t>
            </a:r>
          </a:p>
          <a:p>
            <a:pPr algn="ctr">
              <a:defRPr/>
            </a:pPr>
            <a:r>
              <a:rPr lang="hr-HR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131 </a:t>
            </a:r>
            <a:r>
              <a:rPr lang="hr-HR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bioplinsko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postrojenje od  1MW</a:t>
            </a:r>
          </a:p>
        </p:txBody>
      </p:sp>
      <p:sp>
        <p:nvSpPr>
          <p:cNvPr id="19" name="TekstniOkvir 18"/>
          <p:cNvSpPr txBox="1"/>
          <p:nvPr/>
        </p:nvSpPr>
        <p:spPr>
          <a:xfrm>
            <a:off x="3200400" y="3809256"/>
            <a:ext cx="59436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r-HR" sz="22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Energetska strategija  predviđa 26,2 MW (20% uvjetnih grla)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>
            <a:off x="0" y="5877272"/>
            <a:ext cx="9144000" cy="9807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 smtClean="0"/>
          </a:p>
          <a:p>
            <a:pPr algn="ctr"/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827584" y="5949280"/>
            <a:ext cx="31525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b="1" dirty="0" smtClean="0"/>
              <a:t>7. HRVATSKI DANI </a:t>
            </a:r>
            <a:r>
              <a:rPr lang="hr-HR" sz="2000" b="1" dirty="0"/>
              <a:t>BIOMASE</a:t>
            </a:r>
          </a:p>
        </p:txBody>
      </p:sp>
      <p:pic>
        <p:nvPicPr>
          <p:cNvPr id="1026" name="Picture 2" descr="hš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949280"/>
            <a:ext cx="552000" cy="8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upa 9"/>
          <p:cNvGrpSpPr/>
          <p:nvPr/>
        </p:nvGrpSpPr>
        <p:grpSpPr>
          <a:xfrm>
            <a:off x="4067944" y="5904656"/>
            <a:ext cx="576064" cy="908720"/>
            <a:chOff x="4139952" y="980728"/>
            <a:chExt cx="648072" cy="864096"/>
          </a:xfrm>
        </p:grpSpPr>
        <p:sp>
          <p:nvSpPr>
            <p:cNvPr id="9" name="Pravokutnik 8"/>
            <p:cNvSpPr/>
            <p:nvPr/>
          </p:nvSpPr>
          <p:spPr>
            <a:xfrm>
              <a:off x="4139952" y="980728"/>
              <a:ext cx="648072" cy="864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  <p:pic>
          <p:nvPicPr>
            <p:cNvPr id="1027" name="Picture 3" descr="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11960" y="1052736"/>
              <a:ext cx="493018" cy="703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8" name="Picture 4" descr="imag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6110222"/>
            <a:ext cx="1800200" cy="631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kstniOkvir 10"/>
          <p:cNvSpPr txBox="1"/>
          <p:nvPr/>
        </p:nvSpPr>
        <p:spPr>
          <a:xfrm>
            <a:off x="827584" y="630932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mtClean="0"/>
              <a:t>Hrvatsko šumarsko društvo</a:t>
            </a:r>
            <a:endParaRPr lang="hr-HR"/>
          </a:p>
        </p:txBody>
      </p:sp>
      <p:sp>
        <p:nvSpPr>
          <p:cNvPr id="15" name="Pravokutnik 14"/>
          <p:cNvSpPr/>
          <p:nvPr/>
        </p:nvSpPr>
        <p:spPr>
          <a:xfrm>
            <a:off x="0" y="0"/>
            <a:ext cx="9144000" cy="587727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Podnaslov 2"/>
          <p:cNvSpPr txBox="1">
            <a:spLocks/>
          </p:cNvSpPr>
          <p:nvPr/>
        </p:nvSpPr>
        <p:spPr>
          <a:xfrm>
            <a:off x="0" y="0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</a:pPr>
            <a:r>
              <a:rPr kumimoji="0" lang="hr-HR" sz="1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</a:t>
            </a:r>
            <a:r>
              <a:rPr kumimoji="0" lang="hr-HR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hr-HR" sz="1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dr.sc</a:t>
            </a:r>
            <a:r>
              <a:rPr kumimoji="0" lang="hr-HR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Davor Kralik -</a:t>
            </a:r>
            <a:r>
              <a:rPr lang="hr-HR" sz="1400" b="1" i="1" dirty="0">
                <a:solidFill>
                  <a:srgbClr val="FFFF00"/>
                </a:solidFill>
              </a:rPr>
              <a:t>Potencijali bioplina u Republici </a:t>
            </a:r>
            <a:r>
              <a:rPr lang="hr-HR" sz="1400" b="1" i="1" dirty="0" smtClean="0">
                <a:solidFill>
                  <a:srgbClr val="FFFF00"/>
                </a:solidFill>
              </a:rPr>
              <a:t>Hrvatskoj  - Našice, </a:t>
            </a:r>
            <a:r>
              <a:rPr lang="de-DE" sz="1400" b="1" dirty="0">
                <a:solidFill>
                  <a:srgbClr val="FFFF00"/>
                </a:solidFill>
              </a:rPr>
              <a:t>7</a:t>
            </a:r>
            <a:r>
              <a:rPr lang="de-DE" sz="1400" b="1" dirty="0" smtClean="0">
                <a:solidFill>
                  <a:srgbClr val="FFFF00"/>
                </a:solidFill>
              </a:rPr>
              <a:t>.</a:t>
            </a:r>
            <a:r>
              <a:rPr lang="hr-HR" sz="1400" b="1" dirty="0" smtClean="0">
                <a:solidFill>
                  <a:srgbClr val="FFFF00"/>
                </a:solidFill>
              </a:rPr>
              <a:t> </a:t>
            </a:r>
            <a:r>
              <a:rPr lang="de-DE" sz="1400" b="1" dirty="0" err="1" smtClean="0">
                <a:solidFill>
                  <a:srgbClr val="FFFF00"/>
                </a:solidFill>
              </a:rPr>
              <a:t>rujna</a:t>
            </a:r>
            <a:r>
              <a:rPr lang="de-DE" sz="1400" b="1" dirty="0" smtClean="0">
                <a:solidFill>
                  <a:srgbClr val="FFFF00"/>
                </a:solidFill>
              </a:rPr>
              <a:t> 2012</a:t>
            </a:r>
            <a:r>
              <a:rPr lang="hr-HR" sz="1400" b="1" dirty="0" smtClean="0">
                <a:solidFill>
                  <a:srgbClr val="FFFF00"/>
                </a:solidFill>
              </a:rPr>
              <a:t>.</a:t>
            </a:r>
            <a:r>
              <a:rPr kumimoji="0" lang="hr-HR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hr-HR" sz="1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Slika 1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548680"/>
            <a:ext cx="4457700" cy="2265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Slika 16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2924944"/>
            <a:ext cx="4714875" cy="22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kstniOkvir 17"/>
          <p:cNvSpPr txBox="1"/>
          <p:nvPr/>
        </p:nvSpPr>
        <p:spPr>
          <a:xfrm>
            <a:off x="107504" y="1268760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Struktura vlasništva u govedarskoj proizvodnji</a:t>
            </a:r>
            <a:endParaRPr lang="hr-HR" dirty="0"/>
          </a:p>
        </p:txBody>
      </p:sp>
      <p:sp>
        <p:nvSpPr>
          <p:cNvPr id="19" name="TekstniOkvir 18"/>
          <p:cNvSpPr txBox="1"/>
          <p:nvPr/>
        </p:nvSpPr>
        <p:spPr>
          <a:xfrm>
            <a:off x="5004048" y="3429000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Struktura vlasništva u svinjogojskoj proizvodnji</a:t>
            </a:r>
            <a:endParaRPr lang="hr-H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>
            <a:off x="0" y="5877272"/>
            <a:ext cx="9144000" cy="9807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 smtClean="0"/>
          </a:p>
          <a:p>
            <a:pPr algn="ctr"/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827584" y="5949280"/>
            <a:ext cx="31525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b="1" dirty="0" smtClean="0"/>
              <a:t>7. HRVATSKI DANI </a:t>
            </a:r>
            <a:r>
              <a:rPr lang="hr-HR" sz="2000" b="1" dirty="0"/>
              <a:t>BIOMASE</a:t>
            </a:r>
          </a:p>
        </p:txBody>
      </p:sp>
      <p:pic>
        <p:nvPicPr>
          <p:cNvPr id="1026" name="Picture 2" descr="hš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949280"/>
            <a:ext cx="552000" cy="8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upa 9"/>
          <p:cNvGrpSpPr/>
          <p:nvPr/>
        </p:nvGrpSpPr>
        <p:grpSpPr>
          <a:xfrm>
            <a:off x="4067944" y="5904656"/>
            <a:ext cx="576064" cy="908720"/>
            <a:chOff x="4139952" y="980728"/>
            <a:chExt cx="648072" cy="864096"/>
          </a:xfrm>
        </p:grpSpPr>
        <p:sp>
          <p:nvSpPr>
            <p:cNvPr id="9" name="Pravokutnik 8"/>
            <p:cNvSpPr/>
            <p:nvPr/>
          </p:nvSpPr>
          <p:spPr>
            <a:xfrm>
              <a:off x="4139952" y="980728"/>
              <a:ext cx="648072" cy="864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  <p:pic>
          <p:nvPicPr>
            <p:cNvPr id="1027" name="Picture 3" descr="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11960" y="1052736"/>
              <a:ext cx="493018" cy="703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8" name="Picture 4" descr="imag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6110222"/>
            <a:ext cx="1800200" cy="631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kstniOkvir 10"/>
          <p:cNvSpPr txBox="1"/>
          <p:nvPr/>
        </p:nvSpPr>
        <p:spPr>
          <a:xfrm>
            <a:off x="827584" y="630932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mtClean="0"/>
              <a:t>Hrvatsko šumarsko društvo</a:t>
            </a:r>
            <a:endParaRPr lang="hr-HR"/>
          </a:p>
        </p:txBody>
      </p:sp>
      <p:sp>
        <p:nvSpPr>
          <p:cNvPr id="15" name="Pravokutnik 14"/>
          <p:cNvSpPr/>
          <p:nvPr/>
        </p:nvSpPr>
        <p:spPr>
          <a:xfrm>
            <a:off x="0" y="0"/>
            <a:ext cx="9144000" cy="587727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Podnaslov 2"/>
          <p:cNvSpPr txBox="1">
            <a:spLocks/>
          </p:cNvSpPr>
          <p:nvPr/>
        </p:nvSpPr>
        <p:spPr>
          <a:xfrm>
            <a:off x="0" y="0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</a:pPr>
            <a:r>
              <a:rPr kumimoji="0" lang="hr-HR" sz="1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</a:t>
            </a:r>
            <a:r>
              <a:rPr kumimoji="0" lang="hr-HR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hr-HR" sz="1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dr.sc</a:t>
            </a:r>
            <a:r>
              <a:rPr kumimoji="0" lang="hr-HR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Davor Kralik -</a:t>
            </a:r>
            <a:r>
              <a:rPr lang="hr-HR" sz="1400" b="1" i="1" dirty="0">
                <a:solidFill>
                  <a:srgbClr val="FFFF00"/>
                </a:solidFill>
              </a:rPr>
              <a:t>Potencijali bioplina u Republici </a:t>
            </a:r>
            <a:r>
              <a:rPr lang="hr-HR" sz="1400" b="1" i="1" dirty="0" smtClean="0">
                <a:solidFill>
                  <a:srgbClr val="FFFF00"/>
                </a:solidFill>
              </a:rPr>
              <a:t>Hrvatskoj  - Našice, </a:t>
            </a:r>
            <a:r>
              <a:rPr lang="de-DE" sz="1400" b="1" dirty="0">
                <a:solidFill>
                  <a:srgbClr val="FFFF00"/>
                </a:solidFill>
              </a:rPr>
              <a:t>7</a:t>
            </a:r>
            <a:r>
              <a:rPr lang="de-DE" sz="1400" b="1" dirty="0" smtClean="0">
                <a:solidFill>
                  <a:srgbClr val="FFFF00"/>
                </a:solidFill>
              </a:rPr>
              <a:t>.</a:t>
            </a:r>
            <a:r>
              <a:rPr lang="hr-HR" sz="1400" b="1" dirty="0" smtClean="0">
                <a:solidFill>
                  <a:srgbClr val="FFFF00"/>
                </a:solidFill>
              </a:rPr>
              <a:t> </a:t>
            </a:r>
            <a:r>
              <a:rPr lang="de-DE" sz="1400" b="1" dirty="0" err="1" smtClean="0">
                <a:solidFill>
                  <a:srgbClr val="FFFF00"/>
                </a:solidFill>
              </a:rPr>
              <a:t>rujna</a:t>
            </a:r>
            <a:r>
              <a:rPr lang="de-DE" sz="1400" b="1" dirty="0" smtClean="0">
                <a:solidFill>
                  <a:srgbClr val="FFFF00"/>
                </a:solidFill>
              </a:rPr>
              <a:t> 2012</a:t>
            </a:r>
            <a:r>
              <a:rPr lang="hr-HR" sz="1400" b="1" dirty="0" smtClean="0">
                <a:solidFill>
                  <a:srgbClr val="FFFF00"/>
                </a:solidFill>
              </a:rPr>
              <a:t>.</a:t>
            </a:r>
            <a:r>
              <a:rPr kumimoji="0" lang="hr-HR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hr-HR" sz="1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620688"/>
            <a:ext cx="8670670" cy="499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>
            <a:off x="0" y="5877272"/>
            <a:ext cx="9144000" cy="9807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 smtClean="0"/>
          </a:p>
          <a:p>
            <a:pPr algn="ctr"/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827584" y="5949280"/>
            <a:ext cx="31525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b="1" dirty="0" smtClean="0"/>
              <a:t>7. HRVATSKI DANI </a:t>
            </a:r>
            <a:r>
              <a:rPr lang="hr-HR" sz="2000" b="1" dirty="0"/>
              <a:t>BIOMASE</a:t>
            </a:r>
          </a:p>
        </p:txBody>
      </p:sp>
      <p:pic>
        <p:nvPicPr>
          <p:cNvPr id="1026" name="Picture 2" descr="hš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949280"/>
            <a:ext cx="552000" cy="8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upa 9"/>
          <p:cNvGrpSpPr/>
          <p:nvPr/>
        </p:nvGrpSpPr>
        <p:grpSpPr>
          <a:xfrm>
            <a:off x="4067944" y="5904656"/>
            <a:ext cx="576064" cy="908720"/>
            <a:chOff x="4139952" y="980728"/>
            <a:chExt cx="648072" cy="864096"/>
          </a:xfrm>
        </p:grpSpPr>
        <p:sp>
          <p:nvSpPr>
            <p:cNvPr id="9" name="Pravokutnik 8"/>
            <p:cNvSpPr/>
            <p:nvPr/>
          </p:nvSpPr>
          <p:spPr>
            <a:xfrm>
              <a:off x="4139952" y="980728"/>
              <a:ext cx="648072" cy="864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  <p:pic>
          <p:nvPicPr>
            <p:cNvPr id="1027" name="Picture 3" descr="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11960" y="1052736"/>
              <a:ext cx="493018" cy="703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8" name="Picture 4" descr="imag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6110222"/>
            <a:ext cx="1800200" cy="631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kstniOkvir 10"/>
          <p:cNvSpPr txBox="1"/>
          <p:nvPr/>
        </p:nvSpPr>
        <p:spPr>
          <a:xfrm>
            <a:off x="827584" y="630932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mtClean="0"/>
              <a:t>Hrvatsko šumarsko društvo</a:t>
            </a:r>
            <a:endParaRPr lang="hr-HR"/>
          </a:p>
        </p:txBody>
      </p:sp>
      <p:sp>
        <p:nvSpPr>
          <p:cNvPr id="15" name="Pravokutnik 14"/>
          <p:cNvSpPr/>
          <p:nvPr/>
        </p:nvSpPr>
        <p:spPr>
          <a:xfrm>
            <a:off x="0" y="0"/>
            <a:ext cx="9144000" cy="587727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Podnaslov 2"/>
          <p:cNvSpPr txBox="1">
            <a:spLocks/>
          </p:cNvSpPr>
          <p:nvPr/>
        </p:nvSpPr>
        <p:spPr>
          <a:xfrm>
            <a:off x="0" y="0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</a:pPr>
            <a:r>
              <a:rPr kumimoji="0" lang="hr-HR" sz="1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</a:t>
            </a:r>
            <a:r>
              <a:rPr kumimoji="0" lang="hr-HR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hr-HR" sz="1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dr.sc</a:t>
            </a:r>
            <a:r>
              <a:rPr kumimoji="0" lang="hr-HR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Davor Kralik -</a:t>
            </a:r>
            <a:r>
              <a:rPr lang="hr-HR" sz="1400" b="1" i="1" dirty="0">
                <a:solidFill>
                  <a:srgbClr val="FFFF00"/>
                </a:solidFill>
              </a:rPr>
              <a:t>Potencijali bioplina u Republici </a:t>
            </a:r>
            <a:r>
              <a:rPr lang="hr-HR" sz="1400" b="1" i="1" dirty="0" smtClean="0">
                <a:solidFill>
                  <a:srgbClr val="FFFF00"/>
                </a:solidFill>
              </a:rPr>
              <a:t>Hrvatskoj  - Našice, </a:t>
            </a:r>
            <a:r>
              <a:rPr lang="de-DE" sz="1400" b="1" dirty="0">
                <a:solidFill>
                  <a:srgbClr val="FFFF00"/>
                </a:solidFill>
              </a:rPr>
              <a:t>7</a:t>
            </a:r>
            <a:r>
              <a:rPr lang="de-DE" sz="1400" b="1" dirty="0" smtClean="0">
                <a:solidFill>
                  <a:srgbClr val="FFFF00"/>
                </a:solidFill>
              </a:rPr>
              <a:t>.</a:t>
            </a:r>
            <a:r>
              <a:rPr lang="hr-HR" sz="1400" b="1" dirty="0" smtClean="0">
                <a:solidFill>
                  <a:srgbClr val="FFFF00"/>
                </a:solidFill>
              </a:rPr>
              <a:t> </a:t>
            </a:r>
            <a:r>
              <a:rPr lang="de-DE" sz="1400" b="1" dirty="0" err="1" smtClean="0">
                <a:solidFill>
                  <a:srgbClr val="FFFF00"/>
                </a:solidFill>
              </a:rPr>
              <a:t>rujna</a:t>
            </a:r>
            <a:r>
              <a:rPr lang="de-DE" sz="1400" b="1" dirty="0" smtClean="0">
                <a:solidFill>
                  <a:srgbClr val="FFFF00"/>
                </a:solidFill>
              </a:rPr>
              <a:t> 2012</a:t>
            </a:r>
            <a:r>
              <a:rPr lang="hr-HR" sz="1400" b="1" dirty="0" smtClean="0">
                <a:solidFill>
                  <a:srgbClr val="FFFF00"/>
                </a:solidFill>
              </a:rPr>
              <a:t>.</a:t>
            </a:r>
            <a:r>
              <a:rPr kumimoji="0" lang="hr-HR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hr-HR" sz="1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1484784"/>
            <a:ext cx="882678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Tablica 16"/>
          <p:cNvGraphicFramePr>
            <a:graphicFrameLocks noGrp="1"/>
          </p:cNvGraphicFramePr>
          <p:nvPr/>
        </p:nvGraphicFramePr>
        <p:xfrm>
          <a:off x="2195736" y="620688"/>
          <a:ext cx="4824535" cy="597024"/>
        </p:xfrm>
        <a:graphic>
          <a:graphicData uri="http://schemas.openxmlformats.org/drawingml/2006/table">
            <a:tbl>
              <a:tblPr/>
              <a:tblGrid>
                <a:gridCol w="1531337"/>
                <a:gridCol w="2140579"/>
                <a:gridCol w="1152619"/>
              </a:tblGrid>
              <a:tr h="298512"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Broj nositelja projekata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Instalirana snaga (MW)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Prosjek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98512"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80,95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</a:t>
                      </a:r>
                      <a:r>
                        <a:rPr lang="hr-HR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>
            <a:off x="0" y="5877272"/>
            <a:ext cx="9144000" cy="9807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 smtClean="0"/>
          </a:p>
          <a:p>
            <a:pPr algn="ctr"/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827584" y="5949280"/>
            <a:ext cx="31525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b="1" dirty="0" smtClean="0"/>
              <a:t>7. HRVATSKI DANI </a:t>
            </a:r>
            <a:r>
              <a:rPr lang="hr-HR" sz="2000" b="1" dirty="0"/>
              <a:t>BIOMASE</a:t>
            </a:r>
          </a:p>
        </p:txBody>
      </p:sp>
      <p:pic>
        <p:nvPicPr>
          <p:cNvPr id="1026" name="Picture 2" descr="hš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949280"/>
            <a:ext cx="552000" cy="8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upa 9"/>
          <p:cNvGrpSpPr/>
          <p:nvPr/>
        </p:nvGrpSpPr>
        <p:grpSpPr>
          <a:xfrm>
            <a:off x="4067944" y="5904656"/>
            <a:ext cx="576064" cy="908720"/>
            <a:chOff x="4139952" y="980728"/>
            <a:chExt cx="648072" cy="864096"/>
          </a:xfrm>
        </p:grpSpPr>
        <p:sp>
          <p:nvSpPr>
            <p:cNvPr id="9" name="Pravokutnik 8"/>
            <p:cNvSpPr/>
            <p:nvPr/>
          </p:nvSpPr>
          <p:spPr>
            <a:xfrm>
              <a:off x="4139952" y="980728"/>
              <a:ext cx="648072" cy="864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  <p:pic>
          <p:nvPicPr>
            <p:cNvPr id="1027" name="Picture 3" descr="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11960" y="1052736"/>
              <a:ext cx="493018" cy="703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8" name="Picture 4" descr="imag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6110222"/>
            <a:ext cx="1800200" cy="631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kstniOkvir 10"/>
          <p:cNvSpPr txBox="1"/>
          <p:nvPr/>
        </p:nvSpPr>
        <p:spPr>
          <a:xfrm>
            <a:off x="827584" y="630932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mtClean="0"/>
              <a:t>Hrvatsko šumarsko društvo</a:t>
            </a:r>
            <a:endParaRPr lang="hr-HR"/>
          </a:p>
        </p:txBody>
      </p:sp>
      <p:sp>
        <p:nvSpPr>
          <p:cNvPr id="15" name="Pravokutnik 14"/>
          <p:cNvSpPr/>
          <p:nvPr/>
        </p:nvSpPr>
        <p:spPr>
          <a:xfrm>
            <a:off x="0" y="0"/>
            <a:ext cx="9144000" cy="587727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Podnaslov 2"/>
          <p:cNvSpPr txBox="1">
            <a:spLocks/>
          </p:cNvSpPr>
          <p:nvPr/>
        </p:nvSpPr>
        <p:spPr>
          <a:xfrm>
            <a:off x="0" y="0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</a:pPr>
            <a:r>
              <a:rPr kumimoji="0" lang="hr-HR" sz="1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</a:t>
            </a:r>
            <a:r>
              <a:rPr kumimoji="0" lang="hr-HR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hr-HR" sz="1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dr.sc</a:t>
            </a:r>
            <a:r>
              <a:rPr kumimoji="0" lang="hr-HR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Davor Kralik -</a:t>
            </a:r>
            <a:r>
              <a:rPr lang="hr-HR" sz="1400" b="1" i="1" dirty="0">
                <a:solidFill>
                  <a:srgbClr val="FFFF00"/>
                </a:solidFill>
              </a:rPr>
              <a:t>Potencijali bioplina u Republici </a:t>
            </a:r>
            <a:r>
              <a:rPr lang="hr-HR" sz="1400" b="1" i="1" dirty="0" smtClean="0">
                <a:solidFill>
                  <a:srgbClr val="FFFF00"/>
                </a:solidFill>
              </a:rPr>
              <a:t>Hrvatskoj  - Našice, </a:t>
            </a:r>
            <a:r>
              <a:rPr lang="de-DE" sz="1400" b="1" dirty="0">
                <a:solidFill>
                  <a:srgbClr val="FFFF00"/>
                </a:solidFill>
              </a:rPr>
              <a:t>7</a:t>
            </a:r>
            <a:r>
              <a:rPr lang="de-DE" sz="1400" b="1" dirty="0" smtClean="0">
                <a:solidFill>
                  <a:srgbClr val="FFFF00"/>
                </a:solidFill>
              </a:rPr>
              <a:t>.</a:t>
            </a:r>
            <a:r>
              <a:rPr lang="hr-HR" sz="1400" b="1" dirty="0" smtClean="0">
                <a:solidFill>
                  <a:srgbClr val="FFFF00"/>
                </a:solidFill>
              </a:rPr>
              <a:t> </a:t>
            </a:r>
            <a:r>
              <a:rPr lang="de-DE" sz="1400" b="1" dirty="0" err="1" smtClean="0">
                <a:solidFill>
                  <a:srgbClr val="FFFF00"/>
                </a:solidFill>
              </a:rPr>
              <a:t>rujna</a:t>
            </a:r>
            <a:r>
              <a:rPr lang="de-DE" sz="1400" b="1" dirty="0" smtClean="0">
                <a:solidFill>
                  <a:srgbClr val="FFFF00"/>
                </a:solidFill>
              </a:rPr>
              <a:t> 2012</a:t>
            </a:r>
            <a:r>
              <a:rPr lang="hr-HR" sz="1400" b="1" dirty="0" smtClean="0">
                <a:solidFill>
                  <a:srgbClr val="FFFF00"/>
                </a:solidFill>
              </a:rPr>
              <a:t>.</a:t>
            </a:r>
            <a:r>
              <a:rPr kumimoji="0" lang="hr-HR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hr-HR" sz="1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Naslov 12"/>
          <p:cNvSpPr txBox="1">
            <a:spLocks/>
          </p:cNvSpPr>
          <p:nvPr/>
        </p:nvSpPr>
        <p:spPr>
          <a:xfrm>
            <a:off x="395536" y="692696"/>
            <a:ext cx="828092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Trenutno pristup registru nije moguć ali prema informacijama iz Ministarstva gospodarstva prijavljeno je  trenutno </a:t>
            </a:r>
            <a:r>
              <a:rPr kumimoji="0" lang="hr-HR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65</a:t>
            </a:r>
            <a:r>
              <a:rPr kumimoji="0" lang="hr-HR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projekata sa približno </a:t>
            </a:r>
            <a:r>
              <a:rPr kumimoji="0" lang="hr-HR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90</a:t>
            </a:r>
            <a:r>
              <a:rPr kumimoji="0" lang="hr-HR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MWh instalirane snage.</a:t>
            </a:r>
            <a:endParaRPr kumimoji="0" lang="hr-HR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7" name="Slika 16" descr="Bioplinska postrojenja  statust povlastenog proizvodjat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2132856"/>
            <a:ext cx="8397461" cy="223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>
            <a:off x="0" y="5877272"/>
            <a:ext cx="9144000" cy="9807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 smtClean="0"/>
          </a:p>
          <a:p>
            <a:pPr algn="ctr"/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827584" y="5949280"/>
            <a:ext cx="31525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b="1" dirty="0" smtClean="0"/>
              <a:t>7. HRVATSKI DANI </a:t>
            </a:r>
            <a:r>
              <a:rPr lang="hr-HR" sz="2000" b="1" dirty="0"/>
              <a:t>BIOMASE</a:t>
            </a:r>
          </a:p>
        </p:txBody>
      </p:sp>
      <p:pic>
        <p:nvPicPr>
          <p:cNvPr id="1026" name="Picture 2" descr="hš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949280"/>
            <a:ext cx="552000" cy="8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upa 9"/>
          <p:cNvGrpSpPr/>
          <p:nvPr/>
        </p:nvGrpSpPr>
        <p:grpSpPr>
          <a:xfrm>
            <a:off x="4067944" y="5904656"/>
            <a:ext cx="576064" cy="908720"/>
            <a:chOff x="4139952" y="980728"/>
            <a:chExt cx="648072" cy="864096"/>
          </a:xfrm>
        </p:grpSpPr>
        <p:sp>
          <p:nvSpPr>
            <p:cNvPr id="9" name="Pravokutnik 8"/>
            <p:cNvSpPr/>
            <p:nvPr/>
          </p:nvSpPr>
          <p:spPr>
            <a:xfrm>
              <a:off x="4139952" y="980728"/>
              <a:ext cx="648072" cy="864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  <p:pic>
          <p:nvPicPr>
            <p:cNvPr id="1027" name="Picture 3" descr="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11960" y="1052736"/>
              <a:ext cx="493018" cy="703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8" name="Picture 4" descr="imag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6110222"/>
            <a:ext cx="1800200" cy="631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kstniOkvir 10"/>
          <p:cNvSpPr txBox="1"/>
          <p:nvPr/>
        </p:nvSpPr>
        <p:spPr>
          <a:xfrm>
            <a:off x="827584" y="630932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mtClean="0"/>
              <a:t>Hrvatsko šumarsko društvo</a:t>
            </a:r>
            <a:endParaRPr lang="hr-HR"/>
          </a:p>
        </p:txBody>
      </p:sp>
      <p:sp>
        <p:nvSpPr>
          <p:cNvPr id="15" name="Pravokutnik 14"/>
          <p:cNvSpPr/>
          <p:nvPr/>
        </p:nvSpPr>
        <p:spPr>
          <a:xfrm>
            <a:off x="0" y="0"/>
            <a:ext cx="9144000" cy="587727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Podnaslov 2"/>
          <p:cNvSpPr txBox="1">
            <a:spLocks/>
          </p:cNvSpPr>
          <p:nvPr/>
        </p:nvSpPr>
        <p:spPr>
          <a:xfrm>
            <a:off x="0" y="0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</a:pPr>
            <a:r>
              <a:rPr kumimoji="0" lang="hr-HR" sz="1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</a:t>
            </a:r>
            <a:r>
              <a:rPr kumimoji="0" lang="hr-HR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hr-HR" sz="1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dr.sc</a:t>
            </a:r>
            <a:r>
              <a:rPr kumimoji="0" lang="hr-HR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Davor Kralik -</a:t>
            </a:r>
            <a:r>
              <a:rPr lang="hr-HR" sz="1400" b="1" i="1" dirty="0">
                <a:solidFill>
                  <a:srgbClr val="FFFF00"/>
                </a:solidFill>
              </a:rPr>
              <a:t>Potencijali bioplina u Republici </a:t>
            </a:r>
            <a:r>
              <a:rPr lang="hr-HR" sz="1400" b="1" i="1" dirty="0" smtClean="0">
                <a:solidFill>
                  <a:srgbClr val="FFFF00"/>
                </a:solidFill>
              </a:rPr>
              <a:t>Hrvatskoj  - Našice, </a:t>
            </a:r>
            <a:r>
              <a:rPr lang="de-DE" sz="1400" b="1" dirty="0">
                <a:solidFill>
                  <a:srgbClr val="FFFF00"/>
                </a:solidFill>
              </a:rPr>
              <a:t>7</a:t>
            </a:r>
            <a:r>
              <a:rPr lang="de-DE" sz="1400" b="1" dirty="0" smtClean="0">
                <a:solidFill>
                  <a:srgbClr val="FFFF00"/>
                </a:solidFill>
              </a:rPr>
              <a:t>.</a:t>
            </a:r>
            <a:r>
              <a:rPr lang="hr-HR" sz="1400" b="1" dirty="0" smtClean="0">
                <a:solidFill>
                  <a:srgbClr val="FFFF00"/>
                </a:solidFill>
              </a:rPr>
              <a:t> </a:t>
            </a:r>
            <a:r>
              <a:rPr lang="de-DE" sz="1400" b="1" dirty="0" err="1" smtClean="0">
                <a:solidFill>
                  <a:srgbClr val="FFFF00"/>
                </a:solidFill>
              </a:rPr>
              <a:t>rujna</a:t>
            </a:r>
            <a:r>
              <a:rPr lang="de-DE" sz="1400" b="1" dirty="0" smtClean="0">
                <a:solidFill>
                  <a:srgbClr val="FFFF00"/>
                </a:solidFill>
              </a:rPr>
              <a:t> 2012</a:t>
            </a:r>
            <a:r>
              <a:rPr lang="hr-HR" sz="1400" b="1" dirty="0" smtClean="0">
                <a:solidFill>
                  <a:srgbClr val="FFFF00"/>
                </a:solidFill>
              </a:rPr>
              <a:t>.</a:t>
            </a:r>
            <a:r>
              <a:rPr kumimoji="0" lang="hr-HR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hr-HR" sz="1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kstniOkvir 13"/>
          <p:cNvSpPr txBox="1"/>
          <p:nvPr/>
        </p:nvSpPr>
        <p:spPr>
          <a:xfrm>
            <a:off x="683568" y="764704"/>
            <a:ext cx="777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sz="2000" b="1" dirty="0" smtClean="0">
                <a:solidFill>
                  <a:srgbClr val="0070C0"/>
                </a:solidFill>
                <a:latin typeface="+mj-lt"/>
              </a:rPr>
              <a:t>Prvo </a:t>
            </a:r>
            <a:r>
              <a:rPr lang="hr-HR" sz="2000" b="1" dirty="0" err="1" smtClean="0">
                <a:solidFill>
                  <a:srgbClr val="0070C0"/>
                </a:solidFill>
                <a:latin typeface="+mj-lt"/>
              </a:rPr>
              <a:t>bioplinsko</a:t>
            </a:r>
            <a:r>
              <a:rPr lang="hr-HR" sz="2000" b="1" dirty="0" smtClean="0">
                <a:solidFill>
                  <a:srgbClr val="0070C0"/>
                </a:solidFill>
                <a:latin typeface="+mj-lt"/>
              </a:rPr>
              <a:t> postrojenje  u RH Farma </a:t>
            </a:r>
            <a:r>
              <a:rPr lang="hr-HR" sz="2000" b="1" dirty="0" err="1" smtClean="0">
                <a:solidFill>
                  <a:srgbClr val="0070C0"/>
                </a:solidFill>
                <a:latin typeface="+mj-lt"/>
              </a:rPr>
              <a:t>Ivankovo</a:t>
            </a:r>
            <a:r>
              <a:rPr lang="hr-HR" sz="2000" b="1" dirty="0" smtClean="0">
                <a:solidFill>
                  <a:srgbClr val="0070C0"/>
                </a:solidFill>
                <a:latin typeface="+mj-lt"/>
              </a:rPr>
              <a:t> - </a:t>
            </a:r>
            <a:r>
              <a:rPr lang="hr-HR" sz="2000" b="1" dirty="0" smtClean="0">
                <a:solidFill>
                  <a:srgbClr val="0070C0"/>
                </a:solidFill>
                <a:latin typeface="+mj-lt"/>
                <a:ea typeface="Calibri" pitchFamily="34" charset="0"/>
                <a:cs typeface="Tahoma" pitchFamily="34" charset="0"/>
              </a:rPr>
              <a:t>PZ </a:t>
            </a:r>
            <a:r>
              <a:rPr lang="hr-HR" sz="2000" b="1" dirty="0" err="1" smtClean="0">
                <a:solidFill>
                  <a:srgbClr val="0070C0"/>
                </a:solidFill>
                <a:latin typeface="+mj-lt"/>
                <a:ea typeface="Calibri" pitchFamily="34" charset="0"/>
                <a:cs typeface="Tahoma" pitchFamily="34" charset="0"/>
              </a:rPr>
              <a:t>Osatina</a:t>
            </a:r>
            <a:r>
              <a:rPr lang="hr-HR" sz="2000" b="1" dirty="0" smtClean="0">
                <a:solidFill>
                  <a:srgbClr val="0070C0"/>
                </a:solidFill>
                <a:latin typeface="+mj-lt"/>
                <a:ea typeface="Calibri" pitchFamily="34" charset="0"/>
                <a:cs typeface="Tahoma" pitchFamily="34" charset="0"/>
              </a:rPr>
              <a:t> 2 x  </a:t>
            </a:r>
            <a:r>
              <a:rPr lang="hr-HR" sz="2000" b="1" dirty="0" err="1" smtClean="0">
                <a:solidFill>
                  <a:srgbClr val="0070C0"/>
                </a:solidFill>
                <a:latin typeface="+mj-lt"/>
                <a:ea typeface="Calibri" pitchFamily="34" charset="0"/>
                <a:cs typeface="Tahoma" pitchFamily="34" charset="0"/>
              </a:rPr>
              <a:t>1MW</a:t>
            </a:r>
            <a:r>
              <a:rPr lang="hr-HR" sz="2000" b="1" dirty="0" smtClean="0">
                <a:solidFill>
                  <a:srgbClr val="0070C0"/>
                </a:solidFill>
                <a:latin typeface="+mj-lt"/>
              </a:rPr>
              <a:t>  </a:t>
            </a:r>
            <a:endParaRPr lang="hr-HR" sz="2000" b="1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17" name="Slika 16" descr="bio-pli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1628800"/>
            <a:ext cx="4214469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>
            <a:off x="0" y="5877272"/>
            <a:ext cx="9144000" cy="9807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 smtClean="0"/>
          </a:p>
          <a:p>
            <a:pPr algn="ctr"/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827584" y="5949280"/>
            <a:ext cx="31525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b="1" dirty="0" smtClean="0"/>
              <a:t>7. HRVATSKI DANI </a:t>
            </a:r>
            <a:r>
              <a:rPr lang="hr-HR" sz="2000" b="1" dirty="0"/>
              <a:t>BIOMASE</a:t>
            </a:r>
          </a:p>
        </p:txBody>
      </p:sp>
      <p:pic>
        <p:nvPicPr>
          <p:cNvPr id="1026" name="Picture 2" descr="hš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949280"/>
            <a:ext cx="552000" cy="8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upa 9"/>
          <p:cNvGrpSpPr/>
          <p:nvPr/>
        </p:nvGrpSpPr>
        <p:grpSpPr>
          <a:xfrm>
            <a:off x="4067944" y="5904656"/>
            <a:ext cx="576064" cy="908720"/>
            <a:chOff x="4139952" y="980728"/>
            <a:chExt cx="648072" cy="864096"/>
          </a:xfrm>
        </p:grpSpPr>
        <p:sp>
          <p:nvSpPr>
            <p:cNvPr id="9" name="Pravokutnik 8"/>
            <p:cNvSpPr/>
            <p:nvPr/>
          </p:nvSpPr>
          <p:spPr>
            <a:xfrm>
              <a:off x="4139952" y="980728"/>
              <a:ext cx="648072" cy="864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  <p:pic>
          <p:nvPicPr>
            <p:cNvPr id="1027" name="Picture 3" descr="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11960" y="1052736"/>
              <a:ext cx="493018" cy="703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8" name="Picture 4" descr="imag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6110222"/>
            <a:ext cx="1800200" cy="631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kstniOkvir 10"/>
          <p:cNvSpPr txBox="1"/>
          <p:nvPr/>
        </p:nvSpPr>
        <p:spPr>
          <a:xfrm>
            <a:off x="827584" y="630932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mtClean="0"/>
              <a:t>Hrvatsko šumarsko društvo</a:t>
            </a:r>
            <a:endParaRPr lang="hr-HR"/>
          </a:p>
        </p:txBody>
      </p:sp>
      <p:sp>
        <p:nvSpPr>
          <p:cNvPr id="15" name="Pravokutnik 14"/>
          <p:cNvSpPr/>
          <p:nvPr/>
        </p:nvSpPr>
        <p:spPr>
          <a:xfrm>
            <a:off x="0" y="0"/>
            <a:ext cx="9144000" cy="587727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Podnaslov 2"/>
          <p:cNvSpPr txBox="1">
            <a:spLocks/>
          </p:cNvSpPr>
          <p:nvPr/>
        </p:nvSpPr>
        <p:spPr>
          <a:xfrm>
            <a:off x="0" y="0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</a:pPr>
            <a:r>
              <a:rPr kumimoji="0" lang="hr-HR" sz="1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</a:t>
            </a:r>
            <a:r>
              <a:rPr kumimoji="0" lang="hr-HR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hr-HR" sz="1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dr.sc</a:t>
            </a:r>
            <a:r>
              <a:rPr kumimoji="0" lang="hr-HR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Davor Kralik -</a:t>
            </a:r>
            <a:r>
              <a:rPr lang="hr-HR" sz="1400" b="1" i="1" dirty="0">
                <a:solidFill>
                  <a:srgbClr val="FFFF00"/>
                </a:solidFill>
              </a:rPr>
              <a:t>Potencijali bioplina u Republici </a:t>
            </a:r>
            <a:r>
              <a:rPr lang="hr-HR" sz="1400" b="1" i="1" dirty="0" smtClean="0">
                <a:solidFill>
                  <a:srgbClr val="FFFF00"/>
                </a:solidFill>
              </a:rPr>
              <a:t>Hrvatskoj  - Našice, </a:t>
            </a:r>
            <a:r>
              <a:rPr lang="de-DE" sz="1400" b="1" dirty="0">
                <a:solidFill>
                  <a:srgbClr val="FFFF00"/>
                </a:solidFill>
              </a:rPr>
              <a:t>7</a:t>
            </a:r>
            <a:r>
              <a:rPr lang="de-DE" sz="1400" b="1" dirty="0" smtClean="0">
                <a:solidFill>
                  <a:srgbClr val="FFFF00"/>
                </a:solidFill>
              </a:rPr>
              <a:t>.</a:t>
            </a:r>
            <a:r>
              <a:rPr lang="hr-HR" sz="1400" b="1" dirty="0" smtClean="0">
                <a:solidFill>
                  <a:srgbClr val="FFFF00"/>
                </a:solidFill>
              </a:rPr>
              <a:t> </a:t>
            </a:r>
            <a:r>
              <a:rPr lang="de-DE" sz="1400" b="1" dirty="0" err="1" smtClean="0">
                <a:solidFill>
                  <a:srgbClr val="FFFF00"/>
                </a:solidFill>
              </a:rPr>
              <a:t>rujna</a:t>
            </a:r>
            <a:r>
              <a:rPr lang="de-DE" sz="1400" b="1" dirty="0" smtClean="0">
                <a:solidFill>
                  <a:srgbClr val="FFFF00"/>
                </a:solidFill>
              </a:rPr>
              <a:t> 2012</a:t>
            </a:r>
            <a:r>
              <a:rPr lang="hr-HR" sz="1400" b="1" dirty="0" smtClean="0">
                <a:solidFill>
                  <a:srgbClr val="FFFF00"/>
                </a:solidFill>
              </a:rPr>
              <a:t>.</a:t>
            </a:r>
            <a:r>
              <a:rPr kumimoji="0" lang="hr-HR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hr-HR" sz="1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" name="Slika 17" descr="E:\Moji dokumenti\Moji_dokumenti\Nastava\Slike_nastava\Slike_nastava_OIE\Studenti_Osatina_2011\IMG_042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836712"/>
            <a:ext cx="287591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Slika 18" descr="E:\Moji dokumenti\Moji_dokumenti\Nastava\Slike_nastava\Slike_nastava_OIE\Studenti_Osatina_2011\IMG_043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3501008"/>
            <a:ext cx="282892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kstniOkvir 20"/>
          <p:cNvSpPr txBox="1"/>
          <p:nvPr/>
        </p:nvSpPr>
        <p:spPr>
          <a:xfrm>
            <a:off x="3779912" y="4149080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latin typeface="Times New Roman"/>
                <a:ea typeface="Times New Roman"/>
                <a:cs typeface="Times New Roman"/>
              </a:rPr>
              <a:t>Staklenik koji koristi toplinsku energiju s </a:t>
            </a:r>
            <a:r>
              <a:rPr lang="hr-HR" dirty="0" err="1" smtClean="0">
                <a:latin typeface="Times New Roman"/>
                <a:ea typeface="Times New Roman"/>
                <a:cs typeface="Times New Roman"/>
              </a:rPr>
              <a:t>bioplinskog</a:t>
            </a:r>
            <a:r>
              <a:rPr lang="hr-HR" dirty="0" smtClean="0">
                <a:latin typeface="Times New Roman"/>
                <a:ea typeface="Times New Roman"/>
                <a:cs typeface="Times New Roman"/>
              </a:rPr>
              <a:t> postrojenja</a:t>
            </a:r>
            <a:endParaRPr lang="hr-HR" dirty="0" smtClean="0">
              <a:latin typeface="Tw Cen MT"/>
              <a:ea typeface="Times New Roman"/>
              <a:cs typeface="Times New Roman"/>
            </a:endParaRPr>
          </a:p>
        </p:txBody>
      </p:sp>
      <p:sp>
        <p:nvSpPr>
          <p:cNvPr id="22" name="TekstniOkvir 21"/>
          <p:cNvSpPr txBox="1"/>
          <p:nvPr/>
        </p:nvSpPr>
        <p:spPr>
          <a:xfrm>
            <a:off x="3851920" y="1556792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latin typeface="Times New Roman"/>
                <a:ea typeface="Times New Roman"/>
                <a:cs typeface="Times New Roman"/>
              </a:rPr>
              <a:t>Proizvodnja komposta nakon fermentacije 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>
            <a:off x="0" y="5877272"/>
            <a:ext cx="9144000" cy="9807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 smtClean="0"/>
          </a:p>
          <a:p>
            <a:pPr algn="ctr"/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827584" y="5949280"/>
            <a:ext cx="31525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b="1" dirty="0" smtClean="0"/>
              <a:t>7. HRVATSKI DANI </a:t>
            </a:r>
            <a:r>
              <a:rPr lang="hr-HR" sz="2000" b="1" dirty="0"/>
              <a:t>BIOMASE</a:t>
            </a:r>
          </a:p>
        </p:txBody>
      </p:sp>
      <p:pic>
        <p:nvPicPr>
          <p:cNvPr id="1026" name="Picture 2" descr="hš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949280"/>
            <a:ext cx="552000" cy="8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upa 9"/>
          <p:cNvGrpSpPr/>
          <p:nvPr/>
        </p:nvGrpSpPr>
        <p:grpSpPr>
          <a:xfrm>
            <a:off x="4067944" y="5904656"/>
            <a:ext cx="576064" cy="908720"/>
            <a:chOff x="4139952" y="980728"/>
            <a:chExt cx="648072" cy="864096"/>
          </a:xfrm>
        </p:grpSpPr>
        <p:sp>
          <p:nvSpPr>
            <p:cNvPr id="9" name="Pravokutnik 8"/>
            <p:cNvSpPr/>
            <p:nvPr/>
          </p:nvSpPr>
          <p:spPr>
            <a:xfrm>
              <a:off x="4139952" y="980728"/>
              <a:ext cx="648072" cy="864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  <p:pic>
          <p:nvPicPr>
            <p:cNvPr id="1027" name="Picture 3" descr="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11960" y="1052736"/>
              <a:ext cx="493018" cy="703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8" name="Picture 4" descr="imag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6110222"/>
            <a:ext cx="1800200" cy="631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kstniOkvir 10"/>
          <p:cNvSpPr txBox="1"/>
          <p:nvPr/>
        </p:nvSpPr>
        <p:spPr>
          <a:xfrm>
            <a:off x="827584" y="630932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mtClean="0"/>
              <a:t>Hrvatsko šumarsko društvo</a:t>
            </a:r>
            <a:endParaRPr lang="hr-HR"/>
          </a:p>
        </p:txBody>
      </p:sp>
      <p:sp>
        <p:nvSpPr>
          <p:cNvPr id="15" name="Pravokutnik 14"/>
          <p:cNvSpPr/>
          <p:nvPr/>
        </p:nvSpPr>
        <p:spPr>
          <a:xfrm>
            <a:off x="0" y="0"/>
            <a:ext cx="9144000" cy="587727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Podnaslov 2"/>
          <p:cNvSpPr txBox="1">
            <a:spLocks/>
          </p:cNvSpPr>
          <p:nvPr/>
        </p:nvSpPr>
        <p:spPr>
          <a:xfrm>
            <a:off x="0" y="0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</a:pPr>
            <a:r>
              <a:rPr kumimoji="0" lang="hr-HR" sz="1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</a:t>
            </a:r>
            <a:r>
              <a:rPr kumimoji="0" lang="hr-HR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hr-HR" sz="1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dr.sc</a:t>
            </a:r>
            <a:r>
              <a:rPr kumimoji="0" lang="hr-HR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Davor Kralik -</a:t>
            </a:r>
            <a:r>
              <a:rPr lang="hr-HR" sz="1400" b="1" i="1" dirty="0">
                <a:solidFill>
                  <a:srgbClr val="FFFF00"/>
                </a:solidFill>
              </a:rPr>
              <a:t>Potencijali bioplina u Republici </a:t>
            </a:r>
            <a:r>
              <a:rPr lang="hr-HR" sz="1400" b="1" i="1" dirty="0" smtClean="0">
                <a:solidFill>
                  <a:srgbClr val="FFFF00"/>
                </a:solidFill>
              </a:rPr>
              <a:t>Hrvatskoj  - Našice, </a:t>
            </a:r>
            <a:r>
              <a:rPr lang="de-DE" sz="1400" b="1" dirty="0">
                <a:solidFill>
                  <a:srgbClr val="FFFF00"/>
                </a:solidFill>
              </a:rPr>
              <a:t>7</a:t>
            </a:r>
            <a:r>
              <a:rPr lang="de-DE" sz="1400" b="1" dirty="0" smtClean="0">
                <a:solidFill>
                  <a:srgbClr val="FFFF00"/>
                </a:solidFill>
              </a:rPr>
              <a:t>.</a:t>
            </a:r>
            <a:r>
              <a:rPr lang="hr-HR" sz="1400" b="1" dirty="0" smtClean="0">
                <a:solidFill>
                  <a:srgbClr val="FFFF00"/>
                </a:solidFill>
              </a:rPr>
              <a:t> </a:t>
            </a:r>
            <a:r>
              <a:rPr lang="de-DE" sz="1400" b="1" dirty="0" err="1" smtClean="0">
                <a:solidFill>
                  <a:srgbClr val="FFFF00"/>
                </a:solidFill>
              </a:rPr>
              <a:t>rujna</a:t>
            </a:r>
            <a:r>
              <a:rPr lang="de-DE" sz="1400" b="1" dirty="0" smtClean="0">
                <a:solidFill>
                  <a:srgbClr val="FFFF00"/>
                </a:solidFill>
              </a:rPr>
              <a:t> 2012</a:t>
            </a:r>
            <a:r>
              <a:rPr lang="hr-HR" sz="1400" b="1" dirty="0" smtClean="0">
                <a:solidFill>
                  <a:srgbClr val="FFFF00"/>
                </a:solidFill>
              </a:rPr>
              <a:t>.</a:t>
            </a:r>
            <a:r>
              <a:rPr kumimoji="0" lang="hr-HR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hr-HR" sz="1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kstniOkvir 13"/>
          <p:cNvSpPr txBox="1"/>
          <p:nvPr/>
        </p:nvSpPr>
        <p:spPr>
          <a:xfrm>
            <a:off x="683568" y="764704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sz="2000" b="1" dirty="0" smtClean="0">
                <a:solidFill>
                  <a:srgbClr val="0070C0"/>
                </a:solidFill>
                <a:latin typeface="+mj-lt"/>
              </a:rPr>
              <a:t>Farma </a:t>
            </a:r>
            <a:r>
              <a:rPr lang="hr-HR" sz="2000" b="1" dirty="0" err="1" smtClean="0">
                <a:solidFill>
                  <a:srgbClr val="0070C0"/>
                </a:solidFill>
                <a:latin typeface="+mj-lt"/>
              </a:rPr>
              <a:t>Tomašanci</a:t>
            </a:r>
            <a:r>
              <a:rPr lang="hr-HR" sz="2000" b="1" dirty="0" smtClean="0">
                <a:solidFill>
                  <a:srgbClr val="0070C0"/>
                </a:solidFill>
                <a:latin typeface="+mj-lt"/>
              </a:rPr>
              <a:t>- </a:t>
            </a:r>
            <a:r>
              <a:rPr lang="hr-HR" sz="2000" b="1" dirty="0" smtClean="0">
                <a:solidFill>
                  <a:srgbClr val="0070C0"/>
                </a:solidFill>
                <a:latin typeface="+mj-lt"/>
                <a:ea typeface="Calibri" pitchFamily="34" charset="0"/>
                <a:cs typeface="Tahoma" pitchFamily="34" charset="0"/>
              </a:rPr>
              <a:t>PZ </a:t>
            </a:r>
            <a:r>
              <a:rPr lang="hr-HR" sz="2000" b="1" dirty="0" err="1" smtClean="0">
                <a:solidFill>
                  <a:srgbClr val="0070C0"/>
                </a:solidFill>
                <a:latin typeface="+mj-lt"/>
                <a:ea typeface="Calibri" pitchFamily="34" charset="0"/>
                <a:cs typeface="Tahoma" pitchFamily="34" charset="0"/>
              </a:rPr>
              <a:t>Osatina</a:t>
            </a:r>
            <a:r>
              <a:rPr lang="hr-HR" sz="2000" b="1" dirty="0" smtClean="0">
                <a:solidFill>
                  <a:srgbClr val="0070C0"/>
                </a:solidFill>
                <a:latin typeface="+mj-lt"/>
                <a:ea typeface="Calibri" pitchFamily="34" charset="0"/>
                <a:cs typeface="Tahoma" pitchFamily="34" charset="0"/>
              </a:rPr>
              <a:t> 2 x  </a:t>
            </a:r>
            <a:r>
              <a:rPr lang="hr-HR" sz="2000" b="1" dirty="0" err="1" smtClean="0">
                <a:solidFill>
                  <a:srgbClr val="0070C0"/>
                </a:solidFill>
                <a:latin typeface="+mj-lt"/>
                <a:ea typeface="Calibri" pitchFamily="34" charset="0"/>
                <a:cs typeface="Tahoma" pitchFamily="34" charset="0"/>
              </a:rPr>
              <a:t>1MW</a:t>
            </a:r>
            <a:r>
              <a:rPr lang="hr-HR" sz="2000" b="1" dirty="0" smtClean="0">
                <a:solidFill>
                  <a:srgbClr val="0070C0"/>
                </a:solidFill>
                <a:latin typeface="+mj-lt"/>
              </a:rPr>
              <a:t>  </a:t>
            </a:r>
            <a:endParaRPr lang="hr-HR" sz="2000" b="1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29700" name="Picture 4" descr="http://www.osatina.hr/hr/images/tehnologije/bioplin5_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268760"/>
            <a:ext cx="4274840" cy="2849893"/>
          </a:xfrm>
          <a:prstGeom prst="rect">
            <a:avLst/>
          </a:prstGeom>
          <a:noFill/>
        </p:spPr>
      </p:pic>
      <p:pic>
        <p:nvPicPr>
          <p:cNvPr id="29702" name="Picture 6" descr="http://www.osatina.hr/hr/images/tehnologije/bioplintom1_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1268760"/>
            <a:ext cx="3206130" cy="4274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>
            <a:off x="0" y="5877272"/>
            <a:ext cx="9144000" cy="9807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 smtClean="0"/>
          </a:p>
          <a:p>
            <a:pPr algn="ctr"/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827584" y="5949280"/>
            <a:ext cx="31525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b="1" dirty="0" smtClean="0"/>
              <a:t>7. HRVATSKI DANI </a:t>
            </a:r>
            <a:r>
              <a:rPr lang="hr-HR" sz="2000" b="1" dirty="0"/>
              <a:t>BIOMASE</a:t>
            </a:r>
          </a:p>
        </p:txBody>
      </p:sp>
      <p:pic>
        <p:nvPicPr>
          <p:cNvPr id="1026" name="Picture 2" descr="hš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949280"/>
            <a:ext cx="552000" cy="8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upa 9"/>
          <p:cNvGrpSpPr/>
          <p:nvPr/>
        </p:nvGrpSpPr>
        <p:grpSpPr>
          <a:xfrm>
            <a:off x="4067944" y="5904656"/>
            <a:ext cx="576064" cy="908720"/>
            <a:chOff x="4139952" y="980728"/>
            <a:chExt cx="648072" cy="864096"/>
          </a:xfrm>
        </p:grpSpPr>
        <p:sp>
          <p:nvSpPr>
            <p:cNvPr id="9" name="Pravokutnik 8"/>
            <p:cNvSpPr/>
            <p:nvPr/>
          </p:nvSpPr>
          <p:spPr>
            <a:xfrm>
              <a:off x="4139952" y="980728"/>
              <a:ext cx="648072" cy="864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  <p:pic>
          <p:nvPicPr>
            <p:cNvPr id="1027" name="Picture 3" descr="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11960" y="1052736"/>
              <a:ext cx="493018" cy="703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8" name="Picture 4" descr="imag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6110222"/>
            <a:ext cx="1800200" cy="631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kstniOkvir 10"/>
          <p:cNvSpPr txBox="1"/>
          <p:nvPr/>
        </p:nvSpPr>
        <p:spPr>
          <a:xfrm>
            <a:off x="827584" y="630932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mtClean="0"/>
              <a:t>Hrvatsko šumarsko društvo</a:t>
            </a:r>
            <a:endParaRPr lang="hr-HR"/>
          </a:p>
        </p:txBody>
      </p:sp>
      <p:sp>
        <p:nvSpPr>
          <p:cNvPr id="15" name="Pravokutnik 14"/>
          <p:cNvSpPr/>
          <p:nvPr/>
        </p:nvSpPr>
        <p:spPr>
          <a:xfrm>
            <a:off x="0" y="0"/>
            <a:ext cx="9144000" cy="587727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Podnaslov 2"/>
          <p:cNvSpPr txBox="1">
            <a:spLocks/>
          </p:cNvSpPr>
          <p:nvPr/>
        </p:nvSpPr>
        <p:spPr>
          <a:xfrm>
            <a:off x="0" y="0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</a:pPr>
            <a:r>
              <a:rPr kumimoji="0" lang="hr-HR" sz="1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</a:t>
            </a:r>
            <a:r>
              <a:rPr kumimoji="0" lang="hr-HR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hr-HR" sz="1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dr.sc</a:t>
            </a:r>
            <a:r>
              <a:rPr kumimoji="0" lang="hr-HR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Davor Kralik -</a:t>
            </a:r>
            <a:r>
              <a:rPr lang="hr-HR" sz="1400" b="1" i="1" dirty="0">
                <a:solidFill>
                  <a:srgbClr val="FFFF00"/>
                </a:solidFill>
              </a:rPr>
              <a:t>Potencijali bioplina u Republici </a:t>
            </a:r>
            <a:r>
              <a:rPr lang="hr-HR" sz="1400" b="1" i="1" dirty="0" smtClean="0">
                <a:solidFill>
                  <a:srgbClr val="FFFF00"/>
                </a:solidFill>
              </a:rPr>
              <a:t>Hrvatskoj  - Našice, </a:t>
            </a:r>
            <a:r>
              <a:rPr lang="de-DE" sz="1400" b="1" dirty="0">
                <a:solidFill>
                  <a:srgbClr val="FFFF00"/>
                </a:solidFill>
              </a:rPr>
              <a:t>7</a:t>
            </a:r>
            <a:r>
              <a:rPr lang="de-DE" sz="1400" b="1" dirty="0" smtClean="0">
                <a:solidFill>
                  <a:srgbClr val="FFFF00"/>
                </a:solidFill>
              </a:rPr>
              <a:t>.</a:t>
            </a:r>
            <a:r>
              <a:rPr lang="hr-HR" sz="1400" b="1" dirty="0" smtClean="0">
                <a:solidFill>
                  <a:srgbClr val="FFFF00"/>
                </a:solidFill>
              </a:rPr>
              <a:t> </a:t>
            </a:r>
            <a:r>
              <a:rPr lang="de-DE" sz="1400" b="1" dirty="0" err="1" smtClean="0">
                <a:solidFill>
                  <a:srgbClr val="FFFF00"/>
                </a:solidFill>
              </a:rPr>
              <a:t>rujna</a:t>
            </a:r>
            <a:r>
              <a:rPr lang="de-DE" sz="1400" b="1" dirty="0" smtClean="0">
                <a:solidFill>
                  <a:srgbClr val="FFFF00"/>
                </a:solidFill>
              </a:rPr>
              <a:t> 2012</a:t>
            </a:r>
            <a:r>
              <a:rPr lang="hr-HR" sz="1400" b="1" dirty="0" smtClean="0">
                <a:solidFill>
                  <a:srgbClr val="FFFF00"/>
                </a:solidFill>
              </a:rPr>
              <a:t>.</a:t>
            </a:r>
            <a:r>
              <a:rPr kumimoji="0" lang="hr-HR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hr-HR" sz="1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kstniOkvir 13"/>
          <p:cNvSpPr txBox="1"/>
          <p:nvPr/>
        </p:nvSpPr>
        <p:spPr>
          <a:xfrm>
            <a:off x="683568" y="764704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sz="2000" b="1" dirty="0" err="1" smtClean="0">
                <a:solidFill>
                  <a:srgbClr val="0070C0"/>
                </a:solidFill>
                <a:latin typeface="+mj-lt"/>
                <a:ea typeface="Calibri" pitchFamily="34" charset="0"/>
                <a:cs typeface="Tahoma" pitchFamily="34" charset="0"/>
              </a:rPr>
              <a:t>Slašćak</a:t>
            </a:r>
            <a:r>
              <a:rPr lang="hr-HR" sz="2000" b="1" dirty="0" smtClean="0">
                <a:solidFill>
                  <a:srgbClr val="0070C0"/>
                </a:solidFill>
                <a:latin typeface="+mj-lt"/>
                <a:ea typeface="Calibri" pitchFamily="34" charset="0"/>
                <a:cs typeface="Tahoma" pitchFamily="34" charset="0"/>
              </a:rPr>
              <a:t> – </a:t>
            </a:r>
            <a:r>
              <a:rPr lang="hr-HR" sz="2000" b="1" dirty="0" err="1" smtClean="0">
                <a:solidFill>
                  <a:srgbClr val="0070C0"/>
                </a:solidFill>
                <a:latin typeface="+mj-lt"/>
                <a:ea typeface="Calibri" pitchFamily="34" charset="0"/>
                <a:cs typeface="Tahoma" pitchFamily="34" charset="0"/>
              </a:rPr>
              <a:t>Viškovci</a:t>
            </a:r>
            <a:r>
              <a:rPr lang="hr-HR" sz="2000" b="1" dirty="0" smtClean="0">
                <a:solidFill>
                  <a:srgbClr val="0070C0"/>
                </a:solidFill>
                <a:latin typeface="+mj-lt"/>
                <a:ea typeface="Calibri" pitchFamily="34" charset="0"/>
                <a:cs typeface="Tahoma" pitchFamily="34" charset="0"/>
              </a:rPr>
              <a:t> - PZ </a:t>
            </a:r>
            <a:r>
              <a:rPr lang="hr-HR" sz="2000" b="1" dirty="0" err="1" smtClean="0">
                <a:solidFill>
                  <a:srgbClr val="0070C0"/>
                </a:solidFill>
                <a:latin typeface="+mj-lt"/>
                <a:ea typeface="Calibri" pitchFamily="34" charset="0"/>
                <a:cs typeface="Tahoma" pitchFamily="34" charset="0"/>
              </a:rPr>
              <a:t>Osatina</a:t>
            </a:r>
            <a:r>
              <a:rPr lang="hr-HR" sz="2000" b="1" dirty="0" smtClean="0">
                <a:solidFill>
                  <a:srgbClr val="0070C0"/>
                </a:solidFill>
                <a:latin typeface="+mj-lt"/>
                <a:ea typeface="Calibri" pitchFamily="34" charset="0"/>
                <a:cs typeface="Tahoma" pitchFamily="34" charset="0"/>
              </a:rPr>
              <a:t>  -   </a:t>
            </a:r>
            <a:r>
              <a:rPr lang="hr-HR" sz="2000" b="1" dirty="0" err="1" smtClean="0">
                <a:solidFill>
                  <a:srgbClr val="0070C0"/>
                </a:solidFill>
                <a:latin typeface="+mj-lt"/>
                <a:ea typeface="Calibri" pitchFamily="34" charset="0"/>
                <a:cs typeface="Tahoma" pitchFamily="34" charset="0"/>
              </a:rPr>
              <a:t>1MW</a:t>
            </a:r>
            <a:r>
              <a:rPr lang="hr-HR" sz="2000" b="1" dirty="0" smtClean="0">
                <a:solidFill>
                  <a:srgbClr val="0070C0"/>
                </a:solidFill>
                <a:latin typeface="+mj-lt"/>
              </a:rPr>
              <a:t>  </a:t>
            </a:r>
            <a:endParaRPr lang="hr-HR" sz="2000" b="1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34818" name="Picture 2" descr="http://www.osatina.hr/hr/images/tehnologije/bioplinsl1_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1340768"/>
            <a:ext cx="571500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>
            <a:off x="0" y="5877272"/>
            <a:ext cx="9144000" cy="9807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 smtClean="0"/>
          </a:p>
          <a:p>
            <a:pPr algn="ctr"/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827584" y="5949280"/>
            <a:ext cx="31525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b="1" dirty="0" smtClean="0"/>
              <a:t>7. HRVATSKI DANI </a:t>
            </a:r>
            <a:r>
              <a:rPr lang="hr-HR" sz="2000" b="1" dirty="0"/>
              <a:t>BIOMASE</a:t>
            </a:r>
          </a:p>
        </p:txBody>
      </p:sp>
      <p:pic>
        <p:nvPicPr>
          <p:cNvPr id="1026" name="Picture 2" descr="hš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949280"/>
            <a:ext cx="552000" cy="8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upa 9"/>
          <p:cNvGrpSpPr/>
          <p:nvPr/>
        </p:nvGrpSpPr>
        <p:grpSpPr>
          <a:xfrm>
            <a:off x="4067944" y="5904656"/>
            <a:ext cx="576064" cy="908720"/>
            <a:chOff x="4139952" y="980728"/>
            <a:chExt cx="648072" cy="864096"/>
          </a:xfrm>
        </p:grpSpPr>
        <p:sp>
          <p:nvSpPr>
            <p:cNvPr id="9" name="Pravokutnik 8"/>
            <p:cNvSpPr/>
            <p:nvPr/>
          </p:nvSpPr>
          <p:spPr>
            <a:xfrm>
              <a:off x="4139952" y="980728"/>
              <a:ext cx="648072" cy="864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  <p:pic>
          <p:nvPicPr>
            <p:cNvPr id="1027" name="Picture 3" descr="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11960" y="1052736"/>
              <a:ext cx="493018" cy="703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8" name="Picture 4" descr="imag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6110222"/>
            <a:ext cx="1800200" cy="631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kstniOkvir 10"/>
          <p:cNvSpPr txBox="1"/>
          <p:nvPr/>
        </p:nvSpPr>
        <p:spPr>
          <a:xfrm>
            <a:off x="827584" y="630932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mtClean="0"/>
              <a:t>Hrvatsko šumarsko društvo</a:t>
            </a:r>
            <a:endParaRPr lang="hr-HR"/>
          </a:p>
        </p:txBody>
      </p:sp>
      <p:sp>
        <p:nvSpPr>
          <p:cNvPr id="15" name="Pravokutnik 14"/>
          <p:cNvSpPr/>
          <p:nvPr/>
        </p:nvSpPr>
        <p:spPr>
          <a:xfrm>
            <a:off x="0" y="0"/>
            <a:ext cx="9144000" cy="587727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Podnaslov 2"/>
          <p:cNvSpPr txBox="1">
            <a:spLocks/>
          </p:cNvSpPr>
          <p:nvPr/>
        </p:nvSpPr>
        <p:spPr>
          <a:xfrm>
            <a:off x="0" y="0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</a:pPr>
            <a:r>
              <a:rPr kumimoji="0" lang="hr-HR" sz="1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</a:t>
            </a:r>
            <a:r>
              <a:rPr kumimoji="0" lang="hr-HR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hr-HR" sz="1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dr.sc</a:t>
            </a:r>
            <a:r>
              <a:rPr kumimoji="0" lang="hr-HR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Davor Kralik -</a:t>
            </a:r>
            <a:r>
              <a:rPr lang="hr-HR" sz="1400" b="1" i="1" dirty="0">
                <a:solidFill>
                  <a:srgbClr val="FFFF00"/>
                </a:solidFill>
              </a:rPr>
              <a:t>Potencijali bioplina u Republici </a:t>
            </a:r>
            <a:r>
              <a:rPr lang="hr-HR" sz="1400" b="1" i="1" dirty="0" smtClean="0">
                <a:solidFill>
                  <a:srgbClr val="FFFF00"/>
                </a:solidFill>
              </a:rPr>
              <a:t>Hrvatskoj  - Našice, </a:t>
            </a:r>
            <a:r>
              <a:rPr lang="de-DE" sz="1400" b="1" dirty="0">
                <a:solidFill>
                  <a:srgbClr val="FFFF00"/>
                </a:solidFill>
              </a:rPr>
              <a:t>7</a:t>
            </a:r>
            <a:r>
              <a:rPr lang="de-DE" sz="1400" b="1" dirty="0" smtClean="0">
                <a:solidFill>
                  <a:srgbClr val="FFFF00"/>
                </a:solidFill>
              </a:rPr>
              <a:t>.</a:t>
            </a:r>
            <a:r>
              <a:rPr lang="hr-HR" sz="1400" b="1" dirty="0" smtClean="0">
                <a:solidFill>
                  <a:srgbClr val="FFFF00"/>
                </a:solidFill>
              </a:rPr>
              <a:t> </a:t>
            </a:r>
            <a:r>
              <a:rPr lang="de-DE" sz="1400" b="1" dirty="0" err="1" smtClean="0">
                <a:solidFill>
                  <a:srgbClr val="FFFF00"/>
                </a:solidFill>
              </a:rPr>
              <a:t>rujna</a:t>
            </a:r>
            <a:r>
              <a:rPr lang="de-DE" sz="1400" b="1" dirty="0" smtClean="0">
                <a:solidFill>
                  <a:srgbClr val="FFFF00"/>
                </a:solidFill>
              </a:rPr>
              <a:t> 2012</a:t>
            </a:r>
            <a:r>
              <a:rPr lang="hr-HR" sz="1400" b="1" dirty="0" smtClean="0">
                <a:solidFill>
                  <a:srgbClr val="FFFF00"/>
                </a:solidFill>
              </a:rPr>
              <a:t>.</a:t>
            </a:r>
            <a:r>
              <a:rPr kumimoji="0" lang="hr-HR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hr-HR" sz="1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3793" name="Picture 1" descr="E:\Moji dokumenti\Moji_dokumenti\Nastava\Slike_nastava\Slike_nastava_OIE\Studenti_termoelektrana_Strizivojna_2012_bioplinska postrojenja\IMG_05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2492896"/>
            <a:ext cx="3779912" cy="2834934"/>
          </a:xfrm>
          <a:prstGeom prst="rect">
            <a:avLst/>
          </a:prstGeom>
          <a:noFill/>
        </p:spPr>
      </p:pic>
      <p:pic>
        <p:nvPicPr>
          <p:cNvPr id="33794" name="Picture 2" descr="E:\Moji dokumenti\Moji_dokumenti\Nastava\Slike_nastava\Slike_nastava_OIE\Studenti_termoelektrana_Strizivojna_2012_bioplinska postrojenja\IMG_05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2060848"/>
            <a:ext cx="4379979" cy="3284984"/>
          </a:xfrm>
          <a:prstGeom prst="rect">
            <a:avLst/>
          </a:prstGeom>
          <a:noFill/>
        </p:spPr>
      </p:pic>
      <p:sp>
        <p:nvSpPr>
          <p:cNvPr id="19" name="TekstniOkvir 18"/>
          <p:cNvSpPr txBox="1"/>
          <p:nvPr/>
        </p:nvSpPr>
        <p:spPr>
          <a:xfrm>
            <a:off x="539552" y="764704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0070C0"/>
                </a:solidFill>
              </a:rPr>
              <a:t>Farma Mala Branjevina – Žito d.o.o. 2 x </a:t>
            </a:r>
            <a:r>
              <a:rPr lang="hr-HR" b="1" dirty="0" err="1" smtClean="0">
                <a:solidFill>
                  <a:srgbClr val="0070C0"/>
                </a:solidFill>
              </a:rPr>
              <a:t>1MW</a:t>
            </a:r>
            <a:endParaRPr lang="hr-HR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>
            <a:off x="0" y="5877272"/>
            <a:ext cx="9144000" cy="9807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 smtClean="0"/>
          </a:p>
          <a:p>
            <a:pPr algn="ctr"/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827584" y="5949280"/>
            <a:ext cx="31525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b="1" dirty="0" smtClean="0"/>
              <a:t>7. HRVATSKI DANI </a:t>
            </a:r>
            <a:r>
              <a:rPr lang="hr-HR" sz="2000" b="1" dirty="0"/>
              <a:t>BIOMASE</a:t>
            </a:r>
          </a:p>
        </p:txBody>
      </p:sp>
      <p:pic>
        <p:nvPicPr>
          <p:cNvPr id="1026" name="Picture 2" descr="hš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949280"/>
            <a:ext cx="552000" cy="8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upa 9"/>
          <p:cNvGrpSpPr/>
          <p:nvPr/>
        </p:nvGrpSpPr>
        <p:grpSpPr>
          <a:xfrm>
            <a:off x="4067944" y="5904656"/>
            <a:ext cx="576064" cy="908720"/>
            <a:chOff x="4139952" y="980728"/>
            <a:chExt cx="648072" cy="864096"/>
          </a:xfrm>
        </p:grpSpPr>
        <p:sp>
          <p:nvSpPr>
            <p:cNvPr id="9" name="Pravokutnik 8"/>
            <p:cNvSpPr/>
            <p:nvPr/>
          </p:nvSpPr>
          <p:spPr>
            <a:xfrm>
              <a:off x="4139952" y="980728"/>
              <a:ext cx="648072" cy="864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  <p:pic>
          <p:nvPicPr>
            <p:cNvPr id="1027" name="Picture 3" descr="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11960" y="1052736"/>
              <a:ext cx="493018" cy="703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8" name="Picture 4" descr="imag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6110222"/>
            <a:ext cx="1800200" cy="631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kstniOkvir 10"/>
          <p:cNvSpPr txBox="1"/>
          <p:nvPr/>
        </p:nvSpPr>
        <p:spPr>
          <a:xfrm>
            <a:off x="827584" y="630932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mtClean="0"/>
              <a:t>Hrvatsko šumarsko društvo</a:t>
            </a:r>
            <a:endParaRPr lang="hr-HR"/>
          </a:p>
        </p:txBody>
      </p:sp>
      <p:sp>
        <p:nvSpPr>
          <p:cNvPr id="15" name="Pravokutnik 14"/>
          <p:cNvSpPr/>
          <p:nvPr/>
        </p:nvSpPr>
        <p:spPr>
          <a:xfrm>
            <a:off x="0" y="0"/>
            <a:ext cx="9144000" cy="587727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Podnaslov 2"/>
          <p:cNvSpPr txBox="1">
            <a:spLocks/>
          </p:cNvSpPr>
          <p:nvPr/>
        </p:nvSpPr>
        <p:spPr>
          <a:xfrm>
            <a:off x="0" y="0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</a:pPr>
            <a:r>
              <a:rPr kumimoji="0" lang="hr-HR" sz="1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</a:t>
            </a:r>
            <a:r>
              <a:rPr kumimoji="0" lang="hr-HR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hr-HR" sz="1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dr.sc</a:t>
            </a:r>
            <a:r>
              <a:rPr kumimoji="0" lang="hr-HR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Davor Kralik -</a:t>
            </a:r>
            <a:r>
              <a:rPr lang="hr-HR" sz="1400" b="1" i="1" dirty="0">
                <a:solidFill>
                  <a:srgbClr val="FFFF00"/>
                </a:solidFill>
              </a:rPr>
              <a:t>Potencijali bioplina u Republici </a:t>
            </a:r>
            <a:r>
              <a:rPr lang="hr-HR" sz="1400" b="1" i="1" dirty="0" smtClean="0">
                <a:solidFill>
                  <a:srgbClr val="FFFF00"/>
                </a:solidFill>
              </a:rPr>
              <a:t>Hrvatskoj  - Našice, </a:t>
            </a:r>
            <a:r>
              <a:rPr lang="de-DE" sz="1400" b="1" dirty="0">
                <a:solidFill>
                  <a:srgbClr val="FFFF00"/>
                </a:solidFill>
              </a:rPr>
              <a:t>7</a:t>
            </a:r>
            <a:r>
              <a:rPr lang="de-DE" sz="1400" b="1" dirty="0" smtClean="0">
                <a:solidFill>
                  <a:srgbClr val="FFFF00"/>
                </a:solidFill>
              </a:rPr>
              <a:t>.</a:t>
            </a:r>
            <a:r>
              <a:rPr lang="hr-HR" sz="1400" b="1" dirty="0" smtClean="0">
                <a:solidFill>
                  <a:srgbClr val="FFFF00"/>
                </a:solidFill>
              </a:rPr>
              <a:t> </a:t>
            </a:r>
            <a:r>
              <a:rPr lang="de-DE" sz="1400" b="1" dirty="0" err="1" smtClean="0">
                <a:solidFill>
                  <a:srgbClr val="FFFF00"/>
                </a:solidFill>
              </a:rPr>
              <a:t>rujna</a:t>
            </a:r>
            <a:r>
              <a:rPr lang="de-DE" sz="1400" b="1" dirty="0" smtClean="0">
                <a:solidFill>
                  <a:srgbClr val="FFFF00"/>
                </a:solidFill>
              </a:rPr>
              <a:t> 2012</a:t>
            </a:r>
            <a:r>
              <a:rPr lang="hr-HR" sz="1400" b="1" dirty="0" smtClean="0">
                <a:solidFill>
                  <a:srgbClr val="FFFF00"/>
                </a:solidFill>
              </a:rPr>
              <a:t>.</a:t>
            </a:r>
            <a:r>
              <a:rPr kumimoji="0" lang="hr-HR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hr-HR" sz="1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179512" y="1196752"/>
            <a:ext cx="86409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hr-H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Definicija bioplina kao </a:t>
            </a:r>
            <a:r>
              <a:rPr kumimoji="0" lang="hr-H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biogoriva</a:t>
            </a:r>
            <a:r>
              <a:rPr kumimoji="0" lang="hr-H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br>
              <a:rPr kumimoji="0" lang="hr-H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hr-H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(Direktiva </a:t>
            </a:r>
            <a:r>
              <a:rPr kumimoji="0" lang="hr-H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2003</a:t>
            </a:r>
            <a:r>
              <a:rPr kumimoji="0" lang="hr-H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/</a:t>
            </a:r>
            <a:r>
              <a:rPr kumimoji="0" lang="hr-H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30EC</a:t>
            </a:r>
            <a:r>
              <a:rPr kumimoji="0" lang="hr-H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-članak 2)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hr-HR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Bioplin je plinsko gorivo koje se proizvodi od biomase i/ili od biorazgradivog dijela otpada, koje se može pročistiti do kvalitete prirodnoga plina, da bi se koristilo kao </a:t>
            </a:r>
            <a:r>
              <a:rPr kumimoji="0" lang="hr-HR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biogorivo</a:t>
            </a:r>
            <a:r>
              <a:rPr kumimoji="0" lang="hr-HR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ili generatorski plin.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hr-HR" sz="2400" b="0" i="1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hr-H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Bioplin je mješavina plinova koja nastaje prilikom truljenja organske tvari bez </a:t>
            </a:r>
            <a:r>
              <a:rPr kumimoji="0" lang="hr-H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prisustva</a:t>
            </a:r>
            <a:r>
              <a:rPr kumimoji="0" lang="hr-H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zraka – anaerobna fermentacija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>
            <a:off x="0" y="5877272"/>
            <a:ext cx="9144000" cy="9807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 smtClean="0"/>
          </a:p>
          <a:p>
            <a:pPr algn="ctr"/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827584" y="5949280"/>
            <a:ext cx="31525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b="1" dirty="0" smtClean="0"/>
              <a:t>7. HRVATSKI DANI </a:t>
            </a:r>
            <a:r>
              <a:rPr lang="hr-HR" sz="2000" b="1" dirty="0"/>
              <a:t>BIOMASE</a:t>
            </a:r>
          </a:p>
        </p:txBody>
      </p:sp>
      <p:pic>
        <p:nvPicPr>
          <p:cNvPr id="1026" name="Picture 2" descr="hš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949280"/>
            <a:ext cx="552000" cy="8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upa 9"/>
          <p:cNvGrpSpPr/>
          <p:nvPr/>
        </p:nvGrpSpPr>
        <p:grpSpPr>
          <a:xfrm>
            <a:off x="4067944" y="5904656"/>
            <a:ext cx="576064" cy="908720"/>
            <a:chOff x="4139952" y="980728"/>
            <a:chExt cx="648072" cy="864096"/>
          </a:xfrm>
        </p:grpSpPr>
        <p:sp>
          <p:nvSpPr>
            <p:cNvPr id="9" name="Pravokutnik 8"/>
            <p:cNvSpPr/>
            <p:nvPr/>
          </p:nvSpPr>
          <p:spPr>
            <a:xfrm>
              <a:off x="4139952" y="980728"/>
              <a:ext cx="648072" cy="864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  <p:pic>
          <p:nvPicPr>
            <p:cNvPr id="1027" name="Picture 3" descr="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11960" y="1052736"/>
              <a:ext cx="493018" cy="703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8" name="Picture 4" descr="imag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6110222"/>
            <a:ext cx="1800200" cy="631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kstniOkvir 10"/>
          <p:cNvSpPr txBox="1"/>
          <p:nvPr/>
        </p:nvSpPr>
        <p:spPr>
          <a:xfrm>
            <a:off x="827584" y="630932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mtClean="0"/>
              <a:t>Hrvatsko šumarsko društvo</a:t>
            </a:r>
            <a:endParaRPr lang="hr-HR"/>
          </a:p>
        </p:txBody>
      </p:sp>
      <p:sp>
        <p:nvSpPr>
          <p:cNvPr id="15" name="Pravokutnik 14"/>
          <p:cNvSpPr/>
          <p:nvPr/>
        </p:nvSpPr>
        <p:spPr>
          <a:xfrm>
            <a:off x="0" y="0"/>
            <a:ext cx="9144000" cy="587727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Podnaslov 2"/>
          <p:cNvSpPr txBox="1">
            <a:spLocks/>
          </p:cNvSpPr>
          <p:nvPr/>
        </p:nvSpPr>
        <p:spPr>
          <a:xfrm>
            <a:off x="0" y="0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</a:pPr>
            <a:r>
              <a:rPr kumimoji="0" lang="hr-HR" sz="1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</a:t>
            </a:r>
            <a:r>
              <a:rPr kumimoji="0" lang="hr-HR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hr-HR" sz="1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dr.sc</a:t>
            </a:r>
            <a:r>
              <a:rPr kumimoji="0" lang="hr-HR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Davor Kralik -</a:t>
            </a:r>
            <a:r>
              <a:rPr lang="hr-HR" sz="1400" b="1" i="1" dirty="0">
                <a:solidFill>
                  <a:srgbClr val="FFFF00"/>
                </a:solidFill>
              </a:rPr>
              <a:t>Potencijali bioplina u Republici </a:t>
            </a:r>
            <a:r>
              <a:rPr lang="hr-HR" sz="1400" b="1" i="1" dirty="0" smtClean="0">
                <a:solidFill>
                  <a:srgbClr val="FFFF00"/>
                </a:solidFill>
              </a:rPr>
              <a:t>Hrvatskoj  - Našice, </a:t>
            </a:r>
            <a:r>
              <a:rPr lang="de-DE" sz="1400" b="1" dirty="0">
                <a:solidFill>
                  <a:srgbClr val="FFFF00"/>
                </a:solidFill>
              </a:rPr>
              <a:t>7</a:t>
            </a:r>
            <a:r>
              <a:rPr lang="de-DE" sz="1400" b="1" dirty="0" smtClean="0">
                <a:solidFill>
                  <a:srgbClr val="FFFF00"/>
                </a:solidFill>
              </a:rPr>
              <a:t>.</a:t>
            </a:r>
            <a:r>
              <a:rPr lang="hr-HR" sz="1400" b="1" dirty="0" smtClean="0">
                <a:solidFill>
                  <a:srgbClr val="FFFF00"/>
                </a:solidFill>
              </a:rPr>
              <a:t> </a:t>
            </a:r>
            <a:r>
              <a:rPr lang="de-DE" sz="1400" b="1" dirty="0" err="1" smtClean="0">
                <a:solidFill>
                  <a:srgbClr val="FFFF00"/>
                </a:solidFill>
              </a:rPr>
              <a:t>rujna</a:t>
            </a:r>
            <a:r>
              <a:rPr lang="de-DE" sz="1400" b="1" dirty="0" smtClean="0">
                <a:solidFill>
                  <a:srgbClr val="FFFF00"/>
                </a:solidFill>
              </a:rPr>
              <a:t> 2012</a:t>
            </a:r>
            <a:r>
              <a:rPr lang="hr-HR" sz="1400" b="1" dirty="0" smtClean="0">
                <a:solidFill>
                  <a:srgbClr val="FFFF00"/>
                </a:solidFill>
              </a:rPr>
              <a:t>.</a:t>
            </a:r>
            <a:r>
              <a:rPr kumimoji="0" lang="hr-HR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hr-HR" sz="1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kstniOkvir 13"/>
          <p:cNvSpPr txBox="1"/>
          <p:nvPr/>
        </p:nvSpPr>
        <p:spPr>
          <a:xfrm>
            <a:off x="683568" y="764704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sz="2000" b="1" dirty="0" smtClean="0">
                <a:solidFill>
                  <a:srgbClr val="0070C0"/>
                </a:solidFill>
                <a:latin typeface="+mj-lt"/>
              </a:rPr>
              <a:t>Agrokor – Energija  </a:t>
            </a:r>
            <a:r>
              <a:rPr lang="hr-HR" sz="2000" b="1" dirty="0" err="1" smtClean="0">
                <a:solidFill>
                  <a:srgbClr val="0070C0"/>
                </a:solidFill>
                <a:latin typeface="+mj-lt"/>
              </a:rPr>
              <a:t>Bioplinsko</a:t>
            </a:r>
            <a:r>
              <a:rPr lang="hr-HR" sz="2000" b="1" dirty="0" smtClean="0">
                <a:solidFill>
                  <a:srgbClr val="0070C0"/>
                </a:solidFill>
                <a:latin typeface="+mj-lt"/>
              </a:rPr>
              <a:t> postrojenje Gradec </a:t>
            </a:r>
            <a:r>
              <a:rPr lang="hr-HR" sz="2000" b="1" dirty="0" err="1" smtClean="0">
                <a:solidFill>
                  <a:srgbClr val="0070C0"/>
                </a:solidFill>
                <a:latin typeface="+mj-lt"/>
              </a:rPr>
              <a:t>1MW</a:t>
            </a:r>
            <a:endParaRPr lang="hr-HR" sz="2000" b="1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29698" name="Picture 2" descr="http://www.jatrgovac.com/usdocs/agrokor-energija-bioplinsko-postrojenje-vrbovec-otvorenje-00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1268760"/>
            <a:ext cx="5995760" cy="3987181"/>
          </a:xfrm>
          <a:prstGeom prst="rect">
            <a:avLst/>
          </a:prstGeom>
          <a:noFill/>
        </p:spPr>
      </p:pic>
      <p:sp>
        <p:nvSpPr>
          <p:cNvPr id="18" name="TekstniOkvir 17"/>
          <p:cNvSpPr txBox="1"/>
          <p:nvPr/>
        </p:nvSpPr>
        <p:spPr>
          <a:xfrm>
            <a:off x="755576" y="5373216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0070C0"/>
                </a:solidFill>
              </a:rPr>
              <a:t>Planiraju izgradnju </a:t>
            </a:r>
            <a:r>
              <a:rPr lang="hr-HR" b="1" dirty="0" err="1" smtClean="0">
                <a:solidFill>
                  <a:srgbClr val="0070C0"/>
                </a:solidFill>
              </a:rPr>
              <a:t>bioplinskih</a:t>
            </a:r>
            <a:r>
              <a:rPr lang="hr-HR" b="1" dirty="0" smtClean="0">
                <a:solidFill>
                  <a:srgbClr val="0070C0"/>
                </a:solidFill>
              </a:rPr>
              <a:t> postrojenja u sklopu Agrokora  od </a:t>
            </a:r>
            <a:r>
              <a:rPr lang="hr-HR" b="1" dirty="0" err="1" smtClean="0">
                <a:solidFill>
                  <a:srgbClr val="0070C0"/>
                </a:solidFill>
              </a:rPr>
              <a:t>30</a:t>
            </a:r>
            <a:r>
              <a:rPr lang="hr-HR" b="1" dirty="0" smtClean="0">
                <a:solidFill>
                  <a:srgbClr val="0070C0"/>
                </a:solidFill>
              </a:rPr>
              <a:t> MW</a:t>
            </a:r>
            <a:endParaRPr lang="hr-HR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>
            <a:off x="0" y="5877272"/>
            <a:ext cx="9144000" cy="9807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 smtClean="0"/>
          </a:p>
          <a:p>
            <a:pPr algn="ctr"/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827584" y="5949280"/>
            <a:ext cx="31525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b="1" dirty="0" smtClean="0"/>
              <a:t>7. HRVATSKI DANI </a:t>
            </a:r>
            <a:r>
              <a:rPr lang="hr-HR" sz="2000" b="1" dirty="0"/>
              <a:t>BIOMASE</a:t>
            </a:r>
          </a:p>
        </p:txBody>
      </p:sp>
      <p:pic>
        <p:nvPicPr>
          <p:cNvPr id="1026" name="Picture 2" descr="hš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949280"/>
            <a:ext cx="552000" cy="8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upa 9"/>
          <p:cNvGrpSpPr/>
          <p:nvPr/>
        </p:nvGrpSpPr>
        <p:grpSpPr>
          <a:xfrm>
            <a:off x="4067944" y="5904656"/>
            <a:ext cx="576064" cy="908720"/>
            <a:chOff x="4139952" y="980728"/>
            <a:chExt cx="648072" cy="864096"/>
          </a:xfrm>
        </p:grpSpPr>
        <p:sp>
          <p:nvSpPr>
            <p:cNvPr id="9" name="Pravokutnik 8"/>
            <p:cNvSpPr/>
            <p:nvPr/>
          </p:nvSpPr>
          <p:spPr>
            <a:xfrm>
              <a:off x="4139952" y="980728"/>
              <a:ext cx="648072" cy="864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  <p:pic>
          <p:nvPicPr>
            <p:cNvPr id="1027" name="Picture 3" descr="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11960" y="1052736"/>
              <a:ext cx="493018" cy="703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8" name="Picture 4" descr="imag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6110222"/>
            <a:ext cx="1800200" cy="631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kstniOkvir 10"/>
          <p:cNvSpPr txBox="1"/>
          <p:nvPr/>
        </p:nvSpPr>
        <p:spPr>
          <a:xfrm>
            <a:off x="827584" y="630932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mtClean="0"/>
              <a:t>Hrvatsko šumarsko društvo</a:t>
            </a:r>
            <a:endParaRPr lang="hr-HR"/>
          </a:p>
        </p:txBody>
      </p:sp>
      <p:sp>
        <p:nvSpPr>
          <p:cNvPr id="15" name="Pravokutnik 14"/>
          <p:cNvSpPr/>
          <p:nvPr/>
        </p:nvSpPr>
        <p:spPr>
          <a:xfrm>
            <a:off x="0" y="0"/>
            <a:ext cx="9144000" cy="587727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Podnaslov 2"/>
          <p:cNvSpPr txBox="1">
            <a:spLocks/>
          </p:cNvSpPr>
          <p:nvPr/>
        </p:nvSpPr>
        <p:spPr>
          <a:xfrm>
            <a:off x="0" y="0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</a:pPr>
            <a:r>
              <a:rPr kumimoji="0" lang="hr-HR" sz="1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</a:t>
            </a:r>
            <a:r>
              <a:rPr kumimoji="0" lang="hr-HR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hr-HR" sz="1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dr.sc</a:t>
            </a:r>
            <a:r>
              <a:rPr kumimoji="0" lang="hr-HR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Davor Kralik -</a:t>
            </a:r>
            <a:r>
              <a:rPr lang="hr-HR" sz="1400" b="1" i="1" dirty="0">
                <a:solidFill>
                  <a:srgbClr val="FFFF00"/>
                </a:solidFill>
              </a:rPr>
              <a:t>Potencijali bioplina u Republici </a:t>
            </a:r>
            <a:r>
              <a:rPr lang="hr-HR" sz="1400" b="1" i="1" dirty="0" smtClean="0">
                <a:solidFill>
                  <a:srgbClr val="FFFF00"/>
                </a:solidFill>
              </a:rPr>
              <a:t>Hrvatskoj  - Našice, </a:t>
            </a:r>
            <a:r>
              <a:rPr lang="de-DE" sz="1400" b="1" dirty="0">
                <a:solidFill>
                  <a:srgbClr val="FFFF00"/>
                </a:solidFill>
              </a:rPr>
              <a:t>7</a:t>
            </a:r>
            <a:r>
              <a:rPr lang="de-DE" sz="1400" b="1" dirty="0" smtClean="0">
                <a:solidFill>
                  <a:srgbClr val="FFFF00"/>
                </a:solidFill>
              </a:rPr>
              <a:t>.</a:t>
            </a:r>
            <a:r>
              <a:rPr lang="hr-HR" sz="1400" b="1" dirty="0" smtClean="0">
                <a:solidFill>
                  <a:srgbClr val="FFFF00"/>
                </a:solidFill>
              </a:rPr>
              <a:t> </a:t>
            </a:r>
            <a:r>
              <a:rPr lang="de-DE" sz="1400" b="1" dirty="0" err="1" smtClean="0">
                <a:solidFill>
                  <a:srgbClr val="FFFF00"/>
                </a:solidFill>
              </a:rPr>
              <a:t>rujna</a:t>
            </a:r>
            <a:r>
              <a:rPr lang="de-DE" sz="1400" b="1" dirty="0" smtClean="0">
                <a:solidFill>
                  <a:srgbClr val="FFFF00"/>
                </a:solidFill>
              </a:rPr>
              <a:t> 2012</a:t>
            </a:r>
            <a:r>
              <a:rPr lang="hr-HR" sz="1400" b="1" dirty="0" smtClean="0">
                <a:solidFill>
                  <a:srgbClr val="FFFF00"/>
                </a:solidFill>
              </a:rPr>
              <a:t>.</a:t>
            </a:r>
            <a:r>
              <a:rPr kumimoji="0" lang="hr-HR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hr-HR" sz="1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kstniOkvir 13"/>
          <p:cNvSpPr txBox="1"/>
          <p:nvPr/>
        </p:nvSpPr>
        <p:spPr>
          <a:xfrm>
            <a:off x="683568" y="764704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sz="2000" b="1" dirty="0" err="1" smtClean="0">
                <a:solidFill>
                  <a:srgbClr val="0070C0"/>
                </a:solidFill>
                <a:latin typeface="+mj-lt"/>
              </a:rPr>
              <a:t>LANDIA</a:t>
            </a:r>
            <a:r>
              <a:rPr lang="hr-HR" sz="2000" b="1" dirty="0" smtClean="0">
                <a:solidFill>
                  <a:srgbClr val="0070C0"/>
                </a:solidFill>
                <a:latin typeface="+mj-lt"/>
              </a:rPr>
              <a:t> d.o.o. </a:t>
            </a:r>
            <a:r>
              <a:rPr lang="hr-HR" sz="2000" b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hr-HR" sz="2000" b="1" dirty="0" err="1" smtClean="0">
                <a:solidFill>
                  <a:srgbClr val="0070C0"/>
                </a:solidFill>
                <a:latin typeface="+mj-lt"/>
              </a:rPr>
              <a:t>Bioplinsko</a:t>
            </a:r>
            <a:r>
              <a:rPr lang="hr-HR" sz="2000" b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hr-HR" sz="2000" b="1" dirty="0" smtClean="0">
                <a:solidFill>
                  <a:srgbClr val="0070C0"/>
                </a:solidFill>
                <a:latin typeface="+mj-lt"/>
              </a:rPr>
              <a:t>postrojenje </a:t>
            </a:r>
            <a:r>
              <a:rPr lang="hr-HR" sz="2000" b="1" dirty="0" err="1" smtClean="0">
                <a:solidFill>
                  <a:srgbClr val="0070C0"/>
                </a:solidFill>
                <a:latin typeface="+mj-lt"/>
              </a:rPr>
              <a:t>Tordinci</a:t>
            </a:r>
            <a:r>
              <a:rPr lang="hr-HR" sz="2000" b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hr-HR" sz="2000" b="1" dirty="0" err="1" smtClean="0">
                <a:solidFill>
                  <a:srgbClr val="0070C0"/>
                </a:solidFill>
                <a:latin typeface="+mj-lt"/>
              </a:rPr>
              <a:t>1MW</a:t>
            </a:r>
            <a:endParaRPr lang="hr-HR" sz="2000" b="1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6" name="Picture 2" descr="E:\Moji dokumenti\Moji_dokumenti\Slike_strucne\Robor_Landia_29062012\IMG_10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1458162"/>
            <a:ext cx="5220072" cy="39150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>
            <a:off x="0" y="5877272"/>
            <a:ext cx="9144000" cy="9807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 smtClean="0"/>
          </a:p>
          <a:p>
            <a:pPr algn="ctr"/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827584" y="5949280"/>
            <a:ext cx="31525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b="1" dirty="0" smtClean="0"/>
              <a:t>7. HRVATSKI DANI </a:t>
            </a:r>
            <a:r>
              <a:rPr lang="hr-HR" sz="2000" b="1" dirty="0"/>
              <a:t>BIOMASE</a:t>
            </a:r>
          </a:p>
        </p:txBody>
      </p:sp>
      <p:pic>
        <p:nvPicPr>
          <p:cNvPr id="1026" name="Picture 2" descr="hš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949280"/>
            <a:ext cx="552000" cy="8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upa 9"/>
          <p:cNvGrpSpPr/>
          <p:nvPr/>
        </p:nvGrpSpPr>
        <p:grpSpPr>
          <a:xfrm>
            <a:off x="4067944" y="5904656"/>
            <a:ext cx="576064" cy="908720"/>
            <a:chOff x="4139952" y="980728"/>
            <a:chExt cx="648072" cy="864096"/>
          </a:xfrm>
        </p:grpSpPr>
        <p:sp>
          <p:nvSpPr>
            <p:cNvPr id="9" name="Pravokutnik 8"/>
            <p:cNvSpPr/>
            <p:nvPr/>
          </p:nvSpPr>
          <p:spPr>
            <a:xfrm>
              <a:off x="4139952" y="980728"/>
              <a:ext cx="648072" cy="864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  <p:pic>
          <p:nvPicPr>
            <p:cNvPr id="1027" name="Picture 3" descr="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11960" y="1052736"/>
              <a:ext cx="493018" cy="703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8" name="Picture 4" descr="imag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6110222"/>
            <a:ext cx="1800200" cy="631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kstniOkvir 10"/>
          <p:cNvSpPr txBox="1"/>
          <p:nvPr/>
        </p:nvSpPr>
        <p:spPr>
          <a:xfrm>
            <a:off x="827584" y="630932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mtClean="0"/>
              <a:t>Hrvatsko šumarsko društvo</a:t>
            </a:r>
            <a:endParaRPr lang="hr-HR"/>
          </a:p>
        </p:txBody>
      </p:sp>
      <p:sp>
        <p:nvSpPr>
          <p:cNvPr id="15" name="Pravokutnik 14"/>
          <p:cNvSpPr/>
          <p:nvPr/>
        </p:nvSpPr>
        <p:spPr>
          <a:xfrm>
            <a:off x="0" y="0"/>
            <a:ext cx="9144000" cy="587727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Podnaslov 2"/>
          <p:cNvSpPr txBox="1">
            <a:spLocks/>
          </p:cNvSpPr>
          <p:nvPr/>
        </p:nvSpPr>
        <p:spPr>
          <a:xfrm>
            <a:off x="0" y="0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</a:pPr>
            <a:r>
              <a:rPr kumimoji="0" lang="hr-HR" sz="1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</a:t>
            </a:r>
            <a:r>
              <a:rPr kumimoji="0" lang="hr-HR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hr-HR" sz="1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dr.sc</a:t>
            </a:r>
            <a:r>
              <a:rPr kumimoji="0" lang="hr-HR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Davor Kralik -</a:t>
            </a:r>
            <a:r>
              <a:rPr lang="hr-HR" sz="1400" b="1" i="1" dirty="0">
                <a:solidFill>
                  <a:srgbClr val="FFFF00"/>
                </a:solidFill>
              </a:rPr>
              <a:t>Potencijali bioplina u Republici </a:t>
            </a:r>
            <a:r>
              <a:rPr lang="hr-HR" sz="1400" b="1" i="1" dirty="0" smtClean="0">
                <a:solidFill>
                  <a:srgbClr val="FFFF00"/>
                </a:solidFill>
              </a:rPr>
              <a:t>Hrvatskoj  - Našice, </a:t>
            </a:r>
            <a:r>
              <a:rPr lang="de-DE" sz="1400" b="1" dirty="0">
                <a:solidFill>
                  <a:srgbClr val="FFFF00"/>
                </a:solidFill>
              </a:rPr>
              <a:t>7</a:t>
            </a:r>
            <a:r>
              <a:rPr lang="de-DE" sz="1400" b="1" dirty="0" smtClean="0">
                <a:solidFill>
                  <a:srgbClr val="FFFF00"/>
                </a:solidFill>
              </a:rPr>
              <a:t>.</a:t>
            </a:r>
            <a:r>
              <a:rPr lang="hr-HR" sz="1400" b="1" dirty="0" smtClean="0">
                <a:solidFill>
                  <a:srgbClr val="FFFF00"/>
                </a:solidFill>
              </a:rPr>
              <a:t> </a:t>
            </a:r>
            <a:r>
              <a:rPr lang="de-DE" sz="1400" b="1" dirty="0" err="1" smtClean="0">
                <a:solidFill>
                  <a:srgbClr val="FFFF00"/>
                </a:solidFill>
              </a:rPr>
              <a:t>rujna</a:t>
            </a:r>
            <a:r>
              <a:rPr lang="de-DE" sz="1400" b="1" dirty="0" smtClean="0">
                <a:solidFill>
                  <a:srgbClr val="FFFF00"/>
                </a:solidFill>
              </a:rPr>
              <a:t> 2012</a:t>
            </a:r>
            <a:r>
              <a:rPr lang="hr-HR" sz="1400" b="1" dirty="0" smtClean="0">
                <a:solidFill>
                  <a:srgbClr val="FFFF00"/>
                </a:solidFill>
              </a:rPr>
              <a:t>.</a:t>
            </a:r>
            <a:r>
              <a:rPr kumimoji="0" lang="hr-HR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hr-HR" sz="1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kstniOkvir 13"/>
          <p:cNvSpPr txBox="1"/>
          <p:nvPr/>
        </p:nvSpPr>
        <p:spPr>
          <a:xfrm>
            <a:off x="683568" y="764704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Veterinarska ambulanta Dvor d.o.o. </a:t>
            </a:r>
            <a:r>
              <a:rPr lang="hr-HR" sz="20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135</a:t>
            </a:r>
            <a:r>
              <a:rPr lang="hr-HR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kW</a:t>
            </a:r>
            <a:endParaRPr lang="hr-HR" sz="20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8" name="Picture 3" descr="http://www.zov-zagreb.hr/include/images/projekti/bio_pro_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268760"/>
            <a:ext cx="1943621" cy="1869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Pravokutnik 18"/>
          <p:cNvSpPr/>
          <p:nvPr/>
        </p:nvSpPr>
        <p:spPr>
          <a:xfrm>
            <a:off x="2627784" y="1340768"/>
            <a:ext cx="59046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hr-HR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Zagreba</a:t>
            </a:r>
            <a:r>
              <a:rPr lang="hr-HR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imesNewRoman"/>
                <a:cs typeface="Tahoma" pitchFamily="34" charset="0"/>
              </a:rPr>
              <a:t>č</a:t>
            </a:r>
            <a:r>
              <a:rPr lang="hr-HR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ke otpadne vode (ZOV),  imaju pro</a:t>
            </a:r>
            <a:r>
              <a:rPr lang="hr-HR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imesNewRoman"/>
                <a:cs typeface="Tahoma" pitchFamily="34" charset="0"/>
              </a:rPr>
              <a:t>č</a:t>
            </a:r>
            <a:r>
              <a:rPr lang="hr-HR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ista</a:t>
            </a:r>
            <a:r>
              <a:rPr lang="hr-HR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imesNewRoman"/>
                <a:cs typeface="Tahoma" pitchFamily="34" charset="0"/>
              </a:rPr>
              <a:t>č</a:t>
            </a:r>
            <a:r>
              <a:rPr lang="hr-HR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voda s mehani</a:t>
            </a:r>
            <a:r>
              <a:rPr lang="hr-HR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imesNewRoman"/>
                <a:cs typeface="Tahoma" pitchFamily="34" charset="0"/>
              </a:rPr>
              <a:t>č</a:t>
            </a:r>
            <a:r>
              <a:rPr lang="hr-HR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ko i biološkim tretiranjem te mogućnost proizvodnje bioplina 2 </a:t>
            </a:r>
            <a:r>
              <a:rPr lang="hr-HR" b="1" dirty="0" err="1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x1</a:t>
            </a:r>
            <a:r>
              <a:rPr lang="hr-HR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,5 MW</a:t>
            </a:r>
          </a:p>
        </p:txBody>
      </p:sp>
      <p:pic>
        <p:nvPicPr>
          <p:cNvPr id="20" name="Picture 2" descr="E:\Moji dokumenti\Moji_dokumenti\Nastava\Modul_OIE_studenti\Diplomski studij_OIE\11.01.2011. Put u Zagreb\20110111-_IGP256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2420887"/>
            <a:ext cx="1962749" cy="2955159"/>
          </a:xfrm>
          <a:prstGeom prst="rect">
            <a:avLst/>
          </a:prstGeom>
          <a:noFill/>
        </p:spPr>
      </p:pic>
      <p:sp>
        <p:nvSpPr>
          <p:cNvPr id="21" name="TekstniOkvir 20"/>
          <p:cNvSpPr txBox="1"/>
          <p:nvPr/>
        </p:nvSpPr>
        <p:spPr>
          <a:xfrm>
            <a:off x="2987824" y="3645024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hr-HR" b="1" dirty="0" err="1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mTEO</a:t>
            </a: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hr-HR" b="1" dirty="0" err="1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Jakuševac</a:t>
            </a: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, Zagreb</a:t>
            </a: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 2 MW</a:t>
            </a:r>
            <a:endParaRPr lang="hr-HR" b="1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>
            <a:off x="0" y="5877272"/>
            <a:ext cx="9144000" cy="9807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 smtClean="0"/>
          </a:p>
          <a:p>
            <a:pPr algn="ctr"/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827584" y="5949280"/>
            <a:ext cx="31525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b="1" dirty="0" smtClean="0"/>
              <a:t>7. HRVATSKI DANI </a:t>
            </a:r>
            <a:r>
              <a:rPr lang="hr-HR" sz="2000" b="1" dirty="0"/>
              <a:t>BIOMASE</a:t>
            </a:r>
          </a:p>
        </p:txBody>
      </p:sp>
      <p:pic>
        <p:nvPicPr>
          <p:cNvPr id="1026" name="Picture 2" descr="hš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949280"/>
            <a:ext cx="552000" cy="8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upa 9"/>
          <p:cNvGrpSpPr/>
          <p:nvPr/>
        </p:nvGrpSpPr>
        <p:grpSpPr>
          <a:xfrm>
            <a:off x="4067944" y="5904656"/>
            <a:ext cx="576064" cy="908720"/>
            <a:chOff x="4139952" y="980728"/>
            <a:chExt cx="648072" cy="864096"/>
          </a:xfrm>
        </p:grpSpPr>
        <p:sp>
          <p:nvSpPr>
            <p:cNvPr id="9" name="Pravokutnik 8"/>
            <p:cNvSpPr/>
            <p:nvPr/>
          </p:nvSpPr>
          <p:spPr>
            <a:xfrm>
              <a:off x="4139952" y="980728"/>
              <a:ext cx="648072" cy="864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  <p:pic>
          <p:nvPicPr>
            <p:cNvPr id="1027" name="Picture 3" descr="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11960" y="1052736"/>
              <a:ext cx="493018" cy="703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8" name="Picture 4" descr="imag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6110222"/>
            <a:ext cx="1800200" cy="631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kstniOkvir 10"/>
          <p:cNvSpPr txBox="1"/>
          <p:nvPr/>
        </p:nvSpPr>
        <p:spPr>
          <a:xfrm>
            <a:off x="827584" y="630932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mtClean="0"/>
              <a:t>Hrvatsko šumarsko društvo</a:t>
            </a:r>
            <a:endParaRPr lang="hr-HR"/>
          </a:p>
        </p:txBody>
      </p:sp>
      <p:sp>
        <p:nvSpPr>
          <p:cNvPr id="15" name="Pravokutnik 14"/>
          <p:cNvSpPr/>
          <p:nvPr/>
        </p:nvSpPr>
        <p:spPr>
          <a:xfrm>
            <a:off x="0" y="0"/>
            <a:ext cx="9144000" cy="587727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Podnaslov 2"/>
          <p:cNvSpPr txBox="1">
            <a:spLocks/>
          </p:cNvSpPr>
          <p:nvPr/>
        </p:nvSpPr>
        <p:spPr>
          <a:xfrm>
            <a:off x="0" y="0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</a:pPr>
            <a:r>
              <a:rPr kumimoji="0" lang="hr-HR" sz="1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</a:t>
            </a:r>
            <a:r>
              <a:rPr kumimoji="0" lang="hr-HR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hr-HR" sz="1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dr.sc</a:t>
            </a:r>
            <a:r>
              <a:rPr kumimoji="0" lang="hr-HR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Davor Kralik -</a:t>
            </a:r>
            <a:r>
              <a:rPr lang="hr-HR" sz="1400" b="1" i="1" dirty="0">
                <a:solidFill>
                  <a:srgbClr val="FFFF00"/>
                </a:solidFill>
              </a:rPr>
              <a:t>Potencijali bioplina u Republici </a:t>
            </a:r>
            <a:r>
              <a:rPr lang="hr-HR" sz="1400" b="1" i="1" dirty="0" smtClean="0">
                <a:solidFill>
                  <a:srgbClr val="FFFF00"/>
                </a:solidFill>
              </a:rPr>
              <a:t>Hrvatskoj  - Našice, </a:t>
            </a:r>
            <a:r>
              <a:rPr lang="de-DE" sz="1400" b="1" dirty="0">
                <a:solidFill>
                  <a:srgbClr val="FFFF00"/>
                </a:solidFill>
              </a:rPr>
              <a:t>7</a:t>
            </a:r>
            <a:r>
              <a:rPr lang="de-DE" sz="1400" b="1" dirty="0" smtClean="0">
                <a:solidFill>
                  <a:srgbClr val="FFFF00"/>
                </a:solidFill>
              </a:rPr>
              <a:t>.</a:t>
            </a:r>
            <a:r>
              <a:rPr lang="hr-HR" sz="1400" b="1" dirty="0" smtClean="0">
                <a:solidFill>
                  <a:srgbClr val="FFFF00"/>
                </a:solidFill>
              </a:rPr>
              <a:t> </a:t>
            </a:r>
            <a:r>
              <a:rPr lang="de-DE" sz="1400" b="1" dirty="0" err="1" smtClean="0">
                <a:solidFill>
                  <a:srgbClr val="FFFF00"/>
                </a:solidFill>
              </a:rPr>
              <a:t>rujna</a:t>
            </a:r>
            <a:r>
              <a:rPr lang="de-DE" sz="1400" b="1" dirty="0" smtClean="0">
                <a:solidFill>
                  <a:srgbClr val="FFFF00"/>
                </a:solidFill>
              </a:rPr>
              <a:t> 2012</a:t>
            </a:r>
            <a:r>
              <a:rPr lang="hr-HR" sz="1400" b="1" dirty="0" smtClean="0">
                <a:solidFill>
                  <a:srgbClr val="FFFF00"/>
                </a:solidFill>
              </a:rPr>
              <a:t>.</a:t>
            </a:r>
            <a:r>
              <a:rPr kumimoji="0" lang="hr-HR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hr-HR" sz="1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Rezervirano mjesto sadržaja 2"/>
          <p:cNvSpPr txBox="1">
            <a:spLocks/>
          </p:cNvSpPr>
          <p:nvPr/>
        </p:nvSpPr>
        <p:spPr>
          <a:xfrm>
            <a:off x="304800" y="692696"/>
            <a:ext cx="8382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hr-HR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Koogeneracija</a:t>
            </a:r>
            <a:r>
              <a:rPr kumimoji="0" lang="hr-H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toplinska i električna energija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hr-H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hr-H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hr-H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hr-H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Miješanje sa zemnim plinom (</a:t>
            </a:r>
            <a:r>
              <a:rPr kumimoji="0" lang="hr-H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98</a:t>
            </a:r>
            <a:r>
              <a:rPr kumimoji="0" lang="hr-H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% </a:t>
            </a:r>
            <a:r>
              <a:rPr kumimoji="0" lang="hr-H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</a:t>
            </a:r>
            <a:r>
              <a:rPr kumimoji="0" lang="hr-HR" sz="2000" b="1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hr-H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hr-HR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9" name="Picture 2" descr="BHKW_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6792" y="1153344"/>
            <a:ext cx="24066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Slika 5" descr="Kogeneracija_stuttgart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1153344"/>
            <a:ext cx="2605088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52392" y="3286944"/>
            <a:ext cx="2501900" cy="1646238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2" name="Picture 7" descr="Gasher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80592" y="3210744"/>
            <a:ext cx="2778125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>
            <a:off x="0" y="5877272"/>
            <a:ext cx="9144000" cy="9807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 smtClean="0"/>
          </a:p>
          <a:p>
            <a:pPr algn="ctr"/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827584" y="5949280"/>
            <a:ext cx="31525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b="1" dirty="0" smtClean="0"/>
              <a:t>7. HRVATSKI DANI </a:t>
            </a:r>
            <a:r>
              <a:rPr lang="hr-HR" sz="2000" b="1" dirty="0"/>
              <a:t>BIOMASE</a:t>
            </a:r>
          </a:p>
        </p:txBody>
      </p:sp>
      <p:pic>
        <p:nvPicPr>
          <p:cNvPr id="1026" name="Picture 2" descr="hš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949280"/>
            <a:ext cx="552000" cy="8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upa 9"/>
          <p:cNvGrpSpPr/>
          <p:nvPr/>
        </p:nvGrpSpPr>
        <p:grpSpPr>
          <a:xfrm>
            <a:off x="4067944" y="5904656"/>
            <a:ext cx="576064" cy="908720"/>
            <a:chOff x="4139952" y="980728"/>
            <a:chExt cx="648072" cy="864096"/>
          </a:xfrm>
        </p:grpSpPr>
        <p:sp>
          <p:nvSpPr>
            <p:cNvPr id="9" name="Pravokutnik 8"/>
            <p:cNvSpPr/>
            <p:nvPr/>
          </p:nvSpPr>
          <p:spPr>
            <a:xfrm>
              <a:off x="4139952" y="980728"/>
              <a:ext cx="648072" cy="864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  <p:pic>
          <p:nvPicPr>
            <p:cNvPr id="1027" name="Picture 3" descr="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11960" y="1052736"/>
              <a:ext cx="493018" cy="703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8" name="Picture 4" descr="imag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6110222"/>
            <a:ext cx="1800200" cy="631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kstniOkvir 10"/>
          <p:cNvSpPr txBox="1"/>
          <p:nvPr/>
        </p:nvSpPr>
        <p:spPr>
          <a:xfrm>
            <a:off x="827584" y="630932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mtClean="0"/>
              <a:t>Hrvatsko šumarsko društvo</a:t>
            </a:r>
            <a:endParaRPr lang="hr-HR"/>
          </a:p>
        </p:txBody>
      </p:sp>
      <p:sp>
        <p:nvSpPr>
          <p:cNvPr id="15" name="Pravokutnik 14"/>
          <p:cNvSpPr/>
          <p:nvPr/>
        </p:nvSpPr>
        <p:spPr>
          <a:xfrm>
            <a:off x="0" y="0"/>
            <a:ext cx="9144000" cy="587727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Podnaslov 2"/>
          <p:cNvSpPr txBox="1">
            <a:spLocks/>
          </p:cNvSpPr>
          <p:nvPr/>
        </p:nvSpPr>
        <p:spPr>
          <a:xfrm>
            <a:off x="0" y="0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</a:pPr>
            <a:r>
              <a:rPr kumimoji="0" lang="hr-HR" sz="1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</a:t>
            </a:r>
            <a:r>
              <a:rPr kumimoji="0" lang="hr-HR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hr-HR" sz="1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dr.sc</a:t>
            </a:r>
            <a:r>
              <a:rPr kumimoji="0" lang="hr-HR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Davor Kralik -</a:t>
            </a:r>
            <a:r>
              <a:rPr lang="hr-HR" sz="1400" b="1" i="1" dirty="0">
                <a:solidFill>
                  <a:srgbClr val="FFFF00"/>
                </a:solidFill>
              </a:rPr>
              <a:t>Potencijali bioplina u Republici </a:t>
            </a:r>
            <a:r>
              <a:rPr lang="hr-HR" sz="1400" b="1" i="1" dirty="0" smtClean="0">
                <a:solidFill>
                  <a:srgbClr val="FFFF00"/>
                </a:solidFill>
              </a:rPr>
              <a:t>Hrvatskoj  - Našice, </a:t>
            </a:r>
            <a:r>
              <a:rPr lang="de-DE" sz="1400" b="1" dirty="0">
                <a:solidFill>
                  <a:srgbClr val="FFFF00"/>
                </a:solidFill>
              </a:rPr>
              <a:t>7</a:t>
            </a:r>
            <a:r>
              <a:rPr lang="de-DE" sz="1400" b="1" dirty="0" smtClean="0">
                <a:solidFill>
                  <a:srgbClr val="FFFF00"/>
                </a:solidFill>
              </a:rPr>
              <a:t>.</a:t>
            </a:r>
            <a:r>
              <a:rPr lang="hr-HR" sz="1400" b="1" dirty="0" smtClean="0">
                <a:solidFill>
                  <a:srgbClr val="FFFF00"/>
                </a:solidFill>
              </a:rPr>
              <a:t> </a:t>
            </a:r>
            <a:r>
              <a:rPr lang="de-DE" sz="1400" b="1" dirty="0" err="1" smtClean="0">
                <a:solidFill>
                  <a:srgbClr val="FFFF00"/>
                </a:solidFill>
              </a:rPr>
              <a:t>rujna</a:t>
            </a:r>
            <a:r>
              <a:rPr lang="de-DE" sz="1400" b="1" dirty="0" smtClean="0">
                <a:solidFill>
                  <a:srgbClr val="FFFF00"/>
                </a:solidFill>
              </a:rPr>
              <a:t> 2012</a:t>
            </a:r>
            <a:r>
              <a:rPr lang="hr-HR" sz="1400" b="1" dirty="0" smtClean="0">
                <a:solidFill>
                  <a:srgbClr val="FFFF00"/>
                </a:solidFill>
              </a:rPr>
              <a:t>.</a:t>
            </a:r>
            <a:r>
              <a:rPr kumimoji="0" lang="hr-HR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hr-HR" sz="1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Slika 3" descr="biogas_scirocco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405136"/>
            <a:ext cx="23907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Slika 4" descr="fordons-biogas-station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1000" y="1862336"/>
            <a:ext cx="449738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Slika 5" descr="medium_Sweden_picture_gas_tank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" y="3081536"/>
            <a:ext cx="22860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kstniOkvir 18"/>
          <p:cNvSpPr txBox="1"/>
          <p:nvPr/>
        </p:nvSpPr>
        <p:spPr>
          <a:xfrm>
            <a:off x="3635896" y="980728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Kao </a:t>
            </a:r>
            <a:r>
              <a:rPr lang="hr-HR" dirty="0" err="1" smtClean="0"/>
              <a:t>biogorivo</a:t>
            </a:r>
            <a:r>
              <a:rPr lang="hr-HR" dirty="0" smtClean="0"/>
              <a:t> - </a:t>
            </a:r>
            <a:r>
              <a:rPr lang="hr-HR" dirty="0" err="1" smtClean="0"/>
              <a:t>Biometan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>
            <a:off x="0" y="5877272"/>
            <a:ext cx="9144000" cy="9807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 smtClean="0"/>
          </a:p>
          <a:p>
            <a:pPr algn="ctr"/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827584" y="5949280"/>
            <a:ext cx="31525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b="1" dirty="0" smtClean="0"/>
              <a:t>7. HRVATSKI DANI </a:t>
            </a:r>
            <a:r>
              <a:rPr lang="hr-HR" sz="2000" b="1" dirty="0"/>
              <a:t>BIOMASE</a:t>
            </a:r>
          </a:p>
        </p:txBody>
      </p:sp>
      <p:pic>
        <p:nvPicPr>
          <p:cNvPr id="1026" name="Picture 2" descr="hš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949280"/>
            <a:ext cx="552000" cy="8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upa 9"/>
          <p:cNvGrpSpPr/>
          <p:nvPr/>
        </p:nvGrpSpPr>
        <p:grpSpPr>
          <a:xfrm>
            <a:off x="4067944" y="5904656"/>
            <a:ext cx="576064" cy="908720"/>
            <a:chOff x="4139952" y="980728"/>
            <a:chExt cx="648072" cy="864096"/>
          </a:xfrm>
        </p:grpSpPr>
        <p:sp>
          <p:nvSpPr>
            <p:cNvPr id="9" name="Pravokutnik 8"/>
            <p:cNvSpPr/>
            <p:nvPr/>
          </p:nvSpPr>
          <p:spPr>
            <a:xfrm>
              <a:off x="4139952" y="980728"/>
              <a:ext cx="648072" cy="864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  <p:pic>
          <p:nvPicPr>
            <p:cNvPr id="1027" name="Picture 3" descr="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11960" y="1052736"/>
              <a:ext cx="493018" cy="703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8" name="Picture 4" descr="imag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6110222"/>
            <a:ext cx="1800200" cy="631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kstniOkvir 10"/>
          <p:cNvSpPr txBox="1"/>
          <p:nvPr/>
        </p:nvSpPr>
        <p:spPr>
          <a:xfrm>
            <a:off x="827584" y="630932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mtClean="0"/>
              <a:t>Hrvatsko šumarsko društvo</a:t>
            </a:r>
            <a:endParaRPr lang="hr-HR"/>
          </a:p>
        </p:txBody>
      </p:sp>
      <p:sp>
        <p:nvSpPr>
          <p:cNvPr id="15" name="Pravokutnik 14"/>
          <p:cNvSpPr/>
          <p:nvPr/>
        </p:nvSpPr>
        <p:spPr>
          <a:xfrm>
            <a:off x="0" y="0"/>
            <a:ext cx="9144000" cy="587727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Podnaslov 2"/>
          <p:cNvSpPr txBox="1">
            <a:spLocks/>
          </p:cNvSpPr>
          <p:nvPr/>
        </p:nvSpPr>
        <p:spPr>
          <a:xfrm>
            <a:off x="0" y="0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</a:pPr>
            <a:r>
              <a:rPr kumimoji="0" lang="hr-HR" sz="1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</a:t>
            </a:r>
            <a:r>
              <a:rPr kumimoji="0" lang="hr-HR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hr-HR" sz="1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dr.sc</a:t>
            </a:r>
            <a:r>
              <a:rPr kumimoji="0" lang="hr-HR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Davor Kralik -</a:t>
            </a:r>
            <a:r>
              <a:rPr lang="hr-HR" sz="1400" b="1" i="1" dirty="0">
                <a:solidFill>
                  <a:srgbClr val="FFFF00"/>
                </a:solidFill>
              </a:rPr>
              <a:t>Potencijali bioplina u Republici </a:t>
            </a:r>
            <a:r>
              <a:rPr lang="hr-HR" sz="1400" b="1" i="1" dirty="0" smtClean="0">
                <a:solidFill>
                  <a:srgbClr val="FFFF00"/>
                </a:solidFill>
              </a:rPr>
              <a:t>Hrvatskoj  - Našice, </a:t>
            </a:r>
            <a:r>
              <a:rPr lang="de-DE" sz="1400" b="1" dirty="0">
                <a:solidFill>
                  <a:srgbClr val="FFFF00"/>
                </a:solidFill>
              </a:rPr>
              <a:t>7</a:t>
            </a:r>
            <a:r>
              <a:rPr lang="de-DE" sz="1400" b="1" dirty="0" smtClean="0">
                <a:solidFill>
                  <a:srgbClr val="FFFF00"/>
                </a:solidFill>
              </a:rPr>
              <a:t>.</a:t>
            </a:r>
            <a:r>
              <a:rPr lang="hr-HR" sz="1400" b="1" dirty="0" smtClean="0">
                <a:solidFill>
                  <a:srgbClr val="FFFF00"/>
                </a:solidFill>
              </a:rPr>
              <a:t> </a:t>
            </a:r>
            <a:r>
              <a:rPr lang="de-DE" sz="1400" b="1" dirty="0" err="1" smtClean="0">
                <a:solidFill>
                  <a:srgbClr val="FFFF00"/>
                </a:solidFill>
              </a:rPr>
              <a:t>rujna</a:t>
            </a:r>
            <a:r>
              <a:rPr lang="de-DE" sz="1400" b="1" dirty="0" smtClean="0">
                <a:solidFill>
                  <a:srgbClr val="FFFF00"/>
                </a:solidFill>
              </a:rPr>
              <a:t> 2012</a:t>
            </a:r>
            <a:r>
              <a:rPr lang="hr-HR" sz="1400" b="1" dirty="0" smtClean="0">
                <a:solidFill>
                  <a:srgbClr val="FFFF00"/>
                </a:solidFill>
              </a:rPr>
              <a:t>.</a:t>
            </a:r>
            <a:r>
              <a:rPr kumimoji="0" lang="hr-HR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hr-HR" sz="1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Slika 3" descr="Volvo%207700_Gas%20bus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1344" y="1124744"/>
            <a:ext cx="17859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Slika 4" descr="biogas-bus-sweden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3867944"/>
            <a:ext cx="19288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Slika 5" descr="biogas-powered-train-sweden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3305200"/>
            <a:ext cx="2093913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Slika 6" descr="biomethane-bus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5144" y="2496344"/>
            <a:ext cx="2249488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Slika 7" descr="medium_Sweden_day_train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16216" y="1649016"/>
            <a:ext cx="2193925" cy="12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Slika 8" descr="small_Sweden_photo_pump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29000" y="1277144"/>
            <a:ext cx="2514600" cy="378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>
            <a:off x="0" y="5877272"/>
            <a:ext cx="9144000" cy="9807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 smtClean="0"/>
          </a:p>
          <a:p>
            <a:pPr algn="ctr"/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827584" y="5949280"/>
            <a:ext cx="31525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b="1" dirty="0" smtClean="0"/>
              <a:t>7. HRVATSKI DANI </a:t>
            </a:r>
            <a:r>
              <a:rPr lang="hr-HR" sz="2000" b="1" dirty="0"/>
              <a:t>BIOMASE</a:t>
            </a:r>
          </a:p>
        </p:txBody>
      </p:sp>
      <p:pic>
        <p:nvPicPr>
          <p:cNvPr id="1026" name="Picture 2" descr="hš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949280"/>
            <a:ext cx="552000" cy="8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upa 9"/>
          <p:cNvGrpSpPr/>
          <p:nvPr/>
        </p:nvGrpSpPr>
        <p:grpSpPr>
          <a:xfrm>
            <a:off x="4067944" y="5904656"/>
            <a:ext cx="576064" cy="908720"/>
            <a:chOff x="4139952" y="980728"/>
            <a:chExt cx="648072" cy="864096"/>
          </a:xfrm>
        </p:grpSpPr>
        <p:sp>
          <p:nvSpPr>
            <p:cNvPr id="9" name="Pravokutnik 8"/>
            <p:cNvSpPr/>
            <p:nvPr/>
          </p:nvSpPr>
          <p:spPr>
            <a:xfrm>
              <a:off x="4139952" y="980728"/>
              <a:ext cx="648072" cy="864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  <p:pic>
          <p:nvPicPr>
            <p:cNvPr id="1027" name="Picture 3" descr="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11960" y="1052736"/>
              <a:ext cx="493018" cy="703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8" name="Picture 4" descr="imag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6110222"/>
            <a:ext cx="1800200" cy="631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kstniOkvir 10"/>
          <p:cNvSpPr txBox="1"/>
          <p:nvPr/>
        </p:nvSpPr>
        <p:spPr>
          <a:xfrm>
            <a:off x="827584" y="630932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mtClean="0"/>
              <a:t>Hrvatsko šumarsko društvo</a:t>
            </a:r>
            <a:endParaRPr lang="hr-HR"/>
          </a:p>
        </p:txBody>
      </p:sp>
      <p:sp>
        <p:nvSpPr>
          <p:cNvPr id="15" name="Pravokutnik 14"/>
          <p:cNvSpPr/>
          <p:nvPr/>
        </p:nvSpPr>
        <p:spPr>
          <a:xfrm>
            <a:off x="0" y="0"/>
            <a:ext cx="9144000" cy="587727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Podnaslov 2"/>
          <p:cNvSpPr txBox="1">
            <a:spLocks/>
          </p:cNvSpPr>
          <p:nvPr/>
        </p:nvSpPr>
        <p:spPr>
          <a:xfrm>
            <a:off x="0" y="0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</a:pPr>
            <a:r>
              <a:rPr kumimoji="0" lang="hr-HR" sz="1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</a:t>
            </a:r>
            <a:r>
              <a:rPr kumimoji="0" lang="hr-HR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hr-HR" sz="1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dr.sc</a:t>
            </a:r>
            <a:r>
              <a:rPr kumimoji="0" lang="hr-HR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Davor Kralik -</a:t>
            </a:r>
            <a:r>
              <a:rPr lang="hr-HR" sz="1400" b="1" i="1" dirty="0">
                <a:solidFill>
                  <a:srgbClr val="FFFF00"/>
                </a:solidFill>
              </a:rPr>
              <a:t>Potencijali bioplina u Republici </a:t>
            </a:r>
            <a:r>
              <a:rPr lang="hr-HR" sz="1400" b="1" i="1" dirty="0" smtClean="0">
                <a:solidFill>
                  <a:srgbClr val="FFFF00"/>
                </a:solidFill>
              </a:rPr>
              <a:t>Hrvatskoj  - Našice, </a:t>
            </a:r>
            <a:r>
              <a:rPr lang="de-DE" sz="1400" b="1" dirty="0">
                <a:solidFill>
                  <a:srgbClr val="FFFF00"/>
                </a:solidFill>
              </a:rPr>
              <a:t>7</a:t>
            </a:r>
            <a:r>
              <a:rPr lang="de-DE" sz="1400" b="1" dirty="0" smtClean="0">
                <a:solidFill>
                  <a:srgbClr val="FFFF00"/>
                </a:solidFill>
              </a:rPr>
              <a:t>.</a:t>
            </a:r>
            <a:r>
              <a:rPr lang="hr-HR" sz="1400" b="1" dirty="0" smtClean="0">
                <a:solidFill>
                  <a:srgbClr val="FFFF00"/>
                </a:solidFill>
              </a:rPr>
              <a:t> </a:t>
            </a:r>
            <a:r>
              <a:rPr lang="de-DE" sz="1400" b="1" dirty="0" err="1" smtClean="0">
                <a:solidFill>
                  <a:srgbClr val="FFFF00"/>
                </a:solidFill>
              </a:rPr>
              <a:t>rujna</a:t>
            </a:r>
            <a:r>
              <a:rPr lang="de-DE" sz="1400" b="1" dirty="0" smtClean="0">
                <a:solidFill>
                  <a:srgbClr val="FFFF00"/>
                </a:solidFill>
              </a:rPr>
              <a:t> 2012</a:t>
            </a:r>
            <a:r>
              <a:rPr lang="hr-HR" sz="1400" b="1" dirty="0" smtClean="0">
                <a:solidFill>
                  <a:srgbClr val="FFFF00"/>
                </a:solidFill>
              </a:rPr>
              <a:t>.</a:t>
            </a:r>
            <a:r>
              <a:rPr kumimoji="0" lang="hr-HR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hr-HR" sz="1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8" descr="fuelce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1556792"/>
            <a:ext cx="3733800" cy="383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trelica udesno 16"/>
          <p:cNvSpPr/>
          <p:nvPr/>
        </p:nvSpPr>
        <p:spPr>
          <a:xfrm>
            <a:off x="1115616" y="2708920"/>
            <a:ext cx="2514600" cy="15240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4000" dirty="0" err="1">
                <a:solidFill>
                  <a:srgbClr val="FFFF00"/>
                </a:solidFill>
              </a:rPr>
              <a:t>CH</a:t>
            </a:r>
            <a:r>
              <a:rPr lang="hr-HR" sz="4000" baseline="-25000" dirty="0" err="1">
                <a:solidFill>
                  <a:srgbClr val="FFFF00"/>
                </a:solidFill>
              </a:rPr>
              <a:t>4</a:t>
            </a:r>
            <a:endParaRPr lang="hr-HR" sz="4000" baseline="-25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>
            <a:off x="0" y="5877272"/>
            <a:ext cx="9144000" cy="9807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 smtClean="0"/>
          </a:p>
          <a:p>
            <a:pPr algn="ctr"/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827584" y="5949280"/>
            <a:ext cx="31525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b="1" dirty="0" smtClean="0"/>
              <a:t>7. HRVATSKI DANI </a:t>
            </a:r>
            <a:r>
              <a:rPr lang="hr-HR" sz="2000" b="1" dirty="0"/>
              <a:t>BIOMASE</a:t>
            </a:r>
          </a:p>
        </p:txBody>
      </p:sp>
      <p:pic>
        <p:nvPicPr>
          <p:cNvPr id="1026" name="Picture 2" descr="hš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949280"/>
            <a:ext cx="552000" cy="8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upa 9"/>
          <p:cNvGrpSpPr/>
          <p:nvPr/>
        </p:nvGrpSpPr>
        <p:grpSpPr>
          <a:xfrm>
            <a:off x="4067944" y="5904656"/>
            <a:ext cx="576064" cy="908720"/>
            <a:chOff x="4139952" y="980728"/>
            <a:chExt cx="648072" cy="864096"/>
          </a:xfrm>
        </p:grpSpPr>
        <p:sp>
          <p:nvSpPr>
            <p:cNvPr id="9" name="Pravokutnik 8"/>
            <p:cNvSpPr/>
            <p:nvPr/>
          </p:nvSpPr>
          <p:spPr>
            <a:xfrm>
              <a:off x="4139952" y="980728"/>
              <a:ext cx="648072" cy="864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  <p:pic>
          <p:nvPicPr>
            <p:cNvPr id="1027" name="Picture 3" descr="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11960" y="1052736"/>
              <a:ext cx="493018" cy="703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8" name="Picture 4" descr="imag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6110222"/>
            <a:ext cx="1800200" cy="631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kstniOkvir 10"/>
          <p:cNvSpPr txBox="1"/>
          <p:nvPr/>
        </p:nvSpPr>
        <p:spPr>
          <a:xfrm>
            <a:off x="827584" y="630932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mtClean="0"/>
              <a:t>Hrvatsko šumarsko društvo</a:t>
            </a:r>
            <a:endParaRPr lang="hr-HR"/>
          </a:p>
        </p:txBody>
      </p:sp>
      <p:sp>
        <p:nvSpPr>
          <p:cNvPr id="15" name="Pravokutnik 14"/>
          <p:cNvSpPr/>
          <p:nvPr/>
        </p:nvSpPr>
        <p:spPr>
          <a:xfrm>
            <a:off x="0" y="0"/>
            <a:ext cx="9144000" cy="587727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Podnaslov 2"/>
          <p:cNvSpPr txBox="1">
            <a:spLocks/>
          </p:cNvSpPr>
          <p:nvPr/>
        </p:nvSpPr>
        <p:spPr>
          <a:xfrm>
            <a:off x="0" y="0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</a:pPr>
            <a:r>
              <a:rPr kumimoji="0" lang="hr-HR" sz="1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</a:t>
            </a:r>
            <a:r>
              <a:rPr kumimoji="0" lang="hr-HR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hr-HR" sz="1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dr.sc</a:t>
            </a:r>
            <a:r>
              <a:rPr kumimoji="0" lang="hr-HR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Davor Kralik -</a:t>
            </a:r>
            <a:r>
              <a:rPr lang="hr-HR" sz="1400" b="1" i="1" dirty="0">
                <a:solidFill>
                  <a:srgbClr val="FFFF00"/>
                </a:solidFill>
              </a:rPr>
              <a:t>Potencijali bioplina u Republici </a:t>
            </a:r>
            <a:r>
              <a:rPr lang="hr-HR" sz="1400" b="1" i="1" dirty="0" smtClean="0">
                <a:solidFill>
                  <a:srgbClr val="FFFF00"/>
                </a:solidFill>
              </a:rPr>
              <a:t>Hrvatskoj  - Našice, </a:t>
            </a:r>
            <a:r>
              <a:rPr lang="de-DE" sz="1400" b="1" dirty="0">
                <a:solidFill>
                  <a:srgbClr val="FFFF00"/>
                </a:solidFill>
              </a:rPr>
              <a:t>7</a:t>
            </a:r>
            <a:r>
              <a:rPr lang="de-DE" sz="1400" b="1" dirty="0" smtClean="0">
                <a:solidFill>
                  <a:srgbClr val="FFFF00"/>
                </a:solidFill>
              </a:rPr>
              <a:t>.</a:t>
            </a:r>
            <a:r>
              <a:rPr lang="hr-HR" sz="1400" b="1" dirty="0" smtClean="0">
                <a:solidFill>
                  <a:srgbClr val="FFFF00"/>
                </a:solidFill>
              </a:rPr>
              <a:t> </a:t>
            </a:r>
            <a:r>
              <a:rPr lang="de-DE" sz="1400" b="1" dirty="0" err="1" smtClean="0">
                <a:solidFill>
                  <a:srgbClr val="FFFF00"/>
                </a:solidFill>
              </a:rPr>
              <a:t>rujna</a:t>
            </a:r>
            <a:r>
              <a:rPr lang="de-DE" sz="1400" b="1" dirty="0" smtClean="0">
                <a:solidFill>
                  <a:srgbClr val="FFFF00"/>
                </a:solidFill>
              </a:rPr>
              <a:t> 2012</a:t>
            </a:r>
            <a:r>
              <a:rPr lang="hr-HR" sz="1400" b="1" dirty="0" smtClean="0">
                <a:solidFill>
                  <a:srgbClr val="FFFF00"/>
                </a:solidFill>
              </a:rPr>
              <a:t>.</a:t>
            </a:r>
            <a:r>
              <a:rPr kumimoji="0" lang="hr-HR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hr-HR" sz="1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Rezervirano mjesto sadržaja 2"/>
          <p:cNvSpPr txBox="1">
            <a:spLocks/>
          </p:cNvSpPr>
          <p:nvPr/>
        </p:nvSpPr>
        <p:spPr>
          <a:xfrm>
            <a:off x="467544" y="620688"/>
            <a:ext cx="8229600" cy="4248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r-HR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Što donose pogoni za proizvodnju bioplin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r-HR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U funkciji zaštite okoliša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r-HR" b="0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smanjena emisija štetnih plinova – obaveza prema </a:t>
            </a:r>
            <a:r>
              <a:rPr kumimoji="0" lang="hr-HR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Kyotovom</a:t>
            </a:r>
            <a:r>
              <a:rPr kumimoji="0" lang="hr-HR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Protokolu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r-HR" b="0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Uvođenje </a:t>
            </a:r>
            <a:r>
              <a:rPr kumimoji="0" lang="hr-HR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OIE</a:t>
            </a:r>
            <a:r>
              <a:rPr kumimoji="0" lang="hr-HR" b="0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 – obaveza prema EU -  do </a:t>
            </a:r>
            <a:r>
              <a:rPr kumimoji="0" lang="hr-HR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2020</a:t>
            </a:r>
            <a:r>
              <a:rPr kumimoji="0" lang="hr-HR" b="0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 god. </a:t>
            </a:r>
            <a:r>
              <a:rPr kumimoji="0" lang="hr-HR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20</a:t>
            </a:r>
            <a:r>
              <a:rPr kumimoji="0" lang="hr-HR" b="0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% </a:t>
            </a:r>
            <a:r>
              <a:rPr kumimoji="0" lang="hr-HR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OIE</a:t>
            </a:r>
            <a:endParaRPr kumimoji="0" lang="hr-HR" b="0" i="0" u="none" strike="noStrike" kern="1200" cap="none" spc="0" normalizeH="0" baseline="0" noProof="0" dirty="0" smtClean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+mn-lt"/>
              <a:ea typeface="+mn-ea"/>
              <a:cs typeface="Tahoma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r-HR" b="0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Zaštita vode i tla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r-HR" b="0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Iskorištavanje svih resursa – tehnoloških nusprodukata koji opterećuju okoliš – konverzija organskog otpada u energiju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r-HR" b="0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Smanjenje izvora patogenih mikroorganizama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r-HR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Ekonomska dobit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r-HR" b="0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Povećanje konkurentnosti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r-HR" b="0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Dodatni izvor prihoda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r-HR" b="0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Povećanje energetske neovisnosti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r-HR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Socijalni aspekti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r-HR" b="0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Nova radna mjesta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r-HR" b="0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Povećanje standarda življenja u ruralnim sredinama (zadržavanje stanovništva)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r-HR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>
            <a:off x="0" y="5877272"/>
            <a:ext cx="9144000" cy="9807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 smtClean="0"/>
          </a:p>
          <a:p>
            <a:pPr algn="ctr"/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827584" y="5949280"/>
            <a:ext cx="31525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b="1" dirty="0" smtClean="0"/>
              <a:t>7. HRVATSKI DANI </a:t>
            </a:r>
            <a:r>
              <a:rPr lang="hr-HR" sz="2000" b="1" dirty="0"/>
              <a:t>BIOMASE</a:t>
            </a:r>
          </a:p>
        </p:txBody>
      </p:sp>
      <p:pic>
        <p:nvPicPr>
          <p:cNvPr id="1026" name="Picture 2" descr="hš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949280"/>
            <a:ext cx="552000" cy="8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upa 9"/>
          <p:cNvGrpSpPr/>
          <p:nvPr/>
        </p:nvGrpSpPr>
        <p:grpSpPr>
          <a:xfrm>
            <a:off x="4067944" y="5904656"/>
            <a:ext cx="576064" cy="908720"/>
            <a:chOff x="4139952" y="980728"/>
            <a:chExt cx="648072" cy="864096"/>
          </a:xfrm>
        </p:grpSpPr>
        <p:sp>
          <p:nvSpPr>
            <p:cNvPr id="9" name="Pravokutnik 8"/>
            <p:cNvSpPr/>
            <p:nvPr/>
          </p:nvSpPr>
          <p:spPr>
            <a:xfrm>
              <a:off x="4139952" y="980728"/>
              <a:ext cx="648072" cy="864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  <p:pic>
          <p:nvPicPr>
            <p:cNvPr id="1027" name="Picture 3" descr="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11960" y="1052736"/>
              <a:ext cx="493018" cy="703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8" name="Picture 4" descr="imag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6110222"/>
            <a:ext cx="1800200" cy="631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kstniOkvir 10"/>
          <p:cNvSpPr txBox="1"/>
          <p:nvPr/>
        </p:nvSpPr>
        <p:spPr>
          <a:xfrm>
            <a:off x="827584" y="630932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mtClean="0"/>
              <a:t>Hrvatsko šumarsko društvo</a:t>
            </a:r>
            <a:endParaRPr lang="hr-HR"/>
          </a:p>
        </p:txBody>
      </p:sp>
      <p:sp>
        <p:nvSpPr>
          <p:cNvPr id="15" name="Pravokutnik 14"/>
          <p:cNvSpPr/>
          <p:nvPr/>
        </p:nvSpPr>
        <p:spPr>
          <a:xfrm>
            <a:off x="0" y="0"/>
            <a:ext cx="9144000" cy="587727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Podnaslov 2"/>
          <p:cNvSpPr txBox="1">
            <a:spLocks/>
          </p:cNvSpPr>
          <p:nvPr/>
        </p:nvSpPr>
        <p:spPr>
          <a:xfrm>
            <a:off x="0" y="0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</a:pPr>
            <a:r>
              <a:rPr kumimoji="0" lang="hr-HR" sz="1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</a:t>
            </a:r>
            <a:r>
              <a:rPr kumimoji="0" lang="hr-HR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hr-HR" sz="1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dr.sc</a:t>
            </a:r>
            <a:r>
              <a:rPr kumimoji="0" lang="hr-HR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Davor Kralik -</a:t>
            </a:r>
            <a:r>
              <a:rPr lang="hr-HR" sz="1400" b="1" i="1" dirty="0">
                <a:solidFill>
                  <a:srgbClr val="FFFF00"/>
                </a:solidFill>
              </a:rPr>
              <a:t>Potencijali bioplina u Republici </a:t>
            </a:r>
            <a:r>
              <a:rPr lang="hr-HR" sz="1400" b="1" i="1" dirty="0" smtClean="0">
                <a:solidFill>
                  <a:srgbClr val="FFFF00"/>
                </a:solidFill>
              </a:rPr>
              <a:t>Hrvatskoj  - Našice, </a:t>
            </a:r>
            <a:r>
              <a:rPr lang="de-DE" sz="1400" b="1" dirty="0">
                <a:solidFill>
                  <a:srgbClr val="FFFF00"/>
                </a:solidFill>
              </a:rPr>
              <a:t>7</a:t>
            </a:r>
            <a:r>
              <a:rPr lang="de-DE" sz="1400" b="1" dirty="0" smtClean="0">
                <a:solidFill>
                  <a:srgbClr val="FFFF00"/>
                </a:solidFill>
              </a:rPr>
              <a:t>.</a:t>
            </a:r>
            <a:r>
              <a:rPr lang="hr-HR" sz="1400" b="1" dirty="0" smtClean="0">
                <a:solidFill>
                  <a:srgbClr val="FFFF00"/>
                </a:solidFill>
              </a:rPr>
              <a:t> </a:t>
            </a:r>
            <a:r>
              <a:rPr lang="de-DE" sz="1400" b="1" dirty="0" err="1" smtClean="0">
                <a:solidFill>
                  <a:srgbClr val="FFFF00"/>
                </a:solidFill>
              </a:rPr>
              <a:t>rujna</a:t>
            </a:r>
            <a:r>
              <a:rPr lang="de-DE" sz="1400" b="1" dirty="0" smtClean="0">
                <a:solidFill>
                  <a:srgbClr val="FFFF00"/>
                </a:solidFill>
              </a:rPr>
              <a:t> 2012</a:t>
            </a:r>
            <a:r>
              <a:rPr lang="hr-HR" sz="1400" b="1" dirty="0" smtClean="0">
                <a:solidFill>
                  <a:srgbClr val="FFFF00"/>
                </a:solidFill>
              </a:rPr>
              <a:t>.</a:t>
            </a:r>
            <a:r>
              <a:rPr kumimoji="0" lang="hr-HR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hr-HR" sz="1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152400" y="1930152"/>
            <a:ext cx="3657600" cy="519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r-HR" sz="2800" dirty="0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yriad Pro" pitchFamily="34" charset="0"/>
                <a:cs typeface="Arial" charset="0"/>
              </a:rPr>
              <a:t>Hvala na pažnji!</a:t>
            </a:r>
            <a:endParaRPr lang="en-US" sz="2800" dirty="0">
              <a:solidFill>
                <a:srgbClr val="37609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yriad Pro" pitchFamily="34" charset="0"/>
              <a:cs typeface="Arial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228600" y="2844552"/>
            <a:ext cx="3429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r-HR" sz="1800">
                <a:solidFill>
                  <a:srgbClr val="376092"/>
                </a:solidFill>
                <a:latin typeface="Myriad Pro" pitchFamily="34" charset="0"/>
              </a:rPr>
              <a:t>Davor Kralik </a:t>
            </a:r>
            <a:endParaRPr lang="hu-HU" sz="1800">
              <a:solidFill>
                <a:srgbClr val="376092"/>
              </a:solidFill>
              <a:latin typeface="Myriad Pro" pitchFamily="34" charset="0"/>
            </a:endParaRPr>
          </a:p>
          <a:p>
            <a:pPr algn="ctr"/>
            <a:r>
              <a:rPr lang="hr-HR" altLang="en-US" sz="1800" b="0">
                <a:solidFill>
                  <a:srgbClr val="376092"/>
                </a:solidFill>
                <a:latin typeface="Myriad Pro" pitchFamily="34" charset="0"/>
              </a:rPr>
              <a:t>dkralik@pfos.hr</a:t>
            </a:r>
            <a:endParaRPr lang="en-GB" altLang="en-US" sz="1800" b="0">
              <a:solidFill>
                <a:srgbClr val="376092"/>
              </a:solidFill>
              <a:latin typeface="Myriad Pro" pitchFamily="34" charset="0"/>
            </a:endParaRPr>
          </a:p>
        </p:txBody>
      </p:sp>
      <p:pic>
        <p:nvPicPr>
          <p:cNvPr id="19" name="Slika 18" descr="IMG_0174.JPG"/>
          <p:cNvPicPr>
            <a:picLocks noChangeAspect="1"/>
          </p:cNvPicPr>
          <p:nvPr/>
        </p:nvPicPr>
        <p:blipFill>
          <a:blip r:embed="rId5" cstate="print"/>
          <a:srcRect t="13672" r="29687" b="4296"/>
          <a:stretch>
            <a:fillRect/>
          </a:stretch>
        </p:blipFill>
        <p:spPr>
          <a:xfrm>
            <a:off x="3779912" y="1124744"/>
            <a:ext cx="5064968" cy="3939440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>
            <a:off x="0" y="5877272"/>
            <a:ext cx="9144000" cy="9807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 smtClean="0"/>
          </a:p>
          <a:p>
            <a:pPr algn="ctr"/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827584" y="5949280"/>
            <a:ext cx="31525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b="1" dirty="0" smtClean="0"/>
              <a:t>7. HRVATSKI DANI </a:t>
            </a:r>
            <a:r>
              <a:rPr lang="hr-HR" sz="2000" b="1" dirty="0"/>
              <a:t>BIOMASE</a:t>
            </a:r>
          </a:p>
        </p:txBody>
      </p:sp>
      <p:pic>
        <p:nvPicPr>
          <p:cNvPr id="1026" name="Picture 2" descr="hš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949280"/>
            <a:ext cx="552000" cy="8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upa 9"/>
          <p:cNvGrpSpPr/>
          <p:nvPr/>
        </p:nvGrpSpPr>
        <p:grpSpPr>
          <a:xfrm>
            <a:off x="4067944" y="5904656"/>
            <a:ext cx="576064" cy="908720"/>
            <a:chOff x="4139952" y="980728"/>
            <a:chExt cx="648072" cy="864096"/>
          </a:xfrm>
        </p:grpSpPr>
        <p:sp>
          <p:nvSpPr>
            <p:cNvPr id="9" name="Pravokutnik 8"/>
            <p:cNvSpPr/>
            <p:nvPr/>
          </p:nvSpPr>
          <p:spPr>
            <a:xfrm>
              <a:off x="4139952" y="980728"/>
              <a:ext cx="648072" cy="864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  <p:pic>
          <p:nvPicPr>
            <p:cNvPr id="1027" name="Picture 3" descr="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11960" y="1052736"/>
              <a:ext cx="493018" cy="703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8" name="Picture 4" descr="imag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6110222"/>
            <a:ext cx="1800200" cy="631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kstniOkvir 10"/>
          <p:cNvSpPr txBox="1"/>
          <p:nvPr/>
        </p:nvSpPr>
        <p:spPr>
          <a:xfrm>
            <a:off x="827584" y="630932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mtClean="0"/>
              <a:t>Hrvatsko šumarsko društvo</a:t>
            </a:r>
            <a:endParaRPr lang="hr-HR"/>
          </a:p>
        </p:txBody>
      </p:sp>
      <p:sp>
        <p:nvSpPr>
          <p:cNvPr id="15" name="Pravokutnik 14"/>
          <p:cNvSpPr/>
          <p:nvPr/>
        </p:nvSpPr>
        <p:spPr>
          <a:xfrm>
            <a:off x="0" y="0"/>
            <a:ext cx="9144000" cy="587727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Podnaslov 2"/>
          <p:cNvSpPr txBox="1">
            <a:spLocks/>
          </p:cNvSpPr>
          <p:nvPr/>
        </p:nvSpPr>
        <p:spPr>
          <a:xfrm>
            <a:off x="0" y="0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</a:pPr>
            <a:r>
              <a:rPr kumimoji="0" lang="hr-HR" sz="1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</a:t>
            </a:r>
            <a:r>
              <a:rPr kumimoji="0" lang="hr-HR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hr-HR" sz="1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dr.sc</a:t>
            </a:r>
            <a:r>
              <a:rPr kumimoji="0" lang="hr-HR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Davor Kralik -</a:t>
            </a:r>
            <a:r>
              <a:rPr lang="hr-HR" sz="1400" b="1" i="1" dirty="0">
                <a:solidFill>
                  <a:srgbClr val="FFFF00"/>
                </a:solidFill>
              </a:rPr>
              <a:t>Potencijali bioplina u Republici </a:t>
            </a:r>
            <a:r>
              <a:rPr lang="hr-HR" sz="1400" b="1" i="1" dirty="0" smtClean="0">
                <a:solidFill>
                  <a:srgbClr val="FFFF00"/>
                </a:solidFill>
              </a:rPr>
              <a:t>Hrvatskoj  - Našice, </a:t>
            </a:r>
            <a:r>
              <a:rPr lang="de-DE" sz="1400" b="1" dirty="0">
                <a:solidFill>
                  <a:srgbClr val="FFFF00"/>
                </a:solidFill>
              </a:rPr>
              <a:t>7</a:t>
            </a:r>
            <a:r>
              <a:rPr lang="de-DE" sz="1400" b="1" dirty="0" smtClean="0">
                <a:solidFill>
                  <a:srgbClr val="FFFF00"/>
                </a:solidFill>
              </a:rPr>
              <a:t>.</a:t>
            </a:r>
            <a:r>
              <a:rPr lang="hr-HR" sz="1400" b="1" dirty="0" smtClean="0">
                <a:solidFill>
                  <a:srgbClr val="FFFF00"/>
                </a:solidFill>
              </a:rPr>
              <a:t> </a:t>
            </a:r>
            <a:r>
              <a:rPr lang="de-DE" sz="1400" b="1" dirty="0" err="1" smtClean="0">
                <a:solidFill>
                  <a:srgbClr val="FFFF00"/>
                </a:solidFill>
              </a:rPr>
              <a:t>rujna</a:t>
            </a:r>
            <a:r>
              <a:rPr lang="de-DE" sz="1400" b="1" dirty="0" smtClean="0">
                <a:solidFill>
                  <a:srgbClr val="FFFF00"/>
                </a:solidFill>
              </a:rPr>
              <a:t> 2012</a:t>
            </a:r>
            <a:r>
              <a:rPr lang="hr-HR" sz="1400" b="1" dirty="0" smtClean="0">
                <a:solidFill>
                  <a:srgbClr val="FFFF00"/>
                </a:solidFill>
              </a:rPr>
              <a:t>.</a:t>
            </a:r>
            <a:r>
              <a:rPr kumimoji="0" lang="hr-HR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hr-HR" sz="1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Rezervirano mjesto sadržaja 2"/>
          <p:cNvSpPr txBox="1">
            <a:spLocks/>
          </p:cNvSpPr>
          <p:nvPr/>
        </p:nvSpPr>
        <p:spPr>
          <a:xfrm>
            <a:off x="395536" y="90872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Tehnologije pridobivanja bioplina se razlikuju prema izvoru, a tu prepoznajemo tri osnovne skupine: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hr-H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poljoprivredna </a:t>
            </a:r>
            <a:r>
              <a:rPr kumimoji="0" lang="hr-H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bioplinska</a:t>
            </a:r>
            <a:r>
              <a:rPr kumimoji="0" lang="hr-H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postrojenja koja u procesu anaerobne fermentacije koriste sirovinu iz poljoprivrede i prehrambene industrije </a:t>
            </a:r>
          </a:p>
          <a:p>
            <a:pPr marL="457200" marR="0" lvl="1" indent="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hr-H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postrojenja na deponijski plin koja sakupljaju bioplin nastao na odlagalištu otpada </a:t>
            </a:r>
          </a:p>
          <a:p>
            <a:pPr marL="457200" marR="0" lvl="1" indent="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hr-H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postrojenja na otpadni mulj koji nastaje pri procesu pročišćavanja otpadnih voda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hr-HR" sz="2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>
            <a:off x="0" y="5877272"/>
            <a:ext cx="9144000" cy="9807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 smtClean="0"/>
          </a:p>
          <a:p>
            <a:pPr algn="ctr"/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827584" y="5949280"/>
            <a:ext cx="31525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b="1" dirty="0" smtClean="0"/>
              <a:t>7. HRVATSKI DANI </a:t>
            </a:r>
            <a:r>
              <a:rPr lang="hr-HR" sz="2000" b="1" dirty="0"/>
              <a:t>BIOMASE</a:t>
            </a:r>
          </a:p>
        </p:txBody>
      </p:sp>
      <p:pic>
        <p:nvPicPr>
          <p:cNvPr id="1026" name="Picture 2" descr="hš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949280"/>
            <a:ext cx="552000" cy="8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upa 9"/>
          <p:cNvGrpSpPr/>
          <p:nvPr/>
        </p:nvGrpSpPr>
        <p:grpSpPr>
          <a:xfrm>
            <a:off x="4067944" y="5904656"/>
            <a:ext cx="576064" cy="908720"/>
            <a:chOff x="4139952" y="980728"/>
            <a:chExt cx="648072" cy="864096"/>
          </a:xfrm>
        </p:grpSpPr>
        <p:sp>
          <p:nvSpPr>
            <p:cNvPr id="9" name="Pravokutnik 8"/>
            <p:cNvSpPr/>
            <p:nvPr/>
          </p:nvSpPr>
          <p:spPr>
            <a:xfrm>
              <a:off x="4139952" y="980728"/>
              <a:ext cx="648072" cy="864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  <p:pic>
          <p:nvPicPr>
            <p:cNvPr id="1027" name="Picture 3" descr="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11960" y="1052736"/>
              <a:ext cx="493018" cy="703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8" name="Picture 4" descr="imag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6110222"/>
            <a:ext cx="1800200" cy="631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kstniOkvir 10"/>
          <p:cNvSpPr txBox="1"/>
          <p:nvPr/>
        </p:nvSpPr>
        <p:spPr>
          <a:xfrm>
            <a:off x="827584" y="630932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mtClean="0"/>
              <a:t>Hrvatsko šumarsko društvo</a:t>
            </a:r>
            <a:endParaRPr lang="hr-HR"/>
          </a:p>
        </p:txBody>
      </p:sp>
      <p:sp>
        <p:nvSpPr>
          <p:cNvPr id="15" name="Pravokutnik 14"/>
          <p:cNvSpPr/>
          <p:nvPr/>
        </p:nvSpPr>
        <p:spPr>
          <a:xfrm>
            <a:off x="0" y="0"/>
            <a:ext cx="9144000" cy="587727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Podnaslov 2"/>
          <p:cNvSpPr txBox="1">
            <a:spLocks/>
          </p:cNvSpPr>
          <p:nvPr/>
        </p:nvSpPr>
        <p:spPr>
          <a:xfrm>
            <a:off x="0" y="0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</a:pPr>
            <a:r>
              <a:rPr kumimoji="0" lang="hr-HR" sz="1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</a:t>
            </a:r>
            <a:r>
              <a:rPr kumimoji="0" lang="hr-HR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hr-HR" sz="1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dr.sc</a:t>
            </a:r>
            <a:r>
              <a:rPr kumimoji="0" lang="hr-HR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Davor Kralik -</a:t>
            </a:r>
            <a:r>
              <a:rPr lang="hr-HR" sz="1400" b="1" i="1" dirty="0">
                <a:solidFill>
                  <a:srgbClr val="FFFF00"/>
                </a:solidFill>
              </a:rPr>
              <a:t>Potencijali bioplina u Republici </a:t>
            </a:r>
            <a:r>
              <a:rPr lang="hr-HR" sz="1400" b="1" i="1" dirty="0" smtClean="0">
                <a:solidFill>
                  <a:srgbClr val="FFFF00"/>
                </a:solidFill>
              </a:rPr>
              <a:t>Hrvatskoj  - Našice, </a:t>
            </a:r>
            <a:r>
              <a:rPr lang="de-DE" sz="1400" b="1" dirty="0">
                <a:solidFill>
                  <a:srgbClr val="FFFF00"/>
                </a:solidFill>
              </a:rPr>
              <a:t>7</a:t>
            </a:r>
            <a:r>
              <a:rPr lang="de-DE" sz="1400" b="1" dirty="0" smtClean="0">
                <a:solidFill>
                  <a:srgbClr val="FFFF00"/>
                </a:solidFill>
              </a:rPr>
              <a:t>.</a:t>
            </a:r>
            <a:r>
              <a:rPr lang="hr-HR" sz="1400" b="1" dirty="0" smtClean="0">
                <a:solidFill>
                  <a:srgbClr val="FFFF00"/>
                </a:solidFill>
              </a:rPr>
              <a:t> </a:t>
            </a:r>
            <a:r>
              <a:rPr lang="de-DE" sz="1400" b="1" dirty="0" err="1" smtClean="0">
                <a:solidFill>
                  <a:srgbClr val="FFFF00"/>
                </a:solidFill>
              </a:rPr>
              <a:t>rujna</a:t>
            </a:r>
            <a:r>
              <a:rPr lang="de-DE" sz="1400" b="1" dirty="0" smtClean="0">
                <a:solidFill>
                  <a:srgbClr val="FFFF00"/>
                </a:solidFill>
              </a:rPr>
              <a:t> 2012</a:t>
            </a:r>
            <a:r>
              <a:rPr lang="hr-HR" sz="1400" b="1" dirty="0" smtClean="0">
                <a:solidFill>
                  <a:srgbClr val="FFFF00"/>
                </a:solidFill>
              </a:rPr>
              <a:t>.</a:t>
            </a:r>
            <a:r>
              <a:rPr kumimoji="0" lang="hr-HR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hr-HR" sz="1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Rectangle 3"/>
          <p:cNvSpPr txBox="1">
            <a:spLocks/>
          </p:cNvSpPr>
          <p:nvPr/>
        </p:nvSpPr>
        <p:spPr>
          <a:xfrm>
            <a:off x="251520" y="764704"/>
            <a:ext cx="856895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STRATEGIJA ENERGETSKOG RAZVITKA REPUBLIKE HRVATSKE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hr-HR" sz="12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Tahoma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Republika Hrvatska će poticati proizvodnju i uporabu bioplina, domaću proizvodnju </a:t>
            </a:r>
            <a:r>
              <a:rPr kumimoji="0" lang="hr-H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bioplinskih</a:t>
            </a:r>
            <a:r>
              <a:rPr kumimoji="0" lang="hr-H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 postrojenja te izgradnju distribuiranih izvora energije (iskoristivih za potrebe samih farmi, ali i lokalne zajednice) radi zbrinjavanja otpada iz poljoprivredne proizvodnje, smanjenja emisije stakleničkih plinova, ali i poticanja razvoja poljoprivrednih gospodarstva. Vlada Republike Hrvatske će svojim politikama unapređivati suradnju nadležnih ministarstva ali će i djelovati stvaranjem edukativnih programa usmjerenih prema korisnicima i potencijalnim poduzetnicima.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hr-H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>
            <a:off x="0" y="5877272"/>
            <a:ext cx="9144000" cy="9807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 smtClean="0"/>
          </a:p>
          <a:p>
            <a:pPr algn="ctr"/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827584" y="5949280"/>
            <a:ext cx="31525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b="1" dirty="0" smtClean="0"/>
              <a:t>7. HRVATSKI DANI </a:t>
            </a:r>
            <a:r>
              <a:rPr lang="hr-HR" sz="2000" b="1" dirty="0"/>
              <a:t>BIOMASE</a:t>
            </a:r>
          </a:p>
        </p:txBody>
      </p:sp>
      <p:pic>
        <p:nvPicPr>
          <p:cNvPr id="1026" name="Picture 2" descr="hš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949280"/>
            <a:ext cx="552000" cy="8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upa 9"/>
          <p:cNvGrpSpPr/>
          <p:nvPr/>
        </p:nvGrpSpPr>
        <p:grpSpPr>
          <a:xfrm>
            <a:off x="4067944" y="5904656"/>
            <a:ext cx="576064" cy="908720"/>
            <a:chOff x="4139952" y="980728"/>
            <a:chExt cx="648072" cy="864096"/>
          </a:xfrm>
        </p:grpSpPr>
        <p:sp>
          <p:nvSpPr>
            <p:cNvPr id="9" name="Pravokutnik 8"/>
            <p:cNvSpPr/>
            <p:nvPr/>
          </p:nvSpPr>
          <p:spPr>
            <a:xfrm>
              <a:off x="4139952" y="980728"/>
              <a:ext cx="648072" cy="864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  <p:pic>
          <p:nvPicPr>
            <p:cNvPr id="1027" name="Picture 3" descr="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11960" y="1052736"/>
              <a:ext cx="493018" cy="703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8" name="Picture 4" descr="imag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6110222"/>
            <a:ext cx="1800200" cy="631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kstniOkvir 10"/>
          <p:cNvSpPr txBox="1"/>
          <p:nvPr/>
        </p:nvSpPr>
        <p:spPr>
          <a:xfrm>
            <a:off x="827584" y="630932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mtClean="0"/>
              <a:t>Hrvatsko šumarsko društvo</a:t>
            </a:r>
            <a:endParaRPr lang="hr-HR"/>
          </a:p>
        </p:txBody>
      </p:sp>
      <p:sp>
        <p:nvSpPr>
          <p:cNvPr id="15" name="Pravokutnik 14"/>
          <p:cNvSpPr/>
          <p:nvPr/>
        </p:nvSpPr>
        <p:spPr>
          <a:xfrm>
            <a:off x="0" y="0"/>
            <a:ext cx="9144000" cy="587727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Podnaslov 2"/>
          <p:cNvSpPr txBox="1">
            <a:spLocks/>
          </p:cNvSpPr>
          <p:nvPr/>
        </p:nvSpPr>
        <p:spPr>
          <a:xfrm>
            <a:off x="0" y="0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</a:pPr>
            <a:r>
              <a:rPr kumimoji="0" lang="hr-HR" sz="1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</a:t>
            </a:r>
            <a:r>
              <a:rPr kumimoji="0" lang="hr-HR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hr-HR" sz="1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dr.sc</a:t>
            </a:r>
            <a:r>
              <a:rPr kumimoji="0" lang="hr-HR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Davor Kralik -</a:t>
            </a:r>
            <a:r>
              <a:rPr lang="hr-HR" sz="1400" b="1" i="1" dirty="0">
                <a:solidFill>
                  <a:srgbClr val="FFFF00"/>
                </a:solidFill>
              </a:rPr>
              <a:t>Potencijali bioplina u Republici </a:t>
            </a:r>
            <a:r>
              <a:rPr lang="hr-HR" sz="1400" b="1" i="1" dirty="0" smtClean="0">
                <a:solidFill>
                  <a:srgbClr val="FFFF00"/>
                </a:solidFill>
              </a:rPr>
              <a:t>Hrvatskoj  - Našice, </a:t>
            </a:r>
            <a:r>
              <a:rPr lang="de-DE" sz="1400" b="1" dirty="0">
                <a:solidFill>
                  <a:srgbClr val="FFFF00"/>
                </a:solidFill>
              </a:rPr>
              <a:t>7</a:t>
            </a:r>
            <a:r>
              <a:rPr lang="de-DE" sz="1400" b="1" dirty="0" smtClean="0">
                <a:solidFill>
                  <a:srgbClr val="FFFF00"/>
                </a:solidFill>
              </a:rPr>
              <a:t>.</a:t>
            </a:r>
            <a:r>
              <a:rPr lang="hr-HR" sz="1400" b="1" dirty="0" smtClean="0">
                <a:solidFill>
                  <a:srgbClr val="FFFF00"/>
                </a:solidFill>
              </a:rPr>
              <a:t> </a:t>
            </a:r>
            <a:r>
              <a:rPr lang="de-DE" sz="1400" b="1" dirty="0" err="1" smtClean="0">
                <a:solidFill>
                  <a:srgbClr val="FFFF00"/>
                </a:solidFill>
              </a:rPr>
              <a:t>rujna</a:t>
            </a:r>
            <a:r>
              <a:rPr lang="de-DE" sz="1400" b="1" dirty="0" smtClean="0">
                <a:solidFill>
                  <a:srgbClr val="FFFF00"/>
                </a:solidFill>
              </a:rPr>
              <a:t> 2012</a:t>
            </a:r>
            <a:r>
              <a:rPr lang="hr-HR" sz="1400" b="1" dirty="0" smtClean="0">
                <a:solidFill>
                  <a:srgbClr val="FFFF00"/>
                </a:solidFill>
              </a:rPr>
              <a:t>.</a:t>
            </a:r>
            <a:r>
              <a:rPr kumimoji="0" lang="hr-HR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hr-HR" sz="1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Rezervirano mjesto sadržaja 2"/>
          <p:cNvSpPr txBox="1">
            <a:spLocks/>
          </p:cNvSpPr>
          <p:nvPr/>
        </p:nvSpPr>
        <p:spPr>
          <a:xfrm>
            <a:off x="395536" y="54868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Tahoma" pitchFamily="34" charset="0"/>
              </a:rPr>
              <a:t>Republika Hrvatska Strategijom postavlja cilj da iz poljoprivredne proizvodnje u energetske svrhe iskoristi u </a:t>
            </a:r>
            <a:r>
              <a:rPr kumimoji="0" lang="hr-H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Tahoma" pitchFamily="34" charset="0"/>
              </a:rPr>
              <a:t>2020</a:t>
            </a:r>
            <a:r>
              <a:rPr kumimoji="0" lang="hr-H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Tahoma" pitchFamily="34" charset="0"/>
              </a:rPr>
              <a:t>. godini ekvivalent od barem </a:t>
            </a:r>
            <a:r>
              <a:rPr kumimoji="0" lang="hr-HR" sz="18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Tahoma" pitchFamily="34" charset="0"/>
              </a:rPr>
              <a:t>20</a:t>
            </a:r>
            <a:r>
              <a:rPr kumimoji="0" lang="hr-HR" sz="1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Tahoma" pitchFamily="34" charset="0"/>
              </a:rPr>
              <a:t>% ukupnih uvjetnih grla</a:t>
            </a:r>
            <a:r>
              <a:rPr kumimoji="0" lang="hr-H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Tahoma" pitchFamily="34" charset="0"/>
              </a:rPr>
              <a:t> </a:t>
            </a:r>
            <a:r>
              <a:rPr kumimoji="0" lang="hr-H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Tahoma" pitchFamily="34" charset="0"/>
              </a:rPr>
              <a:t>i da tako proizvede oko </a:t>
            </a:r>
            <a:r>
              <a:rPr kumimoji="0" lang="hr-HR" sz="1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Tahoma" pitchFamily="34" charset="0"/>
              </a:rPr>
              <a:t>2,6 PJ energije iz bioplina odnosno oko </a:t>
            </a:r>
            <a:r>
              <a:rPr kumimoji="0" lang="hr-HR" sz="18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Tahoma" pitchFamily="34" charset="0"/>
              </a:rPr>
              <a:t>100</a:t>
            </a:r>
            <a:r>
              <a:rPr kumimoji="0" lang="hr-HR" sz="1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Tahoma" pitchFamily="34" charset="0"/>
              </a:rPr>
              <a:t> milijuna </a:t>
            </a:r>
            <a:r>
              <a:rPr kumimoji="0" lang="hr-HR" sz="18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Tahoma" pitchFamily="34" charset="0"/>
              </a:rPr>
              <a:t>m</a:t>
            </a:r>
            <a:r>
              <a:rPr kumimoji="0" lang="hr-HR" sz="1800" b="1" i="0" u="sng" strike="noStrike" kern="1200" cap="none" spc="0" normalizeH="0" baseline="3000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Tahoma" pitchFamily="34" charset="0"/>
              </a:rPr>
              <a:t>3</a:t>
            </a:r>
            <a:r>
              <a:rPr kumimoji="0" lang="hr-HR" sz="1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Tahoma" pitchFamily="34" charset="0"/>
              </a:rPr>
              <a:t> bioplina.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hr-HR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7" name="Grupa 10"/>
          <p:cNvGrpSpPr/>
          <p:nvPr/>
        </p:nvGrpSpPr>
        <p:grpSpPr>
          <a:xfrm>
            <a:off x="1547664" y="2132856"/>
            <a:ext cx="5562600" cy="2971800"/>
            <a:chOff x="3000364" y="3357562"/>
            <a:chExt cx="5000660" cy="2643206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18" name="Pravokutnik 17"/>
            <p:cNvSpPr/>
            <p:nvPr/>
          </p:nvSpPr>
          <p:spPr>
            <a:xfrm>
              <a:off x="3000364" y="3357562"/>
              <a:ext cx="5000660" cy="264320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r-HR"/>
            </a:p>
          </p:txBody>
        </p:sp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09959" y="3500438"/>
              <a:ext cx="4576751" cy="2420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>
            <a:off x="0" y="5877272"/>
            <a:ext cx="9144000" cy="9807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 smtClean="0"/>
          </a:p>
          <a:p>
            <a:pPr algn="ctr"/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827584" y="5949280"/>
            <a:ext cx="31525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b="1" dirty="0" smtClean="0"/>
              <a:t>7. HRVATSKI DANI </a:t>
            </a:r>
            <a:r>
              <a:rPr lang="hr-HR" sz="2000" b="1" dirty="0"/>
              <a:t>BIOMASE</a:t>
            </a:r>
          </a:p>
        </p:txBody>
      </p:sp>
      <p:pic>
        <p:nvPicPr>
          <p:cNvPr id="1026" name="Picture 2" descr="hš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949280"/>
            <a:ext cx="552000" cy="8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upa 9"/>
          <p:cNvGrpSpPr/>
          <p:nvPr/>
        </p:nvGrpSpPr>
        <p:grpSpPr>
          <a:xfrm>
            <a:off x="4067944" y="5904656"/>
            <a:ext cx="576064" cy="908720"/>
            <a:chOff x="4139952" y="980728"/>
            <a:chExt cx="648072" cy="864096"/>
          </a:xfrm>
        </p:grpSpPr>
        <p:sp>
          <p:nvSpPr>
            <p:cNvPr id="9" name="Pravokutnik 8"/>
            <p:cNvSpPr/>
            <p:nvPr/>
          </p:nvSpPr>
          <p:spPr>
            <a:xfrm>
              <a:off x="4139952" y="980728"/>
              <a:ext cx="648072" cy="864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  <p:pic>
          <p:nvPicPr>
            <p:cNvPr id="1027" name="Picture 3" descr="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11960" y="1052736"/>
              <a:ext cx="493018" cy="703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8" name="Picture 4" descr="imag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6110222"/>
            <a:ext cx="1800200" cy="631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kstniOkvir 10"/>
          <p:cNvSpPr txBox="1"/>
          <p:nvPr/>
        </p:nvSpPr>
        <p:spPr>
          <a:xfrm>
            <a:off x="827584" y="630932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mtClean="0"/>
              <a:t>Hrvatsko šumarsko društvo</a:t>
            </a:r>
            <a:endParaRPr lang="hr-HR"/>
          </a:p>
        </p:txBody>
      </p:sp>
      <p:sp>
        <p:nvSpPr>
          <p:cNvPr id="15" name="Pravokutnik 14"/>
          <p:cNvSpPr/>
          <p:nvPr/>
        </p:nvSpPr>
        <p:spPr>
          <a:xfrm>
            <a:off x="0" y="0"/>
            <a:ext cx="9144000" cy="587727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Podnaslov 2"/>
          <p:cNvSpPr txBox="1">
            <a:spLocks/>
          </p:cNvSpPr>
          <p:nvPr/>
        </p:nvSpPr>
        <p:spPr>
          <a:xfrm>
            <a:off x="0" y="0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</a:pPr>
            <a:r>
              <a:rPr kumimoji="0" lang="hr-HR" sz="1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</a:t>
            </a:r>
            <a:r>
              <a:rPr kumimoji="0" lang="hr-HR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hr-HR" sz="1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dr.sc</a:t>
            </a:r>
            <a:r>
              <a:rPr kumimoji="0" lang="hr-HR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Davor Kralik -</a:t>
            </a:r>
            <a:r>
              <a:rPr lang="hr-HR" sz="1400" b="1" i="1" dirty="0">
                <a:solidFill>
                  <a:srgbClr val="FFFF00"/>
                </a:solidFill>
              </a:rPr>
              <a:t>Potencijali bioplina u Republici </a:t>
            </a:r>
            <a:r>
              <a:rPr lang="hr-HR" sz="1400" b="1" i="1" dirty="0" smtClean="0">
                <a:solidFill>
                  <a:srgbClr val="FFFF00"/>
                </a:solidFill>
              </a:rPr>
              <a:t>Hrvatskoj  - Našice, </a:t>
            </a:r>
            <a:r>
              <a:rPr lang="de-DE" sz="1400" b="1" dirty="0">
                <a:solidFill>
                  <a:srgbClr val="FFFF00"/>
                </a:solidFill>
              </a:rPr>
              <a:t>7</a:t>
            </a:r>
            <a:r>
              <a:rPr lang="de-DE" sz="1400" b="1" dirty="0" smtClean="0">
                <a:solidFill>
                  <a:srgbClr val="FFFF00"/>
                </a:solidFill>
              </a:rPr>
              <a:t>.</a:t>
            </a:r>
            <a:r>
              <a:rPr lang="hr-HR" sz="1400" b="1" dirty="0" smtClean="0">
                <a:solidFill>
                  <a:srgbClr val="FFFF00"/>
                </a:solidFill>
              </a:rPr>
              <a:t> </a:t>
            </a:r>
            <a:r>
              <a:rPr lang="de-DE" sz="1400" b="1" dirty="0" err="1" smtClean="0">
                <a:solidFill>
                  <a:srgbClr val="FFFF00"/>
                </a:solidFill>
              </a:rPr>
              <a:t>rujna</a:t>
            </a:r>
            <a:r>
              <a:rPr lang="de-DE" sz="1400" b="1" dirty="0" smtClean="0">
                <a:solidFill>
                  <a:srgbClr val="FFFF00"/>
                </a:solidFill>
              </a:rPr>
              <a:t> 2012</a:t>
            </a:r>
            <a:r>
              <a:rPr lang="hr-HR" sz="1400" b="1" dirty="0" smtClean="0">
                <a:solidFill>
                  <a:srgbClr val="FFFF00"/>
                </a:solidFill>
              </a:rPr>
              <a:t>.</a:t>
            </a:r>
            <a:r>
              <a:rPr kumimoji="0" lang="hr-HR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hr-HR" sz="1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kstniOkvir 13"/>
          <p:cNvSpPr txBox="1"/>
          <p:nvPr/>
        </p:nvSpPr>
        <p:spPr>
          <a:xfrm>
            <a:off x="1187624" y="764704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Broj životinja u RH kroz vremensko razdoblje </a:t>
            </a:r>
            <a:r>
              <a:rPr lang="hr-HR" dirty="0" err="1" smtClean="0">
                <a:solidFill>
                  <a:schemeClr val="accent1">
                    <a:lumMod val="75000"/>
                  </a:schemeClr>
                </a:solidFill>
              </a:rPr>
              <a:t>2000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. – </a:t>
            </a:r>
            <a:r>
              <a:rPr lang="hr-HR" dirty="0" err="1" smtClean="0">
                <a:solidFill>
                  <a:schemeClr val="accent1">
                    <a:lumMod val="75000"/>
                  </a:schemeClr>
                </a:solidFill>
              </a:rPr>
              <a:t>2010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. godina 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7" name="Tablica 16"/>
          <p:cNvGraphicFramePr>
            <a:graphicFrameLocks noGrp="1"/>
          </p:cNvGraphicFramePr>
          <p:nvPr/>
        </p:nvGraphicFramePr>
        <p:xfrm>
          <a:off x="1187624" y="1340768"/>
          <a:ext cx="6336704" cy="3744411"/>
        </p:xfrm>
        <a:graphic>
          <a:graphicData uri="http://schemas.openxmlformats.org/drawingml/2006/table">
            <a:tbl>
              <a:tblPr/>
              <a:tblGrid>
                <a:gridCol w="1112279"/>
                <a:gridCol w="1112279"/>
                <a:gridCol w="948688"/>
                <a:gridCol w="1064040"/>
                <a:gridCol w="1064040"/>
                <a:gridCol w="1035378"/>
              </a:tblGrid>
              <a:tr h="268995">
                <a:tc rowSpan="2"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hr-HR" sz="1150" dirty="0">
                        <a:latin typeface="Tw Cen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Stoka i perad - Livestock and poultry, ‘000</a:t>
                      </a:r>
                      <a:endParaRPr lang="hr-HR" sz="1150">
                        <a:latin typeface="Tw Cen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516471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Goveda - Cattle</a:t>
                      </a:r>
                      <a:endParaRPr lang="hr-HR" sz="1150">
                        <a:latin typeface="Tw Cen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Svinje - Pigs</a:t>
                      </a:r>
                      <a:endParaRPr lang="hr-HR" sz="1150">
                        <a:latin typeface="Tw Cen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Ovce - Sheep</a:t>
                      </a:r>
                      <a:endParaRPr lang="hr-HR" sz="1150">
                        <a:latin typeface="Tw Cen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Perad - Poultry</a:t>
                      </a:r>
                      <a:endParaRPr lang="hr-HR" sz="1150">
                        <a:latin typeface="Tw Cen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latin typeface="Times New Roman"/>
                          <a:ea typeface="Times New Roman"/>
                          <a:cs typeface="Times New Roman"/>
                        </a:rPr>
                        <a:t>Konji - Horses</a:t>
                      </a:r>
                      <a:endParaRPr lang="hr-HR" sz="1150">
                        <a:latin typeface="Tw Cen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68995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2000</a:t>
                      </a:r>
                      <a:r>
                        <a:rPr lang="hr-HR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endParaRPr lang="hr-HR" sz="1150" dirty="0">
                        <a:latin typeface="Tw Cen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427</a:t>
                      </a:r>
                      <a:endParaRPr lang="hr-HR" sz="1150" dirty="0">
                        <a:latin typeface="Tw Cen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1233</a:t>
                      </a:r>
                      <a:endParaRPr lang="hr-HR" sz="1150">
                        <a:latin typeface="Tw Cen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528</a:t>
                      </a:r>
                      <a:endParaRPr lang="hr-HR" sz="1150">
                        <a:latin typeface="Tw Cen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11256</a:t>
                      </a:r>
                      <a:endParaRPr lang="hr-HR" sz="1150">
                        <a:latin typeface="Tw Cen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hr-HR" sz="1150">
                        <a:latin typeface="Tw Cen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8995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2001</a:t>
                      </a:r>
                      <a:r>
                        <a:rPr lang="hr-HR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 </a:t>
                      </a:r>
                      <a:endParaRPr lang="hr-HR" sz="1150" dirty="0">
                        <a:latin typeface="Tw Cen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438</a:t>
                      </a:r>
                      <a:endParaRPr lang="hr-HR" sz="1150" dirty="0">
                        <a:latin typeface="Tw Cen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1234</a:t>
                      </a:r>
                      <a:endParaRPr lang="hr-HR" sz="1150">
                        <a:latin typeface="Tw Cen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539</a:t>
                      </a:r>
                      <a:endParaRPr lang="hr-HR" sz="1150">
                        <a:latin typeface="Tw Cen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11747</a:t>
                      </a:r>
                      <a:endParaRPr lang="hr-HR" sz="1150">
                        <a:latin typeface="Tw Cen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hr-HR" sz="1150">
                        <a:latin typeface="Tw Cen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8995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2002</a:t>
                      </a:r>
                      <a:r>
                        <a:rPr lang="hr-HR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endParaRPr lang="hr-HR" sz="1150" dirty="0">
                        <a:latin typeface="Tw Cen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417</a:t>
                      </a:r>
                      <a:endParaRPr lang="hr-HR" sz="1150" dirty="0">
                        <a:latin typeface="Tw Cen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1286</a:t>
                      </a:r>
                      <a:endParaRPr lang="hr-HR" sz="1150" dirty="0">
                        <a:latin typeface="Tw Cen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580</a:t>
                      </a:r>
                      <a:endParaRPr lang="hr-HR" sz="1150">
                        <a:latin typeface="Tw Cen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11665</a:t>
                      </a:r>
                      <a:endParaRPr lang="hr-HR" sz="1150">
                        <a:latin typeface="Tw Cen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hr-HR" sz="1150">
                        <a:latin typeface="Tw Cen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8995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2003</a:t>
                      </a:r>
                      <a:r>
                        <a:rPr lang="hr-HR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endParaRPr lang="hr-HR" sz="1150" dirty="0">
                        <a:latin typeface="Tw Cen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444</a:t>
                      </a:r>
                      <a:endParaRPr lang="hr-HR" sz="1150">
                        <a:latin typeface="Tw Cen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1347</a:t>
                      </a:r>
                      <a:endParaRPr lang="hr-HR" sz="1150" dirty="0">
                        <a:latin typeface="Tw Cen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587</a:t>
                      </a:r>
                      <a:endParaRPr lang="hr-HR" sz="1150">
                        <a:latin typeface="Tw Cen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11778</a:t>
                      </a:r>
                      <a:endParaRPr lang="hr-HR" sz="1150">
                        <a:latin typeface="Tw Cen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hr-HR" sz="1150">
                        <a:latin typeface="Tw Cen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8995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2004</a:t>
                      </a:r>
                      <a:r>
                        <a:rPr lang="hr-HR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endParaRPr lang="hr-HR" sz="1150" dirty="0">
                        <a:latin typeface="Tw Cen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466</a:t>
                      </a:r>
                      <a:endParaRPr lang="hr-HR" sz="1150">
                        <a:latin typeface="Tw Cen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1489</a:t>
                      </a:r>
                      <a:endParaRPr lang="hr-HR" sz="1150" dirty="0">
                        <a:latin typeface="Tw Cen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721</a:t>
                      </a:r>
                      <a:endParaRPr lang="hr-HR" sz="1150">
                        <a:latin typeface="Tw Cen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11185</a:t>
                      </a:r>
                      <a:endParaRPr lang="hr-HR" sz="1150">
                        <a:latin typeface="Tw Cen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hr-HR" sz="1150">
                        <a:latin typeface="Tw Cen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8995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2005</a:t>
                      </a:r>
                      <a:r>
                        <a:rPr lang="hr-HR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endParaRPr lang="hr-HR" sz="1150" dirty="0">
                        <a:latin typeface="Tw Cen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471</a:t>
                      </a:r>
                      <a:endParaRPr lang="hr-HR" sz="1150" dirty="0">
                        <a:latin typeface="Tw Cen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1205</a:t>
                      </a:r>
                      <a:endParaRPr lang="hr-HR" sz="1150" dirty="0">
                        <a:latin typeface="Tw Cen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796</a:t>
                      </a:r>
                      <a:endParaRPr lang="hr-HR" sz="1150" dirty="0">
                        <a:latin typeface="Tw Cen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10640</a:t>
                      </a:r>
                      <a:endParaRPr lang="hr-HR" sz="1150">
                        <a:latin typeface="Tw Cen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hr-HR" sz="1150">
                        <a:latin typeface="Tw Cen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68995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2006. </a:t>
                      </a:r>
                      <a:endParaRPr lang="hr-HR" sz="1150">
                        <a:latin typeface="Tw Cen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483</a:t>
                      </a:r>
                      <a:endParaRPr lang="hr-HR" sz="1150" dirty="0">
                        <a:latin typeface="Tw Cen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1489</a:t>
                      </a:r>
                      <a:endParaRPr lang="hr-HR" sz="1150" dirty="0">
                        <a:latin typeface="Tw Cen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680</a:t>
                      </a:r>
                      <a:endParaRPr lang="hr-HR" sz="1150" dirty="0">
                        <a:latin typeface="Tw Cen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10088</a:t>
                      </a:r>
                      <a:endParaRPr lang="hr-HR" sz="1150" dirty="0">
                        <a:latin typeface="Tw Cen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hr-HR" sz="1150">
                        <a:latin typeface="Tw Cen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68995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2007. </a:t>
                      </a:r>
                      <a:endParaRPr lang="hr-HR" sz="1150">
                        <a:latin typeface="Tw Cen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467</a:t>
                      </a:r>
                      <a:endParaRPr lang="hr-HR" sz="1150">
                        <a:latin typeface="Tw Cen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1348</a:t>
                      </a:r>
                      <a:endParaRPr lang="hr-HR" sz="1150">
                        <a:latin typeface="Tw Cen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646</a:t>
                      </a:r>
                      <a:endParaRPr lang="hr-HR" sz="1150" dirty="0">
                        <a:latin typeface="Tw Cen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10053</a:t>
                      </a:r>
                      <a:endParaRPr lang="hr-HR" sz="1150" dirty="0">
                        <a:latin typeface="Tw Cen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err="1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hr-HR" sz="1150" dirty="0">
                        <a:latin typeface="Tw Cen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68995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2008. </a:t>
                      </a:r>
                      <a:endParaRPr lang="hr-HR" sz="1150">
                        <a:latin typeface="Tw Cen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454</a:t>
                      </a:r>
                      <a:endParaRPr lang="hr-HR" sz="1150">
                        <a:latin typeface="Tw Cen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1104</a:t>
                      </a:r>
                      <a:endParaRPr lang="hr-HR" sz="1150">
                        <a:latin typeface="Tw Cen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643</a:t>
                      </a:r>
                      <a:endParaRPr lang="hr-HR" sz="1150">
                        <a:latin typeface="Tw Cen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10015</a:t>
                      </a:r>
                      <a:endParaRPr lang="hr-HR" sz="1150" dirty="0">
                        <a:latin typeface="Tw Cen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hr-HR" sz="1150">
                        <a:latin typeface="Tw Cen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8995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2009. </a:t>
                      </a:r>
                      <a:endParaRPr lang="hr-HR" sz="1150">
                        <a:latin typeface="Tw Cen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447</a:t>
                      </a:r>
                      <a:endParaRPr lang="hr-HR" sz="1150">
                        <a:latin typeface="Tw Cen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1250</a:t>
                      </a:r>
                      <a:endParaRPr lang="hr-HR" sz="1150">
                        <a:latin typeface="Tw Cen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619</a:t>
                      </a:r>
                      <a:endParaRPr lang="hr-HR" sz="1150">
                        <a:latin typeface="Tw Cen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10787</a:t>
                      </a:r>
                      <a:endParaRPr lang="hr-HR" sz="1150" dirty="0">
                        <a:latin typeface="Tw Cen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err="1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hr-HR" sz="1150" dirty="0">
                        <a:latin typeface="Tw Cen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8995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2010.</a:t>
                      </a:r>
                      <a:endParaRPr lang="hr-HR" sz="1150">
                        <a:latin typeface="Tw Cen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444</a:t>
                      </a:r>
                      <a:endParaRPr lang="hr-HR" sz="1150">
                        <a:latin typeface="Tw Cen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1231</a:t>
                      </a:r>
                      <a:endParaRPr lang="hr-HR" sz="1150">
                        <a:latin typeface="Tw Cen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630</a:t>
                      </a:r>
                      <a:endParaRPr lang="hr-HR" sz="1150">
                        <a:latin typeface="Tw Cen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9470</a:t>
                      </a:r>
                      <a:endParaRPr lang="hr-HR" sz="1150">
                        <a:latin typeface="Tw Cen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err="1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hr-HR" sz="1150" dirty="0">
                        <a:latin typeface="Tw Cen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>
            <a:off x="0" y="5877272"/>
            <a:ext cx="9144000" cy="9807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 smtClean="0"/>
          </a:p>
          <a:p>
            <a:pPr algn="ctr"/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827584" y="5949280"/>
            <a:ext cx="31525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b="1" dirty="0" smtClean="0"/>
              <a:t>7. HRVATSKI DANI </a:t>
            </a:r>
            <a:r>
              <a:rPr lang="hr-HR" sz="2000" b="1" dirty="0"/>
              <a:t>BIOMASE</a:t>
            </a:r>
          </a:p>
        </p:txBody>
      </p:sp>
      <p:pic>
        <p:nvPicPr>
          <p:cNvPr id="1026" name="Picture 2" descr="hš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949280"/>
            <a:ext cx="552000" cy="8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upa 9"/>
          <p:cNvGrpSpPr/>
          <p:nvPr/>
        </p:nvGrpSpPr>
        <p:grpSpPr>
          <a:xfrm>
            <a:off x="4067944" y="5904656"/>
            <a:ext cx="576064" cy="908720"/>
            <a:chOff x="4139952" y="980728"/>
            <a:chExt cx="648072" cy="864096"/>
          </a:xfrm>
        </p:grpSpPr>
        <p:sp>
          <p:nvSpPr>
            <p:cNvPr id="9" name="Pravokutnik 8"/>
            <p:cNvSpPr/>
            <p:nvPr/>
          </p:nvSpPr>
          <p:spPr>
            <a:xfrm>
              <a:off x="4139952" y="980728"/>
              <a:ext cx="648072" cy="864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  <p:pic>
          <p:nvPicPr>
            <p:cNvPr id="1027" name="Picture 3" descr="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11960" y="1052736"/>
              <a:ext cx="493018" cy="703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8" name="Picture 4" descr="imag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6110222"/>
            <a:ext cx="1800200" cy="631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kstniOkvir 10"/>
          <p:cNvSpPr txBox="1"/>
          <p:nvPr/>
        </p:nvSpPr>
        <p:spPr>
          <a:xfrm>
            <a:off x="827584" y="630932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mtClean="0"/>
              <a:t>Hrvatsko šumarsko društvo</a:t>
            </a:r>
            <a:endParaRPr lang="hr-HR"/>
          </a:p>
        </p:txBody>
      </p:sp>
      <p:sp>
        <p:nvSpPr>
          <p:cNvPr id="15" name="Pravokutnik 14"/>
          <p:cNvSpPr/>
          <p:nvPr/>
        </p:nvSpPr>
        <p:spPr>
          <a:xfrm>
            <a:off x="0" y="0"/>
            <a:ext cx="9144000" cy="587727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Podnaslov 2"/>
          <p:cNvSpPr txBox="1">
            <a:spLocks/>
          </p:cNvSpPr>
          <p:nvPr/>
        </p:nvSpPr>
        <p:spPr>
          <a:xfrm>
            <a:off x="0" y="0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</a:pPr>
            <a:r>
              <a:rPr kumimoji="0" lang="hr-HR" sz="1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</a:t>
            </a:r>
            <a:r>
              <a:rPr kumimoji="0" lang="hr-HR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hr-HR" sz="1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dr.sc</a:t>
            </a:r>
            <a:r>
              <a:rPr kumimoji="0" lang="hr-HR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Davor Kralik -</a:t>
            </a:r>
            <a:r>
              <a:rPr lang="hr-HR" sz="1400" b="1" i="1" dirty="0">
                <a:solidFill>
                  <a:srgbClr val="FFFF00"/>
                </a:solidFill>
              </a:rPr>
              <a:t>Potencijali bioplina u Republici </a:t>
            </a:r>
            <a:r>
              <a:rPr lang="hr-HR" sz="1400" b="1" i="1" dirty="0" smtClean="0">
                <a:solidFill>
                  <a:srgbClr val="FFFF00"/>
                </a:solidFill>
              </a:rPr>
              <a:t>Hrvatskoj  - Našice, </a:t>
            </a:r>
            <a:r>
              <a:rPr lang="de-DE" sz="1400" b="1" dirty="0">
                <a:solidFill>
                  <a:srgbClr val="FFFF00"/>
                </a:solidFill>
              </a:rPr>
              <a:t>7</a:t>
            </a:r>
            <a:r>
              <a:rPr lang="de-DE" sz="1400" b="1" dirty="0" smtClean="0">
                <a:solidFill>
                  <a:srgbClr val="FFFF00"/>
                </a:solidFill>
              </a:rPr>
              <a:t>.</a:t>
            </a:r>
            <a:r>
              <a:rPr lang="hr-HR" sz="1400" b="1" dirty="0" smtClean="0">
                <a:solidFill>
                  <a:srgbClr val="FFFF00"/>
                </a:solidFill>
              </a:rPr>
              <a:t> </a:t>
            </a:r>
            <a:r>
              <a:rPr lang="de-DE" sz="1400" b="1" dirty="0" err="1" smtClean="0">
                <a:solidFill>
                  <a:srgbClr val="FFFF00"/>
                </a:solidFill>
              </a:rPr>
              <a:t>rujna</a:t>
            </a:r>
            <a:r>
              <a:rPr lang="de-DE" sz="1400" b="1" dirty="0" smtClean="0">
                <a:solidFill>
                  <a:srgbClr val="FFFF00"/>
                </a:solidFill>
              </a:rPr>
              <a:t> 2012</a:t>
            </a:r>
            <a:r>
              <a:rPr lang="hr-HR" sz="1400" b="1" dirty="0" smtClean="0">
                <a:solidFill>
                  <a:srgbClr val="FFFF00"/>
                </a:solidFill>
              </a:rPr>
              <a:t>.</a:t>
            </a:r>
            <a:r>
              <a:rPr kumimoji="0" lang="hr-HR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hr-HR" sz="1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Rezervirano mjesto sadržaja 2"/>
          <p:cNvSpPr txBox="1">
            <a:spLocks/>
          </p:cNvSpPr>
          <p:nvPr/>
        </p:nvSpPr>
        <p:spPr>
          <a:xfrm>
            <a:off x="251520" y="548680"/>
            <a:ext cx="8610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Tahoma" pitchFamily="34" charset="0"/>
              </a:rPr>
              <a:t>2005</a:t>
            </a:r>
            <a:r>
              <a:rPr kumimoji="0" lang="hr-H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Tahoma" pitchFamily="34" charset="0"/>
              </a:rPr>
              <a:t>. godine ukupno 13.121.000 jedinki,  što iznosi:  </a:t>
            </a:r>
            <a:r>
              <a:rPr kumimoji="0" lang="hr-H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Tahoma" pitchFamily="34" charset="0"/>
              </a:rPr>
              <a:t>869.730</a:t>
            </a:r>
            <a:r>
              <a:rPr kumimoji="0" lang="hr-H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Tahoma" pitchFamily="34" charset="0"/>
              </a:rPr>
              <a:t> </a:t>
            </a:r>
            <a:r>
              <a:rPr kumimoji="0" lang="hr-H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Tahoma" pitchFamily="34" charset="0"/>
              </a:rPr>
              <a:t>UG</a:t>
            </a:r>
            <a:endParaRPr kumimoji="0" lang="hr-H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Tahoma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hr-HR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1124744"/>
            <a:ext cx="675005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kstniOkvir 17"/>
          <p:cNvSpPr txBox="1"/>
          <p:nvPr/>
        </p:nvSpPr>
        <p:spPr>
          <a:xfrm>
            <a:off x="1763688" y="4581128"/>
            <a:ext cx="57150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r-HR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Od ukupnog broja UG 20% iznosi  173.946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>
            <a:off x="0" y="5877272"/>
            <a:ext cx="9144000" cy="9807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 smtClean="0"/>
          </a:p>
          <a:p>
            <a:pPr algn="ctr"/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827584" y="5949280"/>
            <a:ext cx="31525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b="1" dirty="0" smtClean="0"/>
              <a:t>7. HRVATSKI DANI </a:t>
            </a:r>
            <a:r>
              <a:rPr lang="hr-HR" sz="2000" b="1" dirty="0"/>
              <a:t>BIOMASE</a:t>
            </a:r>
          </a:p>
        </p:txBody>
      </p:sp>
      <p:pic>
        <p:nvPicPr>
          <p:cNvPr id="1026" name="Picture 2" descr="hš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949280"/>
            <a:ext cx="552000" cy="8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upa 9"/>
          <p:cNvGrpSpPr/>
          <p:nvPr/>
        </p:nvGrpSpPr>
        <p:grpSpPr>
          <a:xfrm>
            <a:off x="4067944" y="5904656"/>
            <a:ext cx="576064" cy="908720"/>
            <a:chOff x="4139952" y="980728"/>
            <a:chExt cx="648072" cy="864096"/>
          </a:xfrm>
        </p:grpSpPr>
        <p:sp>
          <p:nvSpPr>
            <p:cNvPr id="9" name="Pravokutnik 8"/>
            <p:cNvSpPr/>
            <p:nvPr/>
          </p:nvSpPr>
          <p:spPr>
            <a:xfrm>
              <a:off x="4139952" y="980728"/>
              <a:ext cx="648072" cy="864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  <p:pic>
          <p:nvPicPr>
            <p:cNvPr id="1027" name="Picture 3" descr="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11960" y="1052736"/>
              <a:ext cx="493018" cy="703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8" name="Picture 4" descr="imag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6110222"/>
            <a:ext cx="1800200" cy="631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kstniOkvir 10"/>
          <p:cNvSpPr txBox="1"/>
          <p:nvPr/>
        </p:nvSpPr>
        <p:spPr>
          <a:xfrm>
            <a:off x="827584" y="630932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mtClean="0"/>
              <a:t>Hrvatsko šumarsko društvo</a:t>
            </a:r>
            <a:endParaRPr lang="hr-HR"/>
          </a:p>
        </p:txBody>
      </p:sp>
      <p:sp>
        <p:nvSpPr>
          <p:cNvPr id="15" name="Pravokutnik 14"/>
          <p:cNvSpPr/>
          <p:nvPr/>
        </p:nvSpPr>
        <p:spPr>
          <a:xfrm>
            <a:off x="0" y="0"/>
            <a:ext cx="9144000" cy="587727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Podnaslov 2"/>
          <p:cNvSpPr txBox="1">
            <a:spLocks/>
          </p:cNvSpPr>
          <p:nvPr/>
        </p:nvSpPr>
        <p:spPr>
          <a:xfrm>
            <a:off x="0" y="0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</a:pPr>
            <a:r>
              <a:rPr kumimoji="0" lang="hr-HR" sz="1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</a:t>
            </a:r>
            <a:r>
              <a:rPr kumimoji="0" lang="hr-HR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hr-HR" sz="1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dr.sc</a:t>
            </a:r>
            <a:r>
              <a:rPr kumimoji="0" lang="hr-HR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Davor Kralik -</a:t>
            </a:r>
            <a:r>
              <a:rPr lang="hr-HR" sz="1400" b="1" i="1" dirty="0">
                <a:solidFill>
                  <a:srgbClr val="FFFF00"/>
                </a:solidFill>
              </a:rPr>
              <a:t>Potencijali bioplina u Republici </a:t>
            </a:r>
            <a:r>
              <a:rPr lang="hr-HR" sz="1400" b="1" i="1" dirty="0" smtClean="0">
                <a:solidFill>
                  <a:srgbClr val="FFFF00"/>
                </a:solidFill>
              </a:rPr>
              <a:t>Hrvatskoj  - Našice, </a:t>
            </a:r>
            <a:r>
              <a:rPr lang="de-DE" sz="1400" b="1" dirty="0">
                <a:solidFill>
                  <a:srgbClr val="FFFF00"/>
                </a:solidFill>
              </a:rPr>
              <a:t>7</a:t>
            </a:r>
            <a:r>
              <a:rPr lang="de-DE" sz="1400" b="1" dirty="0" smtClean="0">
                <a:solidFill>
                  <a:srgbClr val="FFFF00"/>
                </a:solidFill>
              </a:rPr>
              <a:t>.</a:t>
            </a:r>
            <a:r>
              <a:rPr lang="hr-HR" sz="1400" b="1" dirty="0" smtClean="0">
                <a:solidFill>
                  <a:srgbClr val="FFFF00"/>
                </a:solidFill>
              </a:rPr>
              <a:t> </a:t>
            </a:r>
            <a:r>
              <a:rPr lang="de-DE" sz="1400" b="1" dirty="0" err="1" smtClean="0">
                <a:solidFill>
                  <a:srgbClr val="FFFF00"/>
                </a:solidFill>
              </a:rPr>
              <a:t>rujna</a:t>
            </a:r>
            <a:r>
              <a:rPr lang="de-DE" sz="1400" b="1" dirty="0" smtClean="0">
                <a:solidFill>
                  <a:srgbClr val="FFFF00"/>
                </a:solidFill>
              </a:rPr>
              <a:t> 2012</a:t>
            </a:r>
            <a:r>
              <a:rPr lang="hr-HR" sz="1400" b="1" dirty="0" smtClean="0">
                <a:solidFill>
                  <a:srgbClr val="FFFF00"/>
                </a:solidFill>
              </a:rPr>
              <a:t>.</a:t>
            </a:r>
            <a:r>
              <a:rPr kumimoji="0" lang="hr-HR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hr-HR" sz="1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907704" y="1484784"/>
            <a:ext cx="5867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Razlika broja životinja u odnosu  na 2005. godinu (%)</a:t>
            </a:r>
          </a:p>
        </p:txBody>
      </p:sp>
      <p:pic>
        <p:nvPicPr>
          <p:cNvPr id="17" name="Slika 14"/>
          <p:cNvPicPr>
            <a:picLocks noChangeAspect="1" noChangeArrowheads="1"/>
          </p:cNvPicPr>
          <p:nvPr/>
        </p:nvPicPr>
        <p:blipFill>
          <a:blip r:embed="rId5" cstate="print"/>
          <a:srcRect b="35423"/>
          <a:stretch>
            <a:fillRect/>
          </a:stretch>
        </p:blipFill>
        <p:spPr bwMode="auto">
          <a:xfrm>
            <a:off x="827584" y="2204864"/>
            <a:ext cx="7816850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>
            <a:off x="0" y="5877272"/>
            <a:ext cx="9144000" cy="9807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 smtClean="0"/>
          </a:p>
          <a:p>
            <a:pPr algn="ctr"/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827584" y="5949280"/>
            <a:ext cx="31525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b="1" dirty="0" smtClean="0"/>
              <a:t>7. HRVATSKI DANI </a:t>
            </a:r>
            <a:r>
              <a:rPr lang="hr-HR" sz="2000" b="1" dirty="0"/>
              <a:t>BIOMASE</a:t>
            </a:r>
          </a:p>
        </p:txBody>
      </p:sp>
      <p:pic>
        <p:nvPicPr>
          <p:cNvPr id="1026" name="Picture 2" descr="hš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949280"/>
            <a:ext cx="552000" cy="8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upa 9"/>
          <p:cNvGrpSpPr/>
          <p:nvPr/>
        </p:nvGrpSpPr>
        <p:grpSpPr>
          <a:xfrm>
            <a:off x="4067944" y="5904656"/>
            <a:ext cx="576064" cy="908720"/>
            <a:chOff x="4139952" y="980728"/>
            <a:chExt cx="648072" cy="864096"/>
          </a:xfrm>
        </p:grpSpPr>
        <p:sp>
          <p:nvSpPr>
            <p:cNvPr id="9" name="Pravokutnik 8"/>
            <p:cNvSpPr/>
            <p:nvPr/>
          </p:nvSpPr>
          <p:spPr>
            <a:xfrm>
              <a:off x="4139952" y="980728"/>
              <a:ext cx="648072" cy="864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  <p:pic>
          <p:nvPicPr>
            <p:cNvPr id="1027" name="Picture 3" descr="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11960" y="1052736"/>
              <a:ext cx="493018" cy="703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8" name="Picture 4" descr="imag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6110222"/>
            <a:ext cx="1800200" cy="631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kstniOkvir 10"/>
          <p:cNvSpPr txBox="1"/>
          <p:nvPr/>
        </p:nvSpPr>
        <p:spPr>
          <a:xfrm>
            <a:off x="827584" y="630932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mtClean="0"/>
              <a:t>Hrvatsko šumarsko društvo</a:t>
            </a:r>
            <a:endParaRPr lang="hr-HR"/>
          </a:p>
        </p:txBody>
      </p:sp>
      <p:sp>
        <p:nvSpPr>
          <p:cNvPr id="15" name="Pravokutnik 14"/>
          <p:cNvSpPr/>
          <p:nvPr/>
        </p:nvSpPr>
        <p:spPr>
          <a:xfrm>
            <a:off x="0" y="0"/>
            <a:ext cx="9144000" cy="587727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Podnaslov 2"/>
          <p:cNvSpPr txBox="1">
            <a:spLocks/>
          </p:cNvSpPr>
          <p:nvPr/>
        </p:nvSpPr>
        <p:spPr>
          <a:xfrm>
            <a:off x="0" y="0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</a:pPr>
            <a:r>
              <a:rPr kumimoji="0" lang="hr-HR" sz="1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</a:t>
            </a:r>
            <a:r>
              <a:rPr kumimoji="0" lang="hr-HR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hr-HR" sz="1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dr.sc</a:t>
            </a:r>
            <a:r>
              <a:rPr kumimoji="0" lang="hr-HR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Davor Kralik -</a:t>
            </a:r>
            <a:r>
              <a:rPr lang="hr-HR" sz="1400" b="1" i="1" dirty="0">
                <a:solidFill>
                  <a:srgbClr val="FFFF00"/>
                </a:solidFill>
              </a:rPr>
              <a:t>Potencijali bioplina u Republici </a:t>
            </a:r>
            <a:r>
              <a:rPr lang="hr-HR" sz="1400" b="1" i="1" dirty="0" smtClean="0">
                <a:solidFill>
                  <a:srgbClr val="FFFF00"/>
                </a:solidFill>
              </a:rPr>
              <a:t>Hrvatskoj  - Našice, </a:t>
            </a:r>
            <a:r>
              <a:rPr lang="de-DE" sz="1400" b="1" dirty="0">
                <a:solidFill>
                  <a:srgbClr val="FFFF00"/>
                </a:solidFill>
              </a:rPr>
              <a:t>7</a:t>
            </a:r>
            <a:r>
              <a:rPr lang="de-DE" sz="1400" b="1" dirty="0" smtClean="0">
                <a:solidFill>
                  <a:srgbClr val="FFFF00"/>
                </a:solidFill>
              </a:rPr>
              <a:t>.</a:t>
            </a:r>
            <a:r>
              <a:rPr lang="hr-HR" sz="1400" b="1" dirty="0" smtClean="0">
                <a:solidFill>
                  <a:srgbClr val="FFFF00"/>
                </a:solidFill>
              </a:rPr>
              <a:t> </a:t>
            </a:r>
            <a:r>
              <a:rPr lang="de-DE" sz="1400" b="1" dirty="0" err="1" smtClean="0">
                <a:solidFill>
                  <a:srgbClr val="FFFF00"/>
                </a:solidFill>
              </a:rPr>
              <a:t>rujna</a:t>
            </a:r>
            <a:r>
              <a:rPr lang="de-DE" sz="1400" b="1" dirty="0" smtClean="0">
                <a:solidFill>
                  <a:srgbClr val="FFFF00"/>
                </a:solidFill>
              </a:rPr>
              <a:t> 2012</a:t>
            </a:r>
            <a:r>
              <a:rPr lang="hr-HR" sz="1400" b="1" dirty="0" smtClean="0">
                <a:solidFill>
                  <a:srgbClr val="FFFF00"/>
                </a:solidFill>
              </a:rPr>
              <a:t>.</a:t>
            </a:r>
            <a:r>
              <a:rPr kumimoji="0" lang="hr-HR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hr-HR" sz="1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Pravokutnik 13"/>
          <p:cNvSpPr/>
          <p:nvPr/>
        </p:nvSpPr>
        <p:spPr>
          <a:xfrm>
            <a:off x="1403648" y="908720"/>
            <a:ext cx="75075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hr-HR" sz="1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Broj uvjetnih grla u RH kroz vremensko razdoblje od 2005 do 2007 godine (</a:t>
            </a:r>
            <a:r>
              <a:rPr lang="hr-HR" sz="16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000</a:t>
            </a:r>
            <a:r>
              <a:rPr lang="hr-HR" sz="1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)</a:t>
            </a:r>
            <a:endParaRPr lang="hr-HR" sz="16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7" name="Slika 16"/>
          <p:cNvPicPr>
            <a:picLocks noChangeAspect="1" noChangeArrowheads="1"/>
          </p:cNvPicPr>
          <p:nvPr/>
        </p:nvPicPr>
        <p:blipFill>
          <a:blip r:embed="rId5" cstate="print"/>
          <a:srcRect t="-4311" r="6509" b="27586"/>
          <a:stretch>
            <a:fillRect/>
          </a:stretch>
        </p:blipFill>
        <p:spPr bwMode="auto">
          <a:xfrm>
            <a:off x="683568" y="1412776"/>
            <a:ext cx="7813675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Pravokutnik 17"/>
          <p:cNvSpPr/>
          <p:nvPr/>
        </p:nvSpPr>
        <p:spPr>
          <a:xfrm>
            <a:off x="395536" y="4005064"/>
            <a:ext cx="8501063" cy="8778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hr-HR" sz="15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Dnevna količina životinjskih </a:t>
            </a:r>
            <a:r>
              <a:rPr lang="hr-HR" sz="15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ekskremenata</a:t>
            </a:r>
            <a:r>
              <a:rPr lang="hr-HR" sz="15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u RH na bazi UG je 784.015,26 m</a:t>
            </a:r>
            <a:r>
              <a:rPr lang="hr-HR" sz="1500" baseline="30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3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hr-HR" sz="15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Najveća proizvodnja :   u govedarskoj proizvodnji</a:t>
            </a:r>
            <a:r>
              <a:rPr lang="hr-HR" sz="1500" baseline="30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hr-HR" sz="15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50,4%,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hr-HR" sz="15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		        u svinjogojskoj proizvodnji 30,5%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1425</Words>
  <Application>Microsoft Office PowerPoint</Application>
  <PresentationFormat>Prikaz na zaslonu (4:3)</PresentationFormat>
  <Paragraphs>234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28</vt:i4>
      </vt:variant>
    </vt:vector>
  </HeadingPairs>
  <TitlesOfParts>
    <vt:vector size="29" baseType="lpstr">
      <vt:lpstr>Office tema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Kralik</dc:creator>
  <cp:lastModifiedBy>Kralik</cp:lastModifiedBy>
  <cp:revision>12</cp:revision>
  <dcterms:created xsi:type="dcterms:W3CDTF">2012-09-06T17:46:34Z</dcterms:created>
  <dcterms:modified xsi:type="dcterms:W3CDTF">2012-09-07T05:46:22Z</dcterms:modified>
</cp:coreProperties>
</file>