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7" r:id="rId9"/>
    <p:sldId id="263" r:id="rId10"/>
    <p:sldId id="265" r:id="rId11"/>
    <p:sldId id="266" r:id="rId12"/>
    <p:sldId id="269" r:id="rId13"/>
    <p:sldId id="279" r:id="rId14"/>
    <p:sldId id="280" r:id="rId15"/>
    <p:sldId id="271" r:id="rId16"/>
    <p:sldId id="273" r:id="rId17"/>
    <p:sldId id="274" r:id="rId18"/>
    <p:sldId id="281" r:id="rId19"/>
    <p:sldId id="283" r:id="rId20"/>
    <p:sldId id="277" r:id="rId21"/>
    <p:sldId id="282" r:id="rId22"/>
    <p:sldId id="268" r:id="rId23"/>
    <p:sldId id="272" r:id="rId24"/>
    <p:sldId id="275" r:id="rId25"/>
    <p:sldId id="276" r:id="rId26"/>
    <p:sldId id="278" r:id="rId27"/>
  </p:sldIdLst>
  <p:sldSz cx="9144000" cy="6858000" type="screen4x3"/>
  <p:notesSz cx="6788150" cy="9923463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Zadana sekcija" id="{B2B50A0D-78A6-4E0D-8BB3-E043FC68E54F}">
          <p14:sldIdLst>
            <p14:sldId id="256"/>
            <p14:sldId id="257"/>
            <p14:sldId id="258"/>
            <p14:sldId id="259"/>
            <p14:sldId id="261"/>
            <p14:sldId id="262"/>
            <p14:sldId id="260"/>
            <p14:sldId id="267"/>
            <p14:sldId id="263"/>
            <p14:sldId id="265"/>
            <p14:sldId id="266"/>
            <p14:sldId id="269"/>
            <p14:sldId id="268"/>
          </p14:sldIdLst>
        </p14:section>
        <p14:section name="Sekcija bez naslova" id="{A27C2295-7E91-4867-876C-0867D0140F94}">
          <p14:sldIdLst>
            <p14:sldId id="270"/>
            <p14:sldId id="271"/>
            <p14:sldId id="273"/>
            <p14:sldId id="274"/>
            <p14:sldId id="277"/>
            <p14:sldId id="272"/>
            <p14:sldId id="275"/>
            <p14:sldId id="276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B2A"/>
    <a:srgbClr val="071F07"/>
    <a:srgbClr val="020A02"/>
    <a:srgbClr val="104410"/>
    <a:srgbClr val="155B15"/>
    <a:srgbClr val="1D811D"/>
    <a:srgbClr val="009E47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Stil teme 1 - Isticanj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>
        <p:scale>
          <a:sx n="100" d="100"/>
          <a:sy n="100" d="100"/>
        </p:scale>
        <p:origin x="264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271" cy="49617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4295" y="0"/>
            <a:ext cx="2942271" cy="49617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14886F59-8359-47B3-BCFE-E751EC1CE5F7}" type="datetimeFigureOut">
              <a:rPr lang="sr-Latn-CS" smtClean="0"/>
              <a:pPr/>
              <a:t>6.9.2012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5695"/>
            <a:ext cx="2942271" cy="49617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4295" y="9425695"/>
            <a:ext cx="2942271" cy="49617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2A119C6-910E-4C8C-B146-6559ACAB81D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2271" cy="49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295" y="0"/>
            <a:ext cx="2942271" cy="49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295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499" y="4714443"/>
            <a:ext cx="5431154" cy="446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5695"/>
            <a:ext cx="2942271" cy="49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295" y="9425695"/>
            <a:ext cx="2942271" cy="49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32C4A0-E1C5-4C8A-92CB-8975FA99E8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87644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1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10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11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12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2C4A0-E1C5-4C8A-92CB-8975FA99E82B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15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16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17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20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22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23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2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24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25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26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3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4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5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dirty="0" smtClean="0"/>
              <a:t>G</a:t>
            </a:r>
            <a:r>
              <a:rPr lang="sr-Latn-RS" dirty="0" smtClean="0"/>
              <a:t>ospodarenje koje čuva</a:t>
            </a:r>
            <a:r>
              <a:rPr lang="sr-Latn-RS" baseline="0" dirty="0" smtClean="0"/>
              <a:t> ekološke funkcije  šuma i šumskih ekosustava u vidu svih općekorisnih funkcija šuma.</a:t>
            </a:r>
            <a:endParaRPr lang="sr-Latn-R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6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dirty="0" smtClean="0"/>
              <a:t>K</a:t>
            </a:r>
            <a:r>
              <a:rPr lang="sr-Latn-RS" dirty="0" smtClean="0"/>
              <a:t>ao nositelj gospodarskog razvoja ruralnih sredina omogućava njihov opstanak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7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8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44" indent="-28570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3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72" indent="-22856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06" indent="-22856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41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7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1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45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B27993-4ECF-4865-8D7D-8B20E2CF74E0}" type="slidenum">
              <a:rPr lang="hr-HR" smtClean="0"/>
              <a:pPr eaLnBrk="1" hangingPunct="1"/>
              <a:t>9</a:t>
            </a:fld>
            <a:endParaRPr lang="hr-HR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r-Latn-RS" dirty="0" smtClean="0"/>
              <a:t>Kako znamo da je poroizvodnja OIE danas propulzivno područje </a:t>
            </a:r>
            <a:r>
              <a:rPr lang="sr-Latn-RS" dirty="0" smtClean="0"/>
              <a:t>razvoja</a:t>
            </a:r>
            <a:r>
              <a:rPr lang="sr-Latn-RS" baseline="0" dirty="0" smtClean="0"/>
              <a:t> </a:t>
            </a:r>
            <a:r>
              <a:rPr lang="sr-Latn-RS" baseline="0" dirty="0" smtClean="0"/>
              <a:t>gospodarstva</a:t>
            </a:r>
            <a:endParaRPr lang="sr-Latn-R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Dvorana Emaus, Franjevački samostan, Kralja Tomislava 1, Našice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Dvorana Emaus, Franjevački samostan, Kralja Tomislava 1, Našice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42988-1334-4F64-887B-C54C1583AAC5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Dvorana Emaus, Franjevački samostan, Kralja Tomislava 1, Našice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5BC5A-351B-4196-A2C4-2715F75AE81A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Dvorana Emaus, Franjevački samostan, Kralja Tomislava 1, Našice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C2F58-ECF3-40F8-B079-6B733E097E3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Dvorana Emaus, Franjevački samostan, Kralja Tomislava 1, Našice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182BC-FD97-4F8A-BB7C-40B0FE686EA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Dvorana Emaus, Franjevački samostan, Kralja Tomislava 1, Našice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98638-4C95-4374-AD76-DFCA00F9DDA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Dvorana Emaus, Franjevački samostan, Kralja Tomislava 1, Našice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B5250-A229-4ED4-821C-E5904567661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Dvorana Emaus, Franjevački samostan, Kralja Tomislava 1, Našice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5E799-00CC-4168-AB36-0BEFA5D50A5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Dvorana Emaus, Franjevački samostan, Kralja Tomislava 1, Našice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8CC35-FEED-45FC-96E3-C110A53829A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Dvorana Emaus, Franjevački samostan, Kralja Tomislava 1, Našice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6E4BB-5127-41EE-8293-36CEF471D0D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sr-Latn-RS" smtClean="0"/>
              <a:t>Dvorana Emaus, Franjevački samostan, Kralja Tomislava 1, Našice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DB009B-6A75-4A8C-9B70-8DFE07FB0C8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4B2A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sr-Latn-RS" smtClean="0"/>
              <a:t>Dvorana Emaus, Franjevački samostan, Kralja Tomislava 1, Našice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115404-B296-4652-8F79-BD14D328A040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 algn="r">
              <a:defRPr/>
            </a:pPr>
            <a:r>
              <a:rPr lang="hr-HR" dirty="0" smtClean="0"/>
              <a:t>Slajd br.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14348" y="2928934"/>
            <a:ext cx="7992888" cy="1152128"/>
          </a:xfrm>
        </p:spPr>
        <p:txBody>
          <a:bodyPr>
            <a:normAutofit fontScale="92500" lnSpcReduction="20000"/>
          </a:bodyPr>
          <a:lstStyle/>
          <a:p>
            <a:r>
              <a:rPr lang="de-DE" sz="2400" b="1" dirty="0">
                <a:solidFill>
                  <a:schemeClr val="accent6">
                    <a:lumMod val="50000"/>
                  </a:schemeClr>
                </a:solidFill>
              </a:rPr>
              <a:t>„</a:t>
            </a:r>
            <a:r>
              <a:rPr lang="de-DE" sz="2600" b="1" dirty="0">
                <a:solidFill>
                  <a:schemeClr val="accent6">
                    <a:lumMod val="50000"/>
                  </a:schemeClr>
                </a:solidFill>
              </a:rPr>
              <a:t>MOGUĆNOSTI REGIONALNOG RAZVOJA </a:t>
            </a:r>
            <a:r>
              <a:rPr lang="de-DE" sz="2600" b="1" dirty="0" smtClean="0">
                <a:solidFill>
                  <a:schemeClr val="accent6">
                    <a:lumMod val="50000"/>
                  </a:schemeClr>
                </a:solidFill>
              </a:rPr>
              <a:t>KROZ</a:t>
            </a:r>
            <a:r>
              <a:rPr lang="hr-HR" sz="2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600" b="1" dirty="0" smtClean="0">
                <a:solidFill>
                  <a:schemeClr val="accent6">
                    <a:lumMod val="50000"/>
                  </a:schemeClr>
                </a:solidFill>
              </a:rPr>
              <a:t>POVEĆANJE </a:t>
            </a:r>
            <a:r>
              <a:rPr lang="de-DE" sz="2600" b="1" dirty="0">
                <a:solidFill>
                  <a:schemeClr val="accent6">
                    <a:lumMod val="50000"/>
                  </a:schemeClr>
                </a:solidFill>
              </a:rPr>
              <a:t>NOVOSTVORENE VRIJEDNOSTI </a:t>
            </a:r>
            <a:r>
              <a:rPr lang="de-DE" sz="2600" b="1" dirty="0" smtClean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hr-HR" sz="2600" b="1" dirty="0" smtClean="0">
                <a:solidFill>
                  <a:schemeClr val="accent6">
                    <a:lumMod val="50000"/>
                  </a:schemeClr>
                </a:solidFill>
              </a:rPr>
              <a:t>NE</a:t>
            </a:r>
            <a:r>
              <a:rPr lang="de-DE" sz="2600" b="1" dirty="0" smtClean="0">
                <a:solidFill>
                  <a:schemeClr val="accent6">
                    <a:lumMod val="50000"/>
                  </a:schemeClr>
                </a:solidFill>
              </a:rPr>
              <a:t>RGETSKIM </a:t>
            </a:r>
            <a:r>
              <a:rPr lang="de-DE" sz="2600" b="1" dirty="0">
                <a:solidFill>
                  <a:schemeClr val="accent6">
                    <a:lumMod val="50000"/>
                  </a:schemeClr>
                </a:solidFill>
              </a:rPr>
              <a:t>KORIŠTENJEM POLJOPRIVREDNE I ŠUMSKE BIOMASE</a:t>
            </a:r>
            <a:r>
              <a:rPr lang="de-DE" sz="2400" b="1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endParaRPr lang="hr-HR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sz="2400" b="1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/>
          <a:lstStyle/>
          <a:p>
            <a:r>
              <a:rPr lang="de-DE" sz="4000" b="1" dirty="0"/>
              <a:t>7. HRVATSKI DANI BIOMASE</a:t>
            </a:r>
            <a:endParaRPr lang="hr-HR" sz="4000" b="1" dirty="0" smtClean="0"/>
          </a:p>
        </p:txBody>
      </p:sp>
      <p:pic>
        <p:nvPicPr>
          <p:cNvPr id="2053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zervirano mjesto podnožja 5"/>
          <p:cNvSpPr txBox="1">
            <a:spLocks/>
          </p:cNvSpPr>
          <p:nvPr/>
        </p:nvSpPr>
        <p:spPr bwMode="auto">
          <a:xfrm>
            <a:off x="3124200" y="6245225"/>
            <a:ext cx="526422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r-H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hr-HR" dirty="0" smtClean="0"/>
              <a:t>Ivan Hodić i Danko Kuric		     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6072198" y="4653136"/>
            <a:ext cx="2532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Dvorana</a:t>
            </a:r>
            <a:r>
              <a:rPr lang="de-DE" dirty="0"/>
              <a:t> </a:t>
            </a:r>
            <a:r>
              <a:rPr lang="de-DE" dirty="0" err="1"/>
              <a:t>Emaus</a:t>
            </a:r>
            <a:r>
              <a:rPr lang="de-DE" dirty="0"/>
              <a:t>, </a:t>
            </a:r>
            <a:r>
              <a:rPr lang="de-DE" dirty="0" err="1"/>
              <a:t>Franjevački</a:t>
            </a:r>
            <a:r>
              <a:rPr lang="de-DE" dirty="0"/>
              <a:t> </a:t>
            </a:r>
            <a:r>
              <a:rPr lang="de-DE" dirty="0" err="1"/>
              <a:t>samostan</a:t>
            </a:r>
            <a:r>
              <a:rPr lang="de-DE" dirty="0"/>
              <a:t>, </a:t>
            </a:r>
            <a:r>
              <a:rPr lang="de-DE" dirty="0" err="1"/>
              <a:t>Kralja</a:t>
            </a:r>
            <a:r>
              <a:rPr lang="de-DE" dirty="0"/>
              <a:t> </a:t>
            </a:r>
            <a:r>
              <a:rPr lang="de-DE" dirty="0" err="1"/>
              <a:t>Tomislava</a:t>
            </a:r>
            <a:r>
              <a:rPr lang="de-DE" dirty="0"/>
              <a:t> 1, </a:t>
            </a:r>
            <a:r>
              <a:rPr lang="de-DE" dirty="0" err="1" smtClean="0"/>
              <a:t>Našice</a:t>
            </a:r>
            <a:r>
              <a:rPr lang="hr-HR" dirty="0" smtClean="0"/>
              <a:t> 7. rujna 2012.</a:t>
            </a:r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10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683568" y="2500306"/>
            <a:ext cx="7992888" cy="3664998"/>
          </a:xfrm>
        </p:spPr>
        <p:txBody>
          <a:bodyPr>
            <a:norm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Potencijali HŠ d.o.o.  </a:t>
            </a: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emelje se na: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18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Etatnim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mogućnostima utvrđenim važećim propisima ŠGO GJ i godišnjim planovima;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ŠGO Područja 2006-2015. za projekcije mogućnosti sklapanja višegodišnjih ugovora;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Razvojnim planovima:</a:t>
            </a:r>
          </a:p>
          <a:p>
            <a:pPr marL="800100" lvl="1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podizanja višenamjenskih nasada i kultura kratkih ophodnji u energetske svrhe</a:t>
            </a:r>
          </a:p>
          <a:p>
            <a:pPr marL="800100" lvl="1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1600" b="1" dirty="0" smtClean="0">
                <a:solidFill>
                  <a:schemeClr val="accent6">
                    <a:lumMod val="50000"/>
                  </a:schemeClr>
                </a:solidFill>
              </a:rPr>
              <a:t>testiranju i uvođenju novih tehnologija i sredstava rada u proizvodnji s ciljem boljeg iskorištenja raspoložive biomase;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hr-HR" sz="2000" b="1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714356"/>
            <a:ext cx="8391306" cy="1143008"/>
          </a:xfrm>
        </p:spPr>
        <p:txBody>
          <a:bodyPr/>
          <a:lstStyle/>
          <a:p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de-DE" sz="3200" b="1" dirty="0" err="1" smtClean="0"/>
              <a:t>Razvojna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politika</a:t>
            </a:r>
            <a:r>
              <a:rPr lang="de-DE" sz="3200" b="1" dirty="0" smtClean="0"/>
              <a:t> HŠ </a:t>
            </a:r>
            <a:r>
              <a:rPr lang="de-DE" sz="3200" b="1" dirty="0" err="1" smtClean="0"/>
              <a:t>d.o.o</a:t>
            </a:r>
            <a:r>
              <a:rPr lang="de-DE" sz="3200" b="1" dirty="0" smtClean="0"/>
              <a:t>. u </a:t>
            </a:r>
            <a:r>
              <a:rPr lang="de-DE" sz="3200" b="1" dirty="0" err="1" smtClean="0"/>
              <a:t>korištenju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šumske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biomase</a:t>
            </a:r>
            <a:r>
              <a:rPr lang="de-DE" sz="3200" b="1" dirty="0" smtClean="0"/>
              <a:t> u </a:t>
            </a:r>
            <a:r>
              <a:rPr lang="de-DE" sz="3200" b="1" dirty="0" err="1" smtClean="0"/>
              <a:t>energetske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svrhe</a:t>
            </a:r>
            <a:endParaRPr lang="hr-HR" sz="3200" b="1" dirty="0" smtClean="0"/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3885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11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992888" cy="37936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sz="2200" b="1" spc="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 teoretski raspoloživih potencijala šumske biomase u energetske svrhe (publicirano u niz radova), kao temelj za planiranje investicije u OIE, treba uzeti u obzir slijedeća ograničenja:</a:t>
            </a:r>
          </a:p>
          <a:p>
            <a:pPr algn="just"/>
            <a:endParaRPr lang="hr-HR" sz="2000" b="1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Fizička nedostupnost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Ekološka nedostupnost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Ekonomska nedostupnost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hr-HR" sz="1800" b="1" spc="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značajni dio šumske biomase upotrebljive u energetske svrhe konkuriraju i proizvođaču u industriji papira, industrija ploča iverica, kemijska industrija, lokalna potrošnja za klasično grijanje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714356"/>
            <a:ext cx="8429684" cy="1184273"/>
          </a:xfrm>
        </p:spPr>
        <p:txBody>
          <a:bodyPr/>
          <a:lstStyle/>
          <a:p>
            <a:r>
              <a:rPr lang="de-DE" sz="3200" b="1" dirty="0" err="1" smtClean="0"/>
              <a:t>Razvojna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politika</a:t>
            </a:r>
            <a:r>
              <a:rPr lang="de-DE" sz="3200" b="1" dirty="0" smtClean="0"/>
              <a:t> HŠ </a:t>
            </a:r>
            <a:r>
              <a:rPr lang="de-DE" sz="3200" b="1" dirty="0" err="1" smtClean="0"/>
              <a:t>d.o.o</a:t>
            </a:r>
            <a:r>
              <a:rPr lang="de-DE" sz="3200" b="1" dirty="0" smtClean="0"/>
              <a:t>. u </a:t>
            </a:r>
            <a:r>
              <a:rPr lang="de-DE" sz="3200" b="1" dirty="0" err="1" smtClean="0"/>
              <a:t>korištenju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šumske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biomase</a:t>
            </a:r>
            <a:r>
              <a:rPr lang="de-DE" sz="3200" b="1" dirty="0" smtClean="0"/>
              <a:t> u </a:t>
            </a:r>
            <a:r>
              <a:rPr lang="de-DE" sz="3200" b="1" dirty="0" err="1" smtClean="0"/>
              <a:t>energetske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svrhe</a:t>
            </a:r>
            <a:endParaRPr lang="hr-HR" sz="3200" b="1" dirty="0" smtClean="0"/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63885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12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683568" y="2357430"/>
            <a:ext cx="7992888" cy="3447834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Ozbiljniji rast raspoložive šumske biomase u energetske svrhe moguće je očekivati u područjima:</a:t>
            </a:r>
          </a:p>
          <a:p>
            <a:pPr marL="742950" lvl="1" indent="-28575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Ekonomske dostupnosti, koja ovisi o:</a:t>
            </a:r>
          </a:p>
          <a:p>
            <a:pPr marL="1257300" lvl="2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Sustavu subvencija i poticaja</a:t>
            </a:r>
          </a:p>
          <a:p>
            <a:pPr marL="1257300" lvl="2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Cijeni drugih energenata</a:t>
            </a:r>
          </a:p>
          <a:p>
            <a:pPr marL="1257300" lvl="2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Pronalaženje učinkovitijih i jeftinijih tehnoloških rješenja, racionalizacija cijelog procesa pridobivanja biomase</a:t>
            </a:r>
          </a:p>
          <a:p>
            <a:pPr marL="800100" lvl="1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Otvaranje sada nedostupnih područja</a:t>
            </a:r>
          </a:p>
          <a:p>
            <a:pPr marL="800100" lvl="1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Podizanje nasada kombinirane ili samo energetske namjene 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785794"/>
            <a:ext cx="8501122" cy="1112835"/>
          </a:xfrm>
        </p:spPr>
        <p:txBody>
          <a:bodyPr/>
          <a:lstStyle/>
          <a:p>
            <a:r>
              <a:rPr lang="de-DE" sz="3200" b="1" dirty="0" err="1" smtClean="0"/>
              <a:t>Razvojna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politika</a:t>
            </a:r>
            <a:r>
              <a:rPr lang="de-DE" sz="3200" b="1" dirty="0" smtClean="0"/>
              <a:t> HŠ </a:t>
            </a:r>
            <a:r>
              <a:rPr lang="de-DE" sz="3200" b="1" dirty="0" err="1" smtClean="0"/>
              <a:t>d.o.o</a:t>
            </a:r>
            <a:r>
              <a:rPr lang="de-DE" sz="3200" b="1" dirty="0" smtClean="0"/>
              <a:t>. u </a:t>
            </a:r>
            <a:r>
              <a:rPr lang="de-DE" sz="3200" b="1" dirty="0" err="1" smtClean="0"/>
              <a:t>korištenju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šumske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biomase</a:t>
            </a:r>
            <a:r>
              <a:rPr lang="de-DE" sz="3200" b="1" dirty="0" smtClean="0"/>
              <a:t> u </a:t>
            </a:r>
            <a:r>
              <a:rPr lang="de-DE" sz="3200" b="1" dirty="0" err="1" smtClean="0"/>
              <a:t>energetske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svrhe</a:t>
            </a:r>
            <a:endParaRPr lang="hr-HR" sz="3200" b="1" dirty="0" smtClean="0"/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85427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10552" cy="1143000"/>
          </a:xfrm>
        </p:spPr>
        <p:txBody>
          <a:bodyPr/>
          <a:lstStyle/>
          <a:p>
            <a:pPr algn="ctr"/>
            <a:r>
              <a:rPr lang="de-DE" sz="3200" b="1" dirty="0" err="1" smtClean="0"/>
              <a:t>Razvojna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politika</a:t>
            </a:r>
            <a:r>
              <a:rPr lang="de-DE" sz="3200" b="1" dirty="0" smtClean="0"/>
              <a:t> HŠ </a:t>
            </a:r>
            <a:r>
              <a:rPr lang="de-DE" sz="3200" b="1" dirty="0" err="1" smtClean="0"/>
              <a:t>d.o.o</a:t>
            </a:r>
            <a:r>
              <a:rPr lang="de-DE" sz="3200" b="1" dirty="0" smtClean="0"/>
              <a:t>. u </a:t>
            </a:r>
            <a:r>
              <a:rPr lang="de-DE" sz="3200" b="1" dirty="0" err="1" smtClean="0"/>
              <a:t>korištenju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šumske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biomase</a:t>
            </a:r>
            <a:r>
              <a:rPr lang="de-DE" sz="3200" b="1" dirty="0" smtClean="0"/>
              <a:t> u </a:t>
            </a:r>
            <a:r>
              <a:rPr lang="de-DE" sz="3200" b="1" dirty="0" err="1" smtClean="0"/>
              <a:t>energetske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svrhe</a:t>
            </a:r>
            <a:endParaRPr lang="hr-HR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C2F58-ECF3-40F8-B079-6B733E097E3E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71472" y="2071678"/>
            <a:ext cx="7924800" cy="4543428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Postojeće </a:t>
            </a:r>
            <a:r>
              <a:rPr lang="hr-HR" sz="20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etatne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mogućnosti prema ŠGOP za šume kojima gospodare HŠ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2,5 </a:t>
            </a:r>
            <a:r>
              <a:rPr lang="hr-HR" sz="18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</a:t>
            </a:r>
            <a:r>
              <a:rPr lang="hr-HR" sz="1600" b="1" baseline="70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prostornog drva</a:t>
            </a:r>
          </a:p>
          <a:p>
            <a:pPr lvl="2">
              <a:buClr>
                <a:schemeClr val="accent6">
                  <a:lumMod val="50000"/>
                </a:schemeClr>
              </a:buClr>
            </a:pP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0,6 </a:t>
            </a:r>
            <a:r>
              <a:rPr lang="hr-HR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</a:t>
            </a:r>
            <a:r>
              <a:rPr lang="hr-HR" sz="1600" b="1" baseline="60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drvna industrija – višegodišnji ugovori</a:t>
            </a:r>
          </a:p>
          <a:p>
            <a:pPr lvl="2">
              <a:buClr>
                <a:schemeClr val="accent6">
                  <a:lumMod val="50000"/>
                </a:schemeClr>
              </a:buClr>
            </a:pP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0,5 </a:t>
            </a:r>
            <a:r>
              <a:rPr lang="hr-HR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</a:t>
            </a:r>
            <a:r>
              <a:rPr lang="hr-HR" sz="1600" b="1" baseline="60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izvoz prostornog drva</a:t>
            </a:r>
          </a:p>
          <a:p>
            <a:pPr lvl="2">
              <a:buClr>
                <a:schemeClr val="accent6">
                  <a:lumMod val="50000"/>
                </a:schemeClr>
              </a:buClr>
            </a:pP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1,4 </a:t>
            </a:r>
            <a:r>
              <a:rPr lang="hr-HR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</a:t>
            </a:r>
            <a:r>
              <a:rPr lang="hr-HR" sz="1600" b="1" baseline="60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ogrjevno drvo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HŠ danas mogu ponuditi tržištu 1,4 </a:t>
            </a:r>
            <a:r>
              <a:rPr lang="hr-HR" sz="20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</a:t>
            </a:r>
            <a:r>
              <a:rPr lang="hr-HR" sz="1800" b="1" baseline="50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(27,4% neto mase) drva za energiju u vidu ogrjevnog drva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0,7 </a:t>
            </a:r>
            <a:r>
              <a:rPr lang="hr-HR" sz="18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</a:t>
            </a:r>
            <a:r>
              <a:rPr lang="hr-HR" sz="1600" b="1" baseline="60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18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samoizrade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stanovništva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0,7 </a:t>
            </a:r>
            <a:r>
              <a:rPr lang="hr-HR" sz="18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</a:t>
            </a:r>
            <a:r>
              <a:rPr lang="hr-HR" sz="1600" b="1" baseline="60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vlastite proizvodnje koja se prodaje na domaćem tržištu</a:t>
            </a:r>
          </a:p>
          <a:p>
            <a:pPr lvl="1"/>
            <a:endParaRPr lang="hr-HR" dirty="0" smtClean="0"/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C2F58-ECF3-40F8-B079-6B733E097E3E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71472" y="2000240"/>
            <a:ext cx="7924800" cy="4500594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Razvojni planovi HŠ za unaprjeđenje i povećanje proizvodnje drva za energetsku uporabu</a:t>
            </a:r>
          </a:p>
          <a:p>
            <a:pPr lvl="1" algn="just">
              <a:buClr>
                <a:schemeClr val="accent6">
                  <a:lumMod val="50000"/>
                </a:schemeClr>
              </a:buClr>
            </a:pP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Uvođenje novih tehnologija mehaniziranog pridobivanja biomase (vlastita ulaganja i </a:t>
            </a:r>
            <a:r>
              <a:rPr lang="hr-HR" sz="1800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contracting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1800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out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lvl="2">
              <a:buClr>
                <a:schemeClr val="accent6">
                  <a:lumMod val="50000"/>
                </a:schemeClr>
              </a:buClr>
            </a:pPr>
            <a:r>
              <a:rPr lang="hr-HR" sz="1800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Harvesteri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r-HR" sz="1800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forwarderi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hr-HR" sz="1800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balirke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r-HR" sz="1800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sitnilice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kombinirani strojevi,  šumske žičare </a:t>
            </a:r>
          </a:p>
          <a:p>
            <a:pPr lvl="3">
              <a:buClr>
                <a:schemeClr val="accent6">
                  <a:lumMod val="50000"/>
                </a:schemeClr>
              </a:buClr>
            </a:pPr>
            <a:r>
              <a:rPr lang="hr-HR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Smanjenje udjela manualnog rada i optimizacija troškova</a:t>
            </a:r>
          </a:p>
          <a:p>
            <a:pPr lvl="3">
              <a:buClr>
                <a:schemeClr val="accent6">
                  <a:lumMod val="50000"/>
                </a:schemeClr>
              </a:buClr>
            </a:pPr>
            <a:r>
              <a:rPr lang="hr-HR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Korištenje drvne mase iz uzgojnih zahvata njege i čišćenja, sanacije opožarenih površina, održavanje šumskih prosjeka i </a:t>
            </a:r>
            <a:r>
              <a:rPr lang="hr-HR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puteva</a:t>
            </a:r>
            <a:r>
              <a:rPr lang="hr-HR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(izvan </a:t>
            </a:r>
            <a:r>
              <a:rPr lang="hr-HR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etata</a:t>
            </a:r>
            <a:r>
              <a:rPr lang="hr-HR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lvl="3">
              <a:buClr>
                <a:schemeClr val="accent6">
                  <a:lumMod val="50000"/>
                </a:schemeClr>
              </a:buClr>
            </a:pPr>
            <a:r>
              <a:rPr lang="hr-HR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Povećanje iskorištenja drvne mase iz </a:t>
            </a:r>
            <a:r>
              <a:rPr lang="hr-HR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etata</a:t>
            </a:r>
            <a:r>
              <a:rPr lang="hr-HR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za 3-4% (150.000 m</a:t>
            </a:r>
            <a:r>
              <a:rPr lang="hr-HR" sz="1600" b="1" spc="-150" baseline="60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hr-HR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48680" cy="1143016"/>
          </a:xfrm>
        </p:spPr>
        <p:txBody>
          <a:bodyPr/>
          <a:lstStyle/>
          <a:p>
            <a:pPr algn="ctr"/>
            <a:r>
              <a:rPr lang="de-DE" sz="3200" b="1" dirty="0" err="1" smtClean="0"/>
              <a:t>Razvojna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politika</a:t>
            </a:r>
            <a:r>
              <a:rPr lang="de-DE" sz="3200" b="1" dirty="0" smtClean="0"/>
              <a:t> HŠ </a:t>
            </a:r>
            <a:r>
              <a:rPr lang="de-DE" sz="3200" b="1" dirty="0" err="1" smtClean="0"/>
              <a:t>d.o.o</a:t>
            </a:r>
            <a:r>
              <a:rPr lang="de-DE" sz="3200" b="1" dirty="0" smtClean="0"/>
              <a:t>. u </a:t>
            </a:r>
            <a:r>
              <a:rPr lang="de-DE" sz="3200" b="1" dirty="0" err="1" smtClean="0"/>
              <a:t>korištenju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šumske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biomase</a:t>
            </a:r>
            <a:r>
              <a:rPr lang="de-DE" sz="3200" b="1" dirty="0" smtClean="0"/>
              <a:t> u </a:t>
            </a:r>
            <a:r>
              <a:rPr lang="de-DE" sz="3200" b="1" dirty="0" err="1" smtClean="0"/>
              <a:t>energetske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svrhe</a:t>
            </a:r>
            <a:endParaRPr lang="hr-HR" sz="3200" dirty="0"/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15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642910" y="2071678"/>
            <a:ext cx="7992888" cy="1714512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Testiranje i primjena novih tehnologija i sredstava rada</a:t>
            </a:r>
          </a:p>
          <a:p>
            <a:pPr marL="800100" lvl="1" indent="-34290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Univerzalni višenamjenski stroj (</a:t>
            </a:r>
            <a:r>
              <a:rPr lang="hr-HR" sz="18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harvester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r-HR" sz="18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balirka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r-HR" sz="18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forwarder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), vlasnik kooperant kupca</a:t>
            </a:r>
          </a:p>
          <a:p>
            <a:pPr algn="just"/>
            <a:endParaRPr lang="hr-HR" sz="2000" b="1" dirty="0" smtClean="0"/>
          </a:p>
          <a:p>
            <a:endParaRPr lang="hr-HR" sz="2000" b="1" dirty="0" smtClean="0"/>
          </a:p>
          <a:p>
            <a:pPr algn="just"/>
            <a:endParaRPr lang="hr-HR" sz="2000" b="1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857232"/>
            <a:ext cx="8643998" cy="1000132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de-DE" sz="3600" b="1" dirty="0" err="1" smtClean="0"/>
              <a:t>Razvojna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politika</a:t>
            </a:r>
            <a:r>
              <a:rPr lang="de-DE" sz="3600" b="1" dirty="0" smtClean="0"/>
              <a:t> HŠ </a:t>
            </a:r>
            <a:r>
              <a:rPr lang="de-DE" sz="3600" b="1" dirty="0" err="1" smtClean="0"/>
              <a:t>d.o.o</a:t>
            </a:r>
            <a:r>
              <a:rPr lang="de-DE" sz="3600" b="1" dirty="0" smtClean="0"/>
              <a:t>. u </a:t>
            </a:r>
            <a:r>
              <a:rPr lang="de-DE" sz="3600" b="1" dirty="0" err="1" smtClean="0"/>
              <a:t>korištenju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šumske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biomase</a:t>
            </a:r>
            <a:r>
              <a:rPr lang="de-DE" sz="3600" b="1" dirty="0" smtClean="0"/>
              <a:t> u </a:t>
            </a:r>
            <a:r>
              <a:rPr lang="de-DE" sz="3600" b="1" dirty="0" err="1" smtClean="0"/>
              <a:t>energetske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svrhe</a:t>
            </a:r>
            <a:endParaRPr lang="hr-HR" sz="3600" b="1" dirty="0" smtClean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53" y="3948285"/>
            <a:ext cx="2918564" cy="21889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80" y="3948284"/>
            <a:ext cx="2918564" cy="2188923"/>
          </a:xfrm>
          <a:prstGeom prst="rect">
            <a:avLst/>
          </a:prstGeom>
        </p:spPr>
      </p:pic>
      <p:pic>
        <p:nvPicPr>
          <p:cNvPr id="9" name="Picture 9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49709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16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683568" y="2000240"/>
            <a:ext cx="7992888" cy="1714512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Testiranje i primjena novih tehnologija i sredstava rada</a:t>
            </a:r>
          </a:p>
          <a:p>
            <a:pPr marL="800100" lvl="1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Samohodna </a:t>
            </a:r>
            <a:r>
              <a:rPr lang="hr-HR" sz="18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sitnilica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(vlasništvo kooperanta) – izrađen elaborat ekonomske opravdanosti investicije</a:t>
            </a:r>
          </a:p>
          <a:p>
            <a:pPr algn="just"/>
            <a:endParaRPr lang="hr-HR" sz="2000" b="1" dirty="0"/>
          </a:p>
          <a:p>
            <a:endParaRPr lang="hr-HR" sz="2000" b="1" dirty="0" smtClean="0"/>
          </a:p>
          <a:p>
            <a:pPr algn="just"/>
            <a:endParaRPr lang="hr-HR" sz="2000" b="1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857232"/>
            <a:ext cx="8380054" cy="1000132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de-DE" sz="3600" b="1" dirty="0" err="1" smtClean="0"/>
              <a:t>Razvojna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politika</a:t>
            </a:r>
            <a:r>
              <a:rPr lang="de-DE" sz="3600" b="1" dirty="0" smtClean="0"/>
              <a:t> HŠ </a:t>
            </a:r>
            <a:r>
              <a:rPr lang="de-DE" sz="3600" b="1" dirty="0" err="1" smtClean="0"/>
              <a:t>d.o.o</a:t>
            </a:r>
            <a:r>
              <a:rPr lang="de-DE" sz="3600" b="1" dirty="0" smtClean="0"/>
              <a:t>. u </a:t>
            </a:r>
            <a:r>
              <a:rPr lang="de-DE" sz="3600" b="1" dirty="0" err="1" smtClean="0"/>
              <a:t>korištenju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šumske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biomase</a:t>
            </a:r>
            <a:r>
              <a:rPr lang="de-DE" sz="3600" b="1" dirty="0" smtClean="0"/>
              <a:t> u </a:t>
            </a:r>
            <a:r>
              <a:rPr lang="de-DE" sz="3600" b="1" dirty="0" err="1" smtClean="0"/>
              <a:t>energetske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svrhe</a:t>
            </a:r>
            <a:endParaRPr lang="hr-HR" sz="3600" b="1" dirty="0" smtClean="0"/>
          </a:p>
        </p:txBody>
      </p:sp>
      <p:pic>
        <p:nvPicPr>
          <p:cNvPr id="2050" name="Picture 2" descr="D:\F\SLužba razvoja\Nabava-Investicij\TEHNIČKE KARAKTERISTIKE OPREME\Sitnilica Awi AT 400\17032010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14725"/>
            <a:ext cx="3213376" cy="2410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F\SLužba razvoja\Nabava-Investicij\TEHNIČKE KARAKTERISTIKE OPREME\Sitnilica Awi AT 400\17032010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24275"/>
            <a:ext cx="3200643" cy="2400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59921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17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683568" y="1928802"/>
            <a:ext cx="7992888" cy="1928826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Testiranje i primjena novih tehnologija i sredstava rada</a:t>
            </a:r>
          </a:p>
          <a:p>
            <a:pPr marL="800100" lvl="1" indent="-342900" algn="l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Traktorski vučena i pogonjena </a:t>
            </a:r>
            <a:r>
              <a:rPr lang="hr-HR" sz="18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sitnilica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hr-HR" sz="18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balirka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(vlasništvo kooperanta) – testiranje u pripremi</a:t>
            </a:r>
            <a:endParaRPr lang="hr-HR" sz="18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2000" b="1" dirty="0" smtClean="0"/>
          </a:p>
          <a:p>
            <a:pPr algn="just"/>
            <a:endParaRPr lang="hr-HR" sz="2000" b="1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785794"/>
            <a:ext cx="8429684" cy="1066440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de-DE" sz="3600" b="1" dirty="0" err="1" smtClean="0"/>
              <a:t>Razvojna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politika</a:t>
            </a:r>
            <a:r>
              <a:rPr lang="de-DE" sz="3600" b="1" dirty="0" smtClean="0"/>
              <a:t> HŠ </a:t>
            </a:r>
            <a:r>
              <a:rPr lang="de-DE" sz="3600" b="1" dirty="0" err="1" smtClean="0"/>
              <a:t>d.o.o</a:t>
            </a:r>
            <a:r>
              <a:rPr lang="de-DE" sz="3600" b="1" dirty="0" smtClean="0"/>
              <a:t>. u </a:t>
            </a:r>
            <a:r>
              <a:rPr lang="de-DE" sz="3600" b="1" dirty="0" err="1" smtClean="0"/>
              <a:t>korištenju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šumske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biomase</a:t>
            </a:r>
            <a:r>
              <a:rPr lang="de-DE" sz="3600" b="1" dirty="0" smtClean="0"/>
              <a:t> u </a:t>
            </a:r>
            <a:r>
              <a:rPr lang="de-DE" sz="3600" b="1" dirty="0" err="1" smtClean="0"/>
              <a:t>energetske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svrhe</a:t>
            </a:r>
            <a:endParaRPr lang="hr-HR" sz="3600" b="1" dirty="0" smtClean="0"/>
          </a:p>
        </p:txBody>
      </p:sp>
      <p:pic>
        <p:nvPicPr>
          <p:cNvPr id="9" name="Slika 8" descr="http://www.trisa.hr/data/useruploads/images/bm-sources1%5b1%5d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5616704" cy="1529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Minijatura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24" y="4077072"/>
            <a:ext cx="27432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9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5651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58246" cy="1071570"/>
          </a:xfrm>
        </p:spPr>
        <p:txBody>
          <a:bodyPr/>
          <a:lstStyle/>
          <a:p>
            <a:r>
              <a:rPr lang="de-DE" sz="3200" b="1" dirty="0" err="1" smtClean="0"/>
              <a:t>Razvojna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politika</a:t>
            </a:r>
            <a:r>
              <a:rPr lang="de-DE" sz="3200" b="1" dirty="0" smtClean="0"/>
              <a:t> HŠ </a:t>
            </a:r>
            <a:r>
              <a:rPr lang="de-DE" sz="3200" b="1" dirty="0" err="1" smtClean="0"/>
              <a:t>d.o.o</a:t>
            </a:r>
            <a:r>
              <a:rPr lang="de-DE" sz="3200" b="1" dirty="0" smtClean="0"/>
              <a:t>. u </a:t>
            </a:r>
            <a:r>
              <a:rPr lang="de-DE" sz="3200" b="1" dirty="0" err="1" smtClean="0"/>
              <a:t>korištenju</a:t>
            </a: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>   </a:t>
            </a:r>
            <a:r>
              <a:rPr lang="de-DE" sz="3200" b="1" dirty="0" err="1" smtClean="0"/>
              <a:t>šumske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biomase</a:t>
            </a:r>
            <a:r>
              <a:rPr lang="de-DE" sz="3200" b="1" dirty="0" smtClean="0"/>
              <a:t> u </a:t>
            </a:r>
            <a:r>
              <a:rPr lang="de-DE" sz="3200" b="1" dirty="0" err="1" smtClean="0"/>
              <a:t>energetske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svrhe</a:t>
            </a:r>
            <a:endParaRPr lang="hr-HR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C2F58-ECF3-40F8-B079-6B733E097E3E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2143116"/>
            <a:ext cx="8320118" cy="4572032"/>
          </a:xfrm>
        </p:spPr>
        <p:txBody>
          <a:bodyPr>
            <a:norm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Podizanje kultura kratkih ophodnji na proizvodnim neobraslim površinama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Moguća produkcija 10-15 t suhe biomase po ha (300.000 t)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Korištenje fondova EU,  OKFŠ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 &amp; </a:t>
            </a:r>
            <a:r>
              <a:rPr lang="hr-HR" sz="1800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trade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</a:t>
            </a:r>
            <a:r>
              <a:rPr lang="hr-HR" sz="10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(11-27 t CO</a:t>
            </a:r>
            <a:r>
              <a:rPr lang="hr-HR" sz="10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ha</a:t>
            </a:r>
            <a:r>
              <a:rPr lang="hr-HR" sz="1800" b="1" spc="-150" baseline="30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Mogućnost da KKO budu predviđene novim Zakonom o poljoprivrednom zemljištu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endParaRPr lang="hr-HR" sz="1800" b="1" spc="-15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Clr>
                <a:schemeClr val="accent6">
                  <a:lumMod val="50000"/>
                </a:schemeClr>
              </a:buClr>
            </a:pPr>
            <a:endParaRPr lang="hr-HR" sz="1800" b="1" spc="-15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hr-HR" dirty="0" smtClean="0"/>
          </a:p>
          <a:p>
            <a:pPr lvl="1"/>
            <a:endParaRPr lang="hr-HR" dirty="0" smtClean="0"/>
          </a:p>
          <a:p>
            <a:endParaRPr lang="hr-HR" dirty="0"/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428860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C2F58-ECF3-40F8-B079-6B733E097E3E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500034" y="200024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Trenutno raspoložive površine za podizanje nasada kratkih ophodnji ili kombinirane namjene, dio projekata u realizaciji:</a:t>
            </a:r>
            <a:endParaRPr lang="hr-HR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Content Placeholder 7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75565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177242" cy="1143000"/>
          </a:xfrm>
        </p:spPr>
        <p:txBody>
          <a:bodyPr/>
          <a:lstStyle/>
          <a:p>
            <a:r>
              <a:rPr lang="de-DE" sz="3200" b="1" dirty="0" err="1" smtClean="0"/>
              <a:t>Razvojna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politika</a:t>
            </a:r>
            <a:r>
              <a:rPr lang="de-DE" sz="3200" b="1" dirty="0" smtClean="0"/>
              <a:t> HŠ </a:t>
            </a:r>
            <a:r>
              <a:rPr lang="de-DE" sz="3200" b="1" dirty="0" err="1" smtClean="0"/>
              <a:t>d.o.o</a:t>
            </a:r>
            <a:r>
              <a:rPr lang="de-DE" sz="3200" b="1" dirty="0" smtClean="0"/>
              <a:t>. u </a:t>
            </a:r>
            <a:r>
              <a:rPr lang="de-DE" sz="3200" b="1" dirty="0" err="1" smtClean="0"/>
              <a:t>korištenju</a:t>
            </a:r>
            <a:r>
              <a:rPr lang="de-DE" sz="3200" b="1" dirty="0" smtClean="0"/>
              <a:t> </a:t>
            </a: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>    </a:t>
            </a:r>
            <a:r>
              <a:rPr lang="de-DE" sz="3200" b="1" dirty="0" err="1" smtClean="0"/>
              <a:t>šumske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biomase</a:t>
            </a:r>
            <a:r>
              <a:rPr lang="de-DE" sz="3200" b="1" dirty="0" smtClean="0"/>
              <a:t> u </a:t>
            </a:r>
            <a:r>
              <a:rPr lang="de-DE" sz="3200" b="1" dirty="0" err="1" smtClean="0"/>
              <a:t>energetske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svrhe</a:t>
            </a:r>
            <a:endParaRPr lang="hr-HR" sz="3200" dirty="0"/>
          </a:p>
        </p:txBody>
      </p:sp>
      <p:pic>
        <p:nvPicPr>
          <p:cNvPr id="8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2</a:t>
            </a:fld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14348" y="2143116"/>
            <a:ext cx="7786742" cy="1723632"/>
          </a:xfrm>
        </p:spPr>
        <p:txBody>
          <a:bodyPr>
            <a:noAutofit/>
          </a:bodyPr>
          <a:lstStyle/>
          <a:p>
            <a:r>
              <a:rPr lang="de-DE" sz="3200" b="1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R</a:t>
            </a:r>
            <a:r>
              <a:rPr lang="hr-HR" sz="3200" b="1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AZVOJNA POLITIKA HRVATSKIH ŠUMA d.o.o. U KORIŠTENJU ŠUMSKE BIOMASE U ENERGETSKE SVRHE</a:t>
            </a:r>
            <a:endParaRPr lang="hr-HR" sz="3200" b="1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29964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20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992888" cy="1009252"/>
          </a:xfrm>
        </p:spPr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ISKUSTVA BLISKOG OKRUŽENJA</a:t>
            </a:r>
          </a:p>
          <a:p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Realizirani projekt u Mađarskoj</a:t>
            </a:r>
            <a:endParaRPr lang="hr-HR" sz="18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hr-HR" sz="2000" b="1" dirty="0" smtClean="0"/>
          </a:p>
          <a:p>
            <a:pPr algn="just"/>
            <a:endParaRPr lang="hr-HR" sz="2000" b="1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857232"/>
            <a:ext cx="8451492" cy="1137878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de-DE" sz="3600" b="1" dirty="0" err="1" smtClean="0"/>
              <a:t>Razvojna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politika</a:t>
            </a:r>
            <a:r>
              <a:rPr lang="de-DE" sz="3600" b="1" dirty="0" smtClean="0"/>
              <a:t> HŠ </a:t>
            </a:r>
            <a:r>
              <a:rPr lang="de-DE" sz="3600" b="1" dirty="0" err="1" smtClean="0"/>
              <a:t>d.o.o</a:t>
            </a:r>
            <a:r>
              <a:rPr lang="de-DE" sz="3600" b="1" dirty="0" smtClean="0"/>
              <a:t>. u </a:t>
            </a:r>
            <a:r>
              <a:rPr lang="de-DE" sz="3600" b="1" dirty="0" err="1" smtClean="0"/>
              <a:t>korištenju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šumske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biomase</a:t>
            </a:r>
            <a:r>
              <a:rPr lang="de-DE" sz="3600" b="1" dirty="0" smtClean="0"/>
              <a:t> u </a:t>
            </a:r>
            <a:r>
              <a:rPr lang="de-DE" sz="3600" b="1" dirty="0" err="1" smtClean="0"/>
              <a:t>energetske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svrhe</a:t>
            </a:r>
            <a:endParaRPr lang="hr-HR" sz="3600" b="1" dirty="0" smtClean="0"/>
          </a:p>
        </p:txBody>
      </p:sp>
      <p:pic>
        <p:nvPicPr>
          <p:cNvPr id="11" name="Picture 4" descr="DSC092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841800" cy="2556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DSC_22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3816102" cy="253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997780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Slajd br.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C2F58-ECF3-40F8-B079-6B733E097E3E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71472" y="2214554"/>
            <a:ext cx="7924800" cy="4143404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Povećanje </a:t>
            </a:r>
            <a:r>
              <a:rPr lang="hr-HR" sz="20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etatnih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mogućnosti u slijedećem gospodarskom razdoblju 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Povećanje intenziteta proreda u regularnim (29%) i </a:t>
            </a:r>
            <a:r>
              <a:rPr lang="hr-HR" sz="1800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prebornim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šumama (25%) (Matić, 2007), (490+270  </a:t>
            </a:r>
            <a:r>
              <a:rPr lang="hr-HR" sz="1800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tis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m</a:t>
            </a:r>
            <a:r>
              <a:rPr lang="hr-HR" sz="1600" b="1" spc="-150" baseline="60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Intenzivniji uzgojni zahvati u </a:t>
            </a:r>
            <a:r>
              <a:rPr lang="hr-HR" sz="1800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panjačama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(niski uzgojni oblik- </a:t>
            </a:r>
            <a:r>
              <a:rPr lang="hr-HR" sz="1800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panjače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 regresiji i </a:t>
            </a:r>
            <a:r>
              <a:rPr lang="hr-HR" sz="1800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zašikarene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r-HR" sz="1800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panjače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lvl="1">
              <a:buClr>
                <a:schemeClr val="accent6">
                  <a:lumMod val="50000"/>
                </a:schemeClr>
              </a:buClr>
            </a:pP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Preduvjeti izmjene ZOŠ-a i pratećih pravilnika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Cilj: do 2016.  povećati proizvodnju za 1,5 </a:t>
            </a:r>
            <a:r>
              <a:rPr lang="hr-HR" sz="1800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</a:t>
            </a:r>
            <a:r>
              <a:rPr lang="hr-HR" sz="1800" b="1" spc="-150" baseline="600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</a:t>
            </a: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šumske biomase za energetski upotrebu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hr-HR" sz="2000" b="1" spc="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Realizacija potencijala ostvarivat će se u skladu s poslovnim mogućnostima poduzeća i tržišnim te političko-zakonodavnim okruženjem</a:t>
            </a:r>
          </a:p>
          <a:p>
            <a:pPr lvl="1">
              <a:buNone/>
            </a:pPr>
            <a:endParaRPr lang="hr-HR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857232"/>
            <a:ext cx="8320118" cy="1071570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de-DE" sz="3600" b="1" dirty="0" err="1" smtClean="0"/>
              <a:t>Razvojna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politika</a:t>
            </a:r>
            <a:r>
              <a:rPr lang="de-DE" sz="3600" b="1" dirty="0" smtClean="0"/>
              <a:t> HŠ </a:t>
            </a:r>
            <a:r>
              <a:rPr lang="de-DE" sz="3600" b="1" dirty="0" err="1" smtClean="0"/>
              <a:t>d.o.o</a:t>
            </a:r>
            <a:r>
              <a:rPr lang="de-DE" sz="3600" b="1" dirty="0" smtClean="0"/>
              <a:t>. u </a:t>
            </a:r>
            <a:r>
              <a:rPr lang="de-DE" sz="3600" b="1" dirty="0" err="1" smtClean="0"/>
              <a:t>korištenju</a:t>
            </a:r>
            <a:r>
              <a:rPr lang="de-DE" sz="3600" b="1" dirty="0" smtClean="0"/>
              <a:t> </a:t>
            </a:r>
            <a:r>
              <a:rPr lang="hr-HR" sz="3600" b="1" dirty="0" smtClean="0"/>
              <a:t>    </a:t>
            </a:r>
            <a:br>
              <a:rPr lang="hr-HR" sz="3600" b="1" dirty="0" smtClean="0"/>
            </a:br>
            <a:r>
              <a:rPr lang="hr-HR" sz="3600" b="1" dirty="0" smtClean="0"/>
              <a:t>    </a:t>
            </a:r>
            <a:r>
              <a:rPr lang="de-DE" sz="3600" b="1" dirty="0" err="1" smtClean="0"/>
              <a:t>šumske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biomase</a:t>
            </a:r>
            <a:r>
              <a:rPr lang="de-DE" sz="3600" b="1" dirty="0" smtClean="0"/>
              <a:t> u </a:t>
            </a:r>
            <a:r>
              <a:rPr lang="de-DE" sz="3600" b="1" dirty="0" err="1" smtClean="0"/>
              <a:t>energetske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svrhe</a:t>
            </a:r>
            <a:endParaRPr lang="hr-HR" sz="3600" b="1" dirty="0" smtClean="0"/>
          </a:p>
        </p:txBody>
      </p:sp>
      <p:pic>
        <p:nvPicPr>
          <p:cNvPr id="8" name="Picture 9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22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714348" y="2357430"/>
            <a:ext cx="7992888" cy="3857652"/>
          </a:xfrm>
        </p:spPr>
        <p:txBody>
          <a:bodyPr>
            <a:normAutofit/>
          </a:bodyPr>
          <a:lstStyle/>
          <a:p>
            <a:pPr algn="just"/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Kod donošenja poslovnih odluka i sklapanja dugoročnih obveza HŠ d.o.o. vode se:</a:t>
            </a:r>
          </a:p>
          <a:p>
            <a:pPr algn="just"/>
            <a:endParaRPr lang="hr-HR" sz="2000" b="1" dirty="0" smtClean="0"/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Strateškim ciljevima gospodarske politike VRH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Ekonomskoj učinkovitosti 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Načelu veće dodane vrijednosti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Utjecaju na cjelokupno okruženje u sredini djelovanja 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857232"/>
            <a:ext cx="8643998" cy="1071570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de-DE" sz="3600" b="1" dirty="0" err="1" smtClean="0"/>
              <a:t>Razvojna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politika</a:t>
            </a:r>
            <a:r>
              <a:rPr lang="de-DE" sz="3600" b="1" dirty="0" smtClean="0"/>
              <a:t> HŠ </a:t>
            </a:r>
            <a:r>
              <a:rPr lang="de-DE" sz="3600" b="1" dirty="0" err="1" smtClean="0"/>
              <a:t>d.o.o</a:t>
            </a:r>
            <a:r>
              <a:rPr lang="de-DE" sz="3600" b="1" dirty="0" smtClean="0"/>
              <a:t>. u </a:t>
            </a:r>
            <a:r>
              <a:rPr lang="de-DE" sz="3600" b="1" dirty="0" err="1" smtClean="0"/>
              <a:t>korištenju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šumske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biomase</a:t>
            </a:r>
            <a:r>
              <a:rPr lang="de-DE" sz="3600" b="1" dirty="0" smtClean="0"/>
              <a:t> u </a:t>
            </a:r>
            <a:r>
              <a:rPr lang="de-DE" sz="3600" b="1" dirty="0" err="1" smtClean="0"/>
              <a:t>energetske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svrhe</a:t>
            </a:r>
            <a:endParaRPr lang="hr-HR" sz="3200" b="1" dirty="0" smtClean="0"/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6180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23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714348" y="2214554"/>
            <a:ext cx="7992888" cy="4093626"/>
          </a:xfrm>
        </p:spPr>
        <p:txBody>
          <a:bodyPr>
            <a:normAutofit/>
          </a:bodyPr>
          <a:lstStyle/>
          <a:p>
            <a:pPr algn="just"/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Sklapanje višegodišnjih ugovora o prodaji i isporuci biomase investitorima u energetska postrojenja:</a:t>
            </a:r>
          </a:p>
          <a:p>
            <a:pPr algn="just"/>
            <a:endParaRPr lang="hr-HR" sz="2000" b="1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Javni poziv za sklapanje ugovora kriteriji usklađeni sa politikom VRH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Cilj: sigurnost za ozbiljne investitore, eliminacija </a:t>
            </a:r>
            <a:r>
              <a:rPr lang="hr-HR" sz="1800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kvaziinvestitora</a:t>
            </a:r>
            <a:endParaRPr lang="hr-HR" sz="1800" b="1" spc="-15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Rekapitulirani prikaz ugovorenih količina kao konkretna mjera razvoja OIE temeljenih na šumskoj biomasi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sz="18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Planovi HŠ d.o.o. kao partnera i investitora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1000108"/>
            <a:ext cx="8358246" cy="997282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de-DE" sz="3600" b="1" dirty="0" err="1" smtClean="0"/>
              <a:t>Razvojna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politika</a:t>
            </a:r>
            <a:r>
              <a:rPr lang="de-DE" sz="3600" b="1" dirty="0" smtClean="0"/>
              <a:t> HŠ </a:t>
            </a:r>
            <a:r>
              <a:rPr lang="de-DE" sz="3600" b="1" dirty="0" err="1" smtClean="0"/>
              <a:t>d.o.o</a:t>
            </a:r>
            <a:r>
              <a:rPr lang="de-DE" sz="3600" b="1" dirty="0" smtClean="0"/>
              <a:t>. u </a:t>
            </a:r>
            <a:r>
              <a:rPr lang="de-DE" sz="3600" b="1" dirty="0" err="1" smtClean="0"/>
              <a:t>korištenju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šumske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biomase</a:t>
            </a:r>
            <a:r>
              <a:rPr lang="de-DE" sz="3600" b="1" dirty="0" smtClean="0"/>
              <a:t> u </a:t>
            </a:r>
            <a:r>
              <a:rPr lang="de-DE" sz="3600" b="1" dirty="0" err="1" smtClean="0"/>
              <a:t>energetske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svrhe</a:t>
            </a:r>
            <a:endParaRPr lang="hr-HR" sz="3600" b="1" dirty="0" smtClean="0"/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4970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24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214282" y="2000240"/>
            <a:ext cx="8929718" cy="3807874"/>
          </a:xfrm>
        </p:spPr>
        <p:txBody>
          <a:bodyPr>
            <a:noAutofit/>
          </a:bodyPr>
          <a:lstStyle/>
          <a:p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JAVNI POZIV</a:t>
            </a:r>
          </a:p>
          <a:p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Najvažniji kriteriji </a:t>
            </a:r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b="1" spc="-15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Predmet Javnog poziva je prodaja 600.000 tona drvne </a:t>
            </a:r>
            <a:r>
              <a:rPr lang="hr-HR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sječke na godišnjoj razini;</a:t>
            </a:r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Ugovori se sklapaju na 14 godina; 8,4 </a:t>
            </a:r>
            <a:r>
              <a:rPr lang="hr-HR" b="1" spc="-15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mil</a:t>
            </a:r>
            <a:r>
              <a:rPr lang="hr-HR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</a:t>
            </a:r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b="1" spc="-15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Pojedini kupac može kupiti maksimalno 100.000 tona </a:t>
            </a:r>
            <a:r>
              <a:rPr lang="hr-HR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godišnje;</a:t>
            </a:r>
            <a:endParaRPr lang="hr-HR" spc="-150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hr-HR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</a:t>
            </a:r>
            <a:r>
              <a:rPr lang="hr-HR" b="1" spc="-15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Javni poziv se mogu javiti trgovačka društva, obrti i </a:t>
            </a:r>
            <a:r>
              <a:rPr lang="hr-HR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zadruge;</a:t>
            </a:r>
            <a:endParaRPr lang="hr-HR" b="1" spc="-15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algn="l">
              <a:buClr>
                <a:schemeClr val="accent6">
                  <a:lumMod val="50000"/>
                </a:schemeClr>
              </a:buClr>
              <a:buAutoNum type="alphaLcParenR"/>
            </a:pPr>
            <a:r>
              <a:rPr lang="hr-HR" sz="16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koji </a:t>
            </a:r>
            <a:r>
              <a:rPr lang="hr-HR" sz="16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 registrirani u Republici Hrvatskoj za proizvodnju toplinske </a:t>
            </a:r>
            <a:r>
              <a:rPr lang="hr-HR" sz="16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i/ili električne energije</a:t>
            </a:r>
          </a:p>
          <a:p>
            <a:pPr marL="914400" lvl="1" indent="-457200" algn="l">
              <a:buClr>
                <a:schemeClr val="accent6">
                  <a:lumMod val="50000"/>
                </a:schemeClr>
              </a:buClr>
              <a:buAutoNum type="alphaLcParenR"/>
            </a:pPr>
            <a:r>
              <a:rPr lang="hr-HR" sz="16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koji </a:t>
            </a:r>
            <a:r>
              <a:rPr lang="hr-HR" sz="16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će koristiti robu za vlastitu proizvodnju energije u Republici </a:t>
            </a:r>
            <a:r>
              <a:rPr lang="hr-HR" sz="16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Hrvatskoj</a:t>
            </a:r>
          </a:p>
          <a:p>
            <a:pPr marL="914400" lvl="1" indent="-457200" algn="l">
              <a:buClr>
                <a:schemeClr val="accent6">
                  <a:lumMod val="50000"/>
                </a:schemeClr>
              </a:buClr>
              <a:buAutoNum type="alphaLcParenR"/>
            </a:pPr>
            <a:r>
              <a:rPr lang="hr-HR" sz="16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koji </a:t>
            </a:r>
            <a:r>
              <a:rPr lang="hr-HR" sz="16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nemaju dospjelog duga po ugovorima prema </a:t>
            </a:r>
            <a:r>
              <a:rPr lang="hr-HR" sz="16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Društvu</a:t>
            </a:r>
          </a:p>
          <a:p>
            <a:pPr marL="914400" lvl="1" indent="-457200" algn="l">
              <a:buClr>
                <a:schemeClr val="accent6">
                  <a:lumMod val="50000"/>
                </a:schemeClr>
              </a:buClr>
              <a:buAutoNum type="alphaLcParenR"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koji </a:t>
            </a:r>
            <a:r>
              <a:rPr lang="pl-PL" sz="16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posjeduju lokacijsku dozvolu za energetsko postroje</a:t>
            </a:r>
            <a:endParaRPr lang="hr-HR" sz="1600" b="1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857232"/>
            <a:ext cx="8358246" cy="1071570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de-DE" sz="3600" b="1" dirty="0" err="1" smtClean="0"/>
              <a:t>Razvojna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politika</a:t>
            </a:r>
            <a:r>
              <a:rPr lang="de-DE" sz="3600" b="1" dirty="0" smtClean="0"/>
              <a:t> HŠ </a:t>
            </a:r>
            <a:r>
              <a:rPr lang="de-DE" sz="3600" b="1" dirty="0" err="1" smtClean="0"/>
              <a:t>d.o.o</a:t>
            </a:r>
            <a:r>
              <a:rPr lang="de-DE" sz="3600" b="1" dirty="0" smtClean="0"/>
              <a:t>. u </a:t>
            </a:r>
            <a:r>
              <a:rPr lang="de-DE" sz="3600" b="1" dirty="0" err="1" smtClean="0"/>
              <a:t>korištenju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šumske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biomase</a:t>
            </a:r>
            <a:r>
              <a:rPr lang="de-DE" sz="3600" b="1" dirty="0" smtClean="0"/>
              <a:t> u </a:t>
            </a:r>
            <a:r>
              <a:rPr lang="de-DE" sz="3600" b="1" dirty="0" err="1" smtClean="0"/>
              <a:t>energetske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svrhe</a:t>
            </a:r>
            <a:endParaRPr lang="hr-HR" sz="3600" b="1" dirty="0" smtClean="0"/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9488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25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683568" y="2071678"/>
            <a:ext cx="7992888" cy="4429156"/>
          </a:xfrm>
        </p:spPr>
        <p:txBody>
          <a:bodyPr>
            <a:normAutofit fontScale="92500" lnSpcReduction="20000"/>
          </a:bodyPr>
          <a:lstStyle/>
          <a:p>
            <a:r>
              <a:rPr lang="hr-HR" sz="2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JAVNI POZIV</a:t>
            </a:r>
            <a:endParaRPr lang="hr-HR" sz="22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hr-HR" sz="19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Realizacija</a:t>
            </a:r>
          </a:p>
          <a:p>
            <a:endParaRPr lang="hr-HR" sz="2000" b="1" dirty="0"/>
          </a:p>
          <a:p>
            <a:endParaRPr lang="hr-HR" sz="2000" b="1" dirty="0" smtClean="0"/>
          </a:p>
          <a:p>
            <a:r>
              <a:rPr lang="hr-HR" sz="2000" b="1" dirty="0"/>
              <a:t>	</a:t>
            </a:r>
            <a:endParaRPr lang="hr-HR" sz="2000" b="1" dirty="0" smtClean="0"/>
          </a:p>
          <a:p>
            <a:endParaRPr lang="hr-HR" sz="2000" b="1" dirty="0"/>
          </a:p>
          <a:p>
            <a:endParaRPr lang="hr-HR" sz="2000" b="1" dirty="0" smtClean="0"/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9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Cijene </a:t>
            </a:r>
            <a:r>
              <a:rPr lang="hr-HR" sz="19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će </a:t>
            </a:r>
            <a:r>
              <a:rPr lang="hr-HR" sz="19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usklađivati na temelju objavljenih službenih podataka Državnog </a:t>
            </a:r>
            <a:r>
              <a:rPr lang="hr-HR" sz="19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zavoda </a:t>
            </a:r>
            <a:r>
              <a:rPr lang="hr-HR" sz="19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 statistiku o indeksu potrošačkih cijena (u daljnjem tekstu: IPC) </a:t>
            </a:r>
            <a:endParaRPr lang="hr-HR" sz="1900" b="1" dirty="0" smtClean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§"/>
            </a:pPr>
            <a:r>
              <a:rPr lang="hr-HR" sz="19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Prispjele ispravne ponude za sve ponuđene količine, sklopljeno je do sada s kupcima 10 ugovora, u postupku je još 5.</a:t>
            </a:r>
            <a:endParaRPr lang="hr-HR" sz="1900" b="1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928670"/>
            <a:ext cx="8286808" cy="997282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de-DE" sz="3600" b="1" dirty="0" err="1" smtClean="0"/>
              <a:t>Razvojna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politika</a:t>
            </a:r>
            <a:r>
              <a:rPr lang="de-DE" sz="3600" b="1" dirty="0" smtClean="0"/>
              <a:t> HŠ </a:t>
            </a:r>
            <a:r>
              <a:rPr lang="de-DE" sz="3600" b="1" dirty="0" err="1" smtClean="0"/>
              <a:t>d.o.o</a:t>
            </a:r>
            <a:r>
              <a:rPr lang="de-DE" sz="3600" b="1" dirty="0" smtClean="0"/>
              <a:t>. u </a:t>
            </a:r>
            <a:r>
              <a:rPr lang="de-DE" sz="3600" b="1" dirty="0" err="1" smtClean="0"/>
              <a:t>korištenju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šumske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biomase</a:t>
            </a:r>
            <a:r>
              <a:rPr lang="de-DE" sz="3600" b="1" dirty="0" smtClean="0"/>
              <a:t> u </a:t>
            </a:r>
            <a:r>
              <a:rPr lang="de-DE" sz="3600" b="1" dirty="0" err="1" smtClean="0"/>
              <a:t>energetske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svrhe</a:t>
            </a:r>
            <a:endParaRPr lang="hr-HR" sz="3600" b="1" dirty="0" smtClean="0"/>
          </a:p>
        </p:txBody>
      </p:sp>
      <p:graphicFrame>
        <p:nvGraphicFramePr>
          <p:cNvPr id="3" name="Tablic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4778962"/>
              </p:ext>
            </p:extLst>
          </p:nvPr>
        </p:nvGraphicFramePr>
        <p:xfrm>
          <a:off x="1643042" y="3071810"/>
          <a:ext cx="5724524" cy="13716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719261"/>
                <a:gridCol w="2002314"/>
                <a:gridCol w="2002949"/>
              </a:tblGrid>
              <a:tr h="27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Vrste drva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Cijena drvne sječke (kn/t)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Cijena VM ogrjevnog drva (kn/t)</a:t>
                      </a:r>
                      <a:endParaRPr lang="hr-H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bukva, grab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270,00</a:t>
                      </a:r>
                      <a:endParaRPr lang="hr-H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222,00</a:t>
                      </a:r>
                      <a:endParaRPr lang="hr-H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hrast, ostale tvrde </a:t>
                      </a:r>
                      <a:r>
                        <a:rPr lang="hr-HR" sz="1000" dirty="0" err="1">
                          <a:effectLst/>
                        </a:rPr>
                        <a:t>listače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263,00</a:t>
                      </a:r>
                      <a:endParaRPr lang="hr-H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216,00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meke listače</a:t>
                      </a:r>
                      <a:endParaRPr lang="hr-H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245,00</a:t>
                      </a:r>
                      <a:endParaRPr lang="hr-H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201,00</a:t>
                      </a:r>
                      <a:endParaRPr lang="hr-H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četinjače</a:t>
                      </a:r>
                      <a:endParaRPr lang="hr-H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229,00</a:t>
                      </a:r>
                      <a:endParaRPr lang="hr-HR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188,00</a:t>
                      </a:r>
                      <a:endParaRPr lang="hr-HR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09499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26</a:t>
            </a:fld>
            <a:endParaRPr lang="hr-HR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928670"/>
            <a:ext cx="8286808" cy="1071570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de-DE" sz="3600" b="1" dirty="0" err="1" smtClean="0"/>
              <a:t>Razvojna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politika</a:t>
            </a:r>
            <a:r>
              <a:rPr lang="de-DE" sz="3600" b="1" dirty="0" smtClean="0"/>
              <a:t> HŠ </a:t>
            </a:r>
            <a:r>
              <a:rPr lang="de-DE" sz="3600" b="1" dirty="0" err="1" smtClean="0"/>
              <a:t>d.o.o</a:t>
            </a:r>
            <a:r>
              <a:rPr lang="de-DE" sz="3600" b="1" dirty="0" smtClean="0"/>
              <a:t>. u </a:t>
            </a:r>
            <a:r>
              <a:rPr lang="de-DE" sz="3600" b="1" dirty="0" err="1" smtClean="0"/>
              <a:t>korištenju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šumske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biomase</a:t>
            </a:r>
            <a:r>
              <a:rPr lang="de-DE" sz="3600" b="1" dirty="0" smtClean="0"/>
              <a:t> u </a:t>
            </a:r>
            <a:r>
              <a:rPr lang="de-DE" sz="3600" b="1" dirty="0" err="1" smtClean="0"/>
              <a:t>energetske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svrhe</a:t>
            </a:r>
            <a:endParaRPr lang="hr-HR" sz="3600" b="1" dirty="0" smtClean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8176422" cy="423821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Hrvatske šume d.o.o. ovime su dale novu šansu     kupcima koji su imali već ranije sklopljene ugovore, ali nisu uspjeli u realizaciji projekta u ugovorenom roku. </a:t>
            </a:r>
          </a:p>
          <a:p>
            <a:pPr algn="just">
              <a:buFont typeface="Wingdings" pitchFamily="2" charset="2"/>
              <a:buChar char="ü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Ugovornim kriterijima zadan je rok realizacije projekta, kako bi se razlučili ozbiljni investitori od </a:t>
            </a:r>
            <a:r>
              <a:rPr lang="hr-HR" sz="20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kvaziinvestitora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U područjima gdje postoji mogućnost resursa i ekonomska opravdanost, a nije bilo iskazanog interesa poduzetnika, HŠ d.o.o. razrađuju projekte za samostalnu realizaciju ili u partnerstvu.</a:t>
            </a:r>
          </a:p>
          <a:p>
            <a:pPr algn="just">
              <a:buFont typeface="Wingdings" pitchFamily="2" charset="2"/>
              <a:buChar char="ü"/>
            </a:pP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Čestitamo poduzetnicima koji su već realizirali svoje projekte, oni imaju pouzdanog partnera u HŠ d.o.o. .</a:t>
            </a:r>
          </a:p>
          <a:p>
            <a:r>
              <a:rPr lang="hr-HR" sz="2000" b="1" dirty="0" smtClean="0">
                <a:solidFill>
                  <a:srgbClr val="C00000"/>
                </a:solidFill>
              </a:rPr>
              <a:t>HVALA NA PAŽNJI !</a:t>
            </a:r>
          </a:p>
          <a:p>
            <a:pPr algn="just"/>
            <a:endParaRPr lang="hr-HR" b="1" dirty="0"/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76735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3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683568" y="2500306"/>
            <a:ext cx="7992888" cy="3376966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ODREĐENI SU:</a:t>
            </a:r>
          </a:p>
          <a:p>
            <a:pPr marL="457200" indent="-4572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Zakonom o šumama</a:t>
            </a:r>
          </a:p>
          <a:p>
            <a:pPr marL="457200" indent="-4572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Nacionalnom šumarskom politikom i strategijom</a:t>
            </a:r>
          </a:p>
          <a:p>
            <a:pPr marL="457200" indent="-4572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Potpisanim međunarodnim sporazumima i konvencijama</a:t>
            </a:r>
          </a:p>
          <a:p>
            <a:pPr marL="457200" indent="-4572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250 godišnjom tradicijom uređenog stručnog gospodarenja šumama i 160 godišnjom tradicijom gospodarenja na načelima </a:t>
            </a:r>
            <a:r>
              <a:rPr lang="hr-HR" sz="2400" b="1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potrajnosti</a:t>
            </a: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(održivog gospodarenja i razvoja)</a:t>
            </a:r>
          </a:p>
          <a:p>
            <a:pPr marL="457200" indent="-457200" algn="just">
              <a:buClr>
                <a:schemeClr val="accent6">
                  <a:lumMod val="50000"/>
                </a:schemeClr>
              </a:buClr>
              <a:buFontTx/>
              <a:buChar char="-"/>
            </a:pPr>
            <a:endParaRPr lang="hr-HR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just">
              <a:buClr>
                <a:schemeClr val="accent6">
                  <a:lumMod val="50000"/>
                </a:schemeClr>
              </a:buClr>
              <a:buFontTx/>
              <a:buChar char="-"/>
            </a:pPr>
            <a:endParaRPr lang="hr-HR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928670"/>
            <a:ext cx="7988424" cy="1470025"/>
          </a:xfrm>
        </p:spPr>
        <p:txBody>
          <a:bodyPr/>
          <a:lstStyle/>
          <a:p>
            <a:r>
              <a:rPr lang="hr-HR" sz="3200" b="1" dirty="0" smtClean="0"/>
              <a:t>MISIJA, VIZIJA, CILJEVI I TEMELJNE VRIJEDNOSTI HRVATSKIH ŠUMA d.o.o.</a:t>
            </a: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25446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4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7992888" cy="3024336"/>
          </a:xfrm>
        </p:spPr>
        <p:txBody>
          <a:bodyPr>
            <a:noAutofit/>
          </a:bodyPr>
          <a:lstStyle/>
          <a:p>
            <a:pPr algn="just"/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Osigurati </a:t>
            </a: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održivo integralno gospodarenje državnim šumama na čitavom području Republike Hrvatske na ekološki osjetljiv, ekonomski učinkovit i socijalno odgovoran način prema društvu u cjelini i zaposlenicima poduzeća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hr-HR" sz="20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0" indent="-45720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hr-HR" sz="2000" b="1" spc="-15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Održivo integralno gospodarenje šumama podrazumijeva</a:t>
            </a:r>
            <a:r>
              <a:rPr lang="hr-HR" sz="20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hr-HR" sz="2000" b="1" spc="-15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algn="just">
              <a:buClr>
                <a:schemeClr val="accent6">
                  <a:lumMod val="50000"/>
                </a:schemeClr>
              </a:buClr>
              <a:buFont typeface="+mj-lt"/>
              <a:buAutoNum type="alphaLcParenR"/>
            </a:pPr>
            <a:r>
              <a:rPr lang="hr-HR" sz="18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Planiranje, upravljanje i nadzor nad svim postupcima u sklopu gospodarenja šumskim ekosustavima te izvođenje radova gospodarenja šumama, na način i u obujmu koji održava i poboljšava njihov potencijal, kako bi se udovoljilo potrebama i težnjama sadašnjih i budućih naraštaja.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hr-HR" sz="1800" dirty="0" smtClean="0"/>
          </a:p>
          <a:p>
            <a:pPr marL="457200" indent="-457200" algn="just">
              <a:buFontTx/>
              <a:buChar char="-"/>
            </a:pPr>
            <a:endParaRPr lang="hr-HR" sz="1800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857232"/>
            <a:ext cx="7988424" cy="1000132"/>
          </a:xfrm>
        </p:spPr>
        <p:txBody>
          <a:bodyPr/>
          <a:lstStyle/>
          <a:p>
            <a:r>
              <a:rPr lang="hr-HR" sz="3200" b="1" dirty="0" smtClean="0"/>
              <a:t>MISIJA</a:t>
            </a:r>
            <a:br>
              <a:rPr lang="hr-HR" sz="3200" b="1" dirty="0" smtClean="0"/>
            </a:br>
            <a:r>
              <a:rPr lang="hr-HR" sz="3200" b="1" dirty="0" smtClean="0"/>
              <a:t> HRVATSKIH ŠUMA d.o.o.</a:t>
            </a: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8332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5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9144000" cy="3643338"/>
          </a:xfrm>
        </p:spPr>
        <p:txBody>
          <a:bodyPr>
            <a:normAutofit/>
          </a:bodyPr>
          <a:lstStyle/>
          <a:p>
            <a:pPr lvl="1" algn="l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hr-HR" sz="20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Ekološki </a:t>
            </a:r>
            <a:r>
              <a:rPr lang="hr-HR" sz="2000" b="1" spc="-15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osjetljivo gospodarenje </a:t>
            </a:r>
            <a:r>
              <a:rPr lang="hr-HR" sz="2000" b="1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šumama   podrazumijeva</a:t>
            </a:r>
            <a:r>
              <a:rPr lang="hr-HR" sz="2000" b="1" spc="-15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hr-HR" sz="2000" spc="-15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85950" lvl="3" indent="-514350" algn="just">
              <a:buClr>
                <a:schemeClr val="accent6">
                  <a:lumMod val="50000"/>
                </a:schemeClr>
              </a:buClr>
              <a:buFont typeface="+mj-lt"/>
              <a:buAutoNum type="alphaLcParenR"/>
            </a:pPr>
            <a:r>
              <a:rPr lang="hr-HR" sz="1800" spc="-15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održavanje i odgovarajuće poboljšanje šumskih ekosustava i njihov doprinos smanjenju stakleničkih plinova;</a:t>
            </a:r>
          </a:p>
          <a:p>
            <a:pPr marL="1885950" lvl="3" indent="-514350" algn="just">
              <a:buClr>
                <a:schemeClr val="accent6">
                  <a:lumMod val="50000"/>
                </a:schemeClr>
              </a:buClr>
              <a:buFont typeface="+mj-lt"/>
              <a:buAutoNum type="alphaLcParenR"/>
            </a:pPr>
            <a:r>
              <a:rPr lang="hr-HR" sz="1800" spc="-15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održavanje zdravlja i vitalnosti šumskog ekosustava;</a:t>
            </a:r>
          </a:p>
          <a:p>
            <a:pPr marL="1885950" lvl="3" indent="-514350" algn="just">
              <a:buClr>
                <a:schemeClr val="accent6">
                  <a:lumMod val="50000"/>
                </a:schemeClr>
              </a:buClr>
              <a:buFont typeface="+mj-lt"/>
              <a:buAutoNum type="alphaLcParenR"/>
            </a:pPr>
            <a:r>
              <a:rPr lang="hr-HR" sz="1800" spc="-15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održavanje, očuvanje i odgovarajuće poboljšanje biološke </a:t>
            </a:r>
            <a:r>
              <a:rPr lang="hr-HR" sz="1800" spc="-15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raznolikosti </a:t>
            </a:r>
            <a:r>
              <a:rPr lang="hr-HR" sz="1800" spc="-15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šumskom ekosustavu;</a:t>
            </a:r>
          </a:p>
          <a:p>
            <a:pPr marL="1885950" lvl="3" indent="-514350" algn="just">
              <a:buClr>
                <a:schemeClr val="accent6">
                  <a:lumMod val="50000"/>
                </a:schemeClr>
              </a:buClr>
              <a:buFont typeface="+mj-lt"/>
              <a:buAutoNum type="alphaLcParenR"/>
            </a:pPr>
            <a:r>
              <a:rPr lang="hr-HR" sz="1800" spc="-15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održavanje i poticanje proizvodnih funkcija šume;</a:t>
            </a:r>
          </a:p>
          <a:p>
            <a:pPr marL="1885950" lvl="3" indent="-514350" algn="just">
              <a:buClr>
                <a:schemeClr val="accent6">
                  <a:lumMod val="50000"/>
                </a:schemeClr>
              </a:buClr>
              <a:buFont typeface="+mj-lt"/>
              <a:buAutoNum type="alphaLcParenR"/>
            </a:pPr>
            <a:r>
              <a:rPr lang="hr-HR" sz="1800" spc="-15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održavanje i poboljšavanje svih općekorisnih funkcija šuma i njihova valorizacija;</a:t>
            </a:r>
          </a:p>
          <a:p>
            <a:pPr algn="just"/>
            <a:endParaRPr lang="hr-HR" sz="2000" spc="-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Tx/>
              <a:buChar char="-"/>
            </a:pPr>
            <a:endParaRPr lang="hr-HR" sz="2000" spc="-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785794"/>
            <a:ext cx="7988424" cy="1094595"/>
          </a:xfrm>
        </p:spPr>
        <p:txBody>
          <a:bodyPr/>
          <a:lstStyle/>
          <a:p>
            <a:r>
              <a:rPr lang="hr-HR" sz="3200" b="1" dirty="0" smtClean="0"/>
              <a:t>MISIJA</a:t>
            </a:r>
            <a:br>
              <a:rPr lang="hr-HR" sz="3200" b="1" dirty="0" smtClean="0"/>
            </a:br>
            <a:r>
              <a:rPr lang="hr-HR" sz="3200" b="1" dirty="0" smtClean="0"/>
              <a:t> HRVATSKIH ŠUMA d.o.o.</a:t>
            </a: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44849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6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251520" y="2071678"/>
            <a:ext cx="8712968" cy="3786214"/>
          </a:xfrm>
        </p:spPr>
        <p:txBody>
          <a:bodyPr>
            <a:normAutofit fontScale="92500" lnSpcReduction="20000"/>
          </a:bodyPr>
          <a:lstStyle/>
          <a:p>
            <a:pPr lvl="1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hr-HR" sz="2000" b="1" dirty="0" smtClean="0"/>
              <a:t>  </a:t>
            </a:r>
            <a:r>
              <a:rPr lang="hr-HR" sz="2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Ekonomski </a:t>
            </a:r>
            <a:r>
              <a:rPr lang="hr-HR" sz="22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učinkovito gospodarenje podrazumijeva:</a:t>
            </a:r>
            <a:endParaRPr lang="hr-HR" sz="22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71600" lvl="2" indent="-457200" algn="just">
              <a:buClr>
                <a:schemeClr val="accent6">
                  <a:lumMod val="50000"/>
                </a:schemeClr>
              </a:buClr>
              <a:buFont typeface="+mj-lt"/>
              <a:buAutoNum type="alphaLcParenR"/>
            </a:pPr>
            <a:r>
              <a:rPr lang="hr-HR" sz="19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Ispunjavanje zadaća gospodarenja šumama poštujući načela uređenog tržišnog poslovanja, uz optimalizaciju troškova i prihoda.</a:t>
            </a:r>
          </a:p>
          <a:p>
            <a:pPr lvl="1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hr-HR" sz="2000" b="1" dirty="0" smtClean="0"/>
              <a:t>   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Socijalno </a:t>
            </a: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odgovoran 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način pored ostalog </a:t>
            </a: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znači:</a:t>
            </a:r>
            <a:endParaRPr lang="hr-HR" sz="20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71600" lvl="2" indent="-457200" algn="just">
              <a:buClr>
                <a:schemeClr val="accent6">
                  <a:lumMod val="50000"/>
                </a:schemeClr>
              </a:buClr>
              <a:buFont typeface="+mj-lt"/>
              <a:buAutoNum type="alphaLcParenR"/>
            </a:pPr>
            <a:r>
              <a:rPr lang="hr-HR" sz="19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hr-HR" sz="19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ouzdan </a:t>
            </a:r>
            <a:r>
              <a:rPr lang="hr-HR" sz="19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 svojim kupcima i interesno-utjecajnim skupinama, koji kroz svoju poslovnu politiku realizira vlastite ciljeve, ali i uvažava interese partnera;</a:t>
            </a:r>
          </a:p>
          <a:p>
            <a:pPr marL="1371600" lvl="2" indent="-457200" algn="just">
              <a:buClr>
                <a:schemeClr val="accent6">
                  <a:lumMod val="50000"/>
                </a:schemeClr>
              </a:buClr>
              <a:buFont typeface="+mj-lt"/>
              <a:buAutoNum type="alphaLcParenR"/>
            </a:pPr>
            <a:r>
              <a:rPr lang="hr-HR" sz="19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hr-HR" sz="19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reativan </a:t>
            </a:r>
            <a:r>
              <a:rPr lang="hr-HR" sz="19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 u odnosu sa znanstvenim institucijama i strukovnim organizacijama;</a:t>
            </a:r>
          </a:p>
          <a:p>
            <a:pPr marL="1371600" lvl="2" indent="-457200" algn="just">
              <a:buClr>
                <a:schemeClr val="accent6">
                  <a:lumMod val="50000"/>
                </a:schemeClr>
              </a:buClr>
              <a:buFont typeface="+mj-lt"/>
              <a:buAutoNum type="alphaLcParenR"/>
            </a:pPr>
            <a:r>
              <a:rPr lang="hr-HR" sz="190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HŠ d.o.o. su jedan od važnijih nositelja gospodarskog razvoja u RH, a posebno u ruralnim krajevima gdje su bitan nositelj egzistencije i opstanka pučanstva; </a:t>
            </a:r>
          </a:p>
          <a:p>
            <a:pPr algn="just"/>
            <a:endParaRPr lang="hr-HR" sz="2000" dirty="0" smtClean="0"/>
          </a:p>
          <a:p>
            <a:pPr algn="just"/>
            <a:endParaRPr lang="hr-HR" sz="2000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714356"/>
            <a:ext cx="7988424" cy="1164323"/>
          </a:xfrm>
        </p:spPr>
        <p:txBody>
          <a:bodyPr/>
          <a:lstStyle/>
          <a:p>
            <a:r>
              <a:rPr lang="hr-HR" sz="3200" b="1" dirty="0" smtClean="0"/>
              <a:t>MISIJA</a:t>
            </a:r>
            <a:br>
              <a:rPr lang="hr-HR" sz="3200" b="1" dirty="0" smtClean="0"/>
            </a:br>
            <a:r>
              <a:rPr lang="hr-HR" sz="3200" b="1" dirty="0" smtClean="0"/>
              <a:t> HRVATSKIH ŠUMA d.o.o.</a:t>
            </a: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87810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7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992888" cy="3024336"/>
          </a:xfrm>
        </p:spPr>
        <p:txBody>
          <a:bodyPr>
            <a:normAutofit/>
          </a:bodyPr>
          <a:lstStyle/>
          <a:p>
            <a:pPr algn="just"/>
            <a:r>
              <a:rPr lang="hr-HR" sz="2200" b="1" spc="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Kako bi se ostvarila Misija i dostigla Vizija, nužno je svoje ponašanje </a:t>
            </a:r>
            <a:r>
              <a:rPr lang="hr-HR" sz="2200" b="1" spc="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uskladiti s </a:t>
            </a:r>
            <a:r>
              <a:rPr lang="hr-HR" sz="2200" b="1" spc="0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očekivanjima i ciljevima svih zainteresiranih za djelovanje Hrvatskih šuma d.o.o., a to su prvenstveno vlasnik, kupci, dobavljači, zaposlenici, jedinice lokalne samouprave, te interesno-utjecajne skupine u okruženju u kojem djelujemo. Stoga su naše temeljne vrijednosti:</a:t>
            </a:r>
            <a:endParaRPr lang="hr-HR" sz="2200" spc="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hr-HR" sz="2000" dirty="0" smtClean="0"/>
          </a:p>
          <a:p>
            <a:pPr marL="457200" indent="-457200" algn="just">
              <a:buFontTx/>
              <a:buChar char="-"/>
            </a:pPr>
            <a:endParaRPr lang="hr-HR" sz="2000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268760"/>
            <a:ext cx="7988424" cy="1470025"/>
          </a:xfrm>
        </p:spPr>
        <p:txBody>
          <a:bodyPr/>
          <a:lstStyle/>
          <a:p>
            <a:r>
              <a:rPr lang="hr-HR" sz="3200" b="1" dirty="0" smtClean="0"/>
              <a:t>TEMELJNE VRIJEDNOSTI HRVATSKIH ŠUMA d.o.o.</a:t>
            </a: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8332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8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683568" y="2214554"/>
            <a:ext cx="7992888" cy="3446694"/>
          </a:xfrm>
        </p:spPr>
        <p:txBody>
          <a:bodyPr>
            <a:normAutofit fontScale="77500" lnSpcReduction="20000"/>
          </a:bodyPr>
          <a:lstStyle/>
          <a:p>
            <a:pPr marL="457200" lvl="0" indent="-457200" algn="just">
              <a:buClr>
                <a:schemeClr val="accent6">
                  <a:lumMod val="50000"/>
                </a:schemeClr>
              </a:buClr>
              <a:buFont typeface="+mj-lt"/>
              <a:buAutoNum type="alphaLcParenR"/>
            </a:pPr>
            <a:r>
              <a:rPr lang="hr-HR" sz="23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Ispunjavanje očekivanja vlasnika, utvrđenih Zakonom o šumama i važećim planovima;</a:t>
            </a:r>
          </a:p>
          <a:p>
            <a:pPr marL="457200" lvl="0" indent="-457200" algn="just">
              <a:buClr>
                <a:schemeClr val="accent6">
                  <a:lumMod val="50000"/>
                </a:schemeClr>
              </a:buClr>
              <a:buFont typeface="+mj-lt"/>
              <a:buAutoNum type="alphaLcParenR"/>
            </a:pPr>
            <a:r>
              <a:rPr lang="hr-HR" sz="23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Ostvarivati primjeren rast vrijednosti resursa;</a:t>
            </a:r>
          </a:p>
          <a:p>
            <a:pPr marL="457200" lvl="0" indent="-457200" algn="just">
              <a:buClr>
                <a:schemeClr val="accent6">
                  <a:lumMod val="50000"/>
                </a:schemeClr>
              </a:buClr>
              <a:buFont typeface="+mj-lt"/>
              <a:buAutoNum type="alphaLcParenR"/>
            </a:pPr>
            <a:r>
              <a:rPr lang="hr-HR" sz="23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Partnerstvo s kupcima, zadovoljavati potrebe i njihova očekivanja, pridobiti njihovo povjerenje i trajnu privrženost;</a:t>
            </a:r>
          </a:p>
          <a:p>
            <a:pPr marL="457200" lvl="0" indent="-457200" algn="just">
              <a:buClr>
                <a:schemeClr val="accent6">
                  <a:lumMod val="50000"/>
                </a:schemeClr>
              </a:buClr>
              <a:buFont typeface="+mj-lt"/>
              <a:buAutoNum type="alphaLcParenR"/>
            </a:pPr>
            <a:r>
              <a:rPr lang="hr-HR" sz="23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 dobavljačima razviti transparentan i korektan odnos;</a:t>
            </a:r>
          </a:p>
          <a:p>
            <a:pPr marL="457200" lvl="0" indent="-457200" algn="just">
              <a:buClr>
                <a:schemeClr val="accent6">
                  <a:lumMod val="50000"/>
                </a:schemeClr>
              </a:buClr>
              <a:buFont typeface="+mj-lt"/>
              <a:buAutoNum type="alphaLcParenR"/>
            </a:pPr>
            <a:r>
              <a:rPr lang="hr-HR" sz="23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Uvažavanje razvojnih interesa jedinica lokalne samouprave, izgradnja partnerstva i pozitivnog odnosa kroz suradnju i podržavanje kulturnih, vjerskih i drugih posebnosti zajednica u kojima djelujemo; </a:t>
            </a:r>
          </a:p>
          <a:p>
            <a:pPr algn="just">
              <a:buClr>
                <a:schemeClr val="accent6">
                  <a:lumMod val="50000"/>
                </a:schemeClr>
              </a:buClr>
            </a:pPr>
            <a:endParaRPr lang="hr-HR" sz="2000" b="1" dirty="0" smtClean="0"/>
          </a:p>
          <a:p>
            <a:pPr marL="457200" indent="-457200" algn="just">
              <a:buClr>
                <a:schemeClr val="accent6">
                  <a:lumMod val="50000"/>
                </a:schemeClr>
              </a:buClr>
              <a:buFontTx/>
              <a:buChar char="-"/>
            </a:pPr>
            <a:endParaRPr lang="hr-HR" sz="2000" b="1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928670"/>
            <a:ext cx="7988424" cy="1165463"/>
          </a:xfrm>
        </p:spPr>
        <p:txBody>
          <a:bodyPr/>
          <a:lstStyle/>
          <a:p>
            <a:r>
              <a:rPr lang="hr-HR" sz="3200" b="1" dirty="0" smtClean="0"/>
              <a:t>TEMELJNE VRIJEDNOSTI HRVATSKIH ŠUMA d.o.o.</a:t>
            </a:r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68664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976192" cy="476250"/>
          </a:xfrm>
        </p:spPr>
        <p:txBody>
          <a:bodyPr/>
          <a:lstStyle/>
          <a:p>
            <a:pPr algn="l">
              <a:defRPr/>
            </a:pPr>
            <a:r>
              <a:rPr lang="hr-HR" dirty="0" smtClean="0"/>
              <a:t>Ivan Hodić i Danko Kuric		          Slajd br.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2B115-A7F4-44BB-8A64-312FC9D8790D}" type="slidenum">
              <a:rPr lang="hr-HR" smtClean="0"/>
              <a:pPr>
                <a:defRPr/>
              </a:pPr>
              <a:t>9</a:t>
            </a:fld>
            <a:endParaRPr lang="hr-HR" dirty="0"/>
          </a:p>
        </p:txBody>
      </p:sp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683568" y="2357430"/>
            <a:ext cx="7992888" cy="378621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r-HR" sz="2400" b="1" spc="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Hrvatske šume d.o.o. sukladno svojoj društvenoj misiji, ostvaruju konkretnim aktivnostima razvojne ciljeve Vlade i gospodarskog sektora temeljenog na  na nacionalnom šumskom </a:t>
            </a:r>
            <a:r>
              <a:rPr lang="hr-HR" sz="2400" b="1" spc="0" dirty="0" err="1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bogatstvu.To</a:t>
            </a:r>
            <a:r>
              <a:rPr lang="hr-HR" sz="2400" b="1" spc="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je prije svega: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doprinos razvoju i održavanju u kriznom razdoblju subjekata  DI;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ključan partnerski odnos sa investitorima u provedbi Vladine politike energetskog razvoja u dijelu koji se temelji na OIE iz šumske biomase;</a:t>
            </a:r>
          </a:p>
          <a:p>
            <a:pPr marL="342900" indent="-342900" algn="just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hr-HR" sz="24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</a:t>
            </a: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velikom dijelu jedinica lokalne samouprave HŠ d.o.o. su važan partner i temelj razvoja gospodarstva i zapošljavanja;</a:t>
            </a:r>
          </a:p>
          <a:p>
            <a:pPr algn="just"/>
            <a:endParaRPr lang="hr-HR" sz="2000" b="1" dirty="0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714356"/>
            <a:ext cx="8319868" cy="1167743"/>
          </a:xfrm>
        </p:spPr>
        <p:txBody>
          <a:bodyPr/>
          <a:lstStyle/>
          <a:p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b="1" dirty="0"/>
              <a:t/>
            </a:r>
            <a:br>
              <a:rPr lang="hr-HR" b="1" dirty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de-DE" sz="3200" b="1" dirty="0" err="1" smtClean="0"/>
              <a:t>Razvojna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politika</a:t>
            </a:r>
            <a:r>
              <a:rPr lang="de-DE" sz="3200" b="1" dirty="0" smtClean="0"/>
              <a:t> HŠ </a:t>
            </a:r>
            <a:r>
              <a:rPr lang="de-DE" sz="3200" b="1" dirty="0" err="1" smtClean="0"/>
              <a:t>d.o.o</a:t>
            </a:r>
            <a:r>
              <a:rPr lang="de-DE" sz="3200" b="1" dirty="0" smtClean="0"/>
              <a:t>. u </a:t>
            </a:r>
            <a:r>
              <a:rPr lang="de-DE" sz="3200" b="1" dirty="0" err="1" smtClean="0"/>
              <a:t>korištenju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šumske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biomase</a:t>
            </a:r>
            <a:r>
              <a:rPr lang="de-DE" sz="3200" b="1" dirty="0" smtClean="0"/>
              <a:t> u </a:t>
            </a:r>
            <a:r>
              <a:rPr lang="de-DE" sz="3200" b="1" dirty="0" err="1" smtClean="0"/>
              <a:t>energetske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svrhe</a:t>
            </a:r>
            <a:endParaRPr lang="hr-HR" sz="3200" b="1" dirty="0" smtClean="0"/>
          </a:p>
        </p:txBody>
      </p:sp>
      <p:pic>
        <p:nvPicPr>
          <p:cNvPr id="7" name="Picture 9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950"/>
          <a:stretch>
            <a:fillRect/>
          </a:stretch>
        </p:blipFill>
        <p:spPr bwMode="auto">
          <a:xfrm>
            <a:off x="0" y="0"/>
            <a:ext cx="2357422" cy="7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3454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4685</TotalTime>
  <Words>1672</Words>
  <Application>Microsoft Office PowerPoint</Application>
  <PresentationFormat>On-screen Show (4:3)</PresentationFormat>
  <Paragraphs>244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Horizont</vt:lpstr>
      <vt:lpstr>7. HRVATSKI DANI BIOMASE</vt:lpstr>
      <vt:lpstr>Slide 2</vt:lpstr>
      <vt:lpstr>MISIJA, VIZIJA, CILJEVI I TEMELJNE VRIJEDNOSTI HRVATSKIH ŠUMA d.o.o.</vt:lpstr>
      <vt:lpstr>MISIJA  HRVATSKIH ŠUMA d.o.o.</vt:lpstr>
      <vt:lpstr>MISIJA  HRVATSKIH ŠUMA d.o.o.</vt:lpstr>
      <vt:lpstr>MISIJA  HRVATSKIH ŠUMA d.o.o.</vt:lpstr>
      <vt:lpstr>TEMELJNE VRIJEDNOSTI HRVATSKIH ŠUMA d.o.o.</vt:lpstr>
      <vt:lpstr>TEMELJNE VRIJEDNOSTI HRVATSKIH ŠUMA d.o.o.</vt:lpstr>
      <vt:lpstr>   Razvojna politika HŠ d.o.o. u korištenju šumske biomase u energetske svrhe</vt:lpstr>
      <vt:lpstr>   Razvojna politika HŠ d.o.o. u korištenju šumske biomase u energetske svrhe</vt:lpstr>
      <vt:lpstr>Razvojna politika HŠ d.o.o. u korištenju šumske biomase u energetske svrhe</vt:lpstr>
      <vt:lpstr>Razvojna politika HŠ d.o.o. u korištenju šumske biomase u energetske svrhe</vt:lpstr>
      <vt:lpstr>Razvojna politika HŠ d.o.o. u korištenju šumske biomase u energetske svrhe</vt:lpstr>
      <vt:lpstr>Razvojna politika HŠ d.o.o. u korištenju šumske biomase u energetske svrhe</vt:lpstr>
      <vt:lpstr>  Razvojna politika HŠ d.o.o. u korištenju šumske biomase u energetske svrhe</vt:lpstr>
      <vt:lpstr>  Razvojna politika HŠ d.o.o. u korištenju šumske biomase u energetske svrhe</vt:lpstr>
      <vt:lpstr>  Razvojna politika HŠ d.o.o. u korištenju šumske biomase u energetske svrhe</vt:lpstr>
      <vt:lpstr>Razvojna politika HŠ d.o.o. u korištenju    šumske biomase u energetske svrhe</vt:lpstr>
      <vt:lpstr>Razvojna politika HŠ d.o.o. u korištenju      šumske biomase u energetske svrhe</vt:lpstr>
      <vt:lpstr>  Razvojna politika HŠ d.o.o. u korištenju šumske biomase u energetske svrhe</vt:lpstr>
      <vt:lpstr>  Razvojna politika HŠ d.o.o. u korištenju          šumske biomase u energetske svrhe</vt:lpstr>
      <vt:lpstr>  Razvojna politika HŠ d.o.o. u korištenju šumske biomase u energetske svrhe</vt:lpstr>
      <vt:lpstr>  Razvojna politika HŠ d.o.o. u korištenju šumske biomase u energetske svrhe</vt:lpstr>
      <vt:lpstr>  Razvojna politika HŠ d.o.o. u korištenju šumske biomase u energetske svrhe</vt:lpstr>
      <vt:lpstr>  Razvojna politika HŠ d.o.o. u korištenju šumske biomase u energetske svrhe</vt:lpstr>
      <vt:lpstr>  Razvojna politika HŠ d.o.o. u korištenju šumske biomase u energetske svrhe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HRVATSKI DANI BIOMASE</dc:title>
  <dc:creator>Ivan Hodić</dc:creator>
  <cp:lastModifiedBy>dkuric</cp:lastModifiedBy>
  <cp:revision>258</cp:revision>
  <cp:lastPrinted>2010-11-02T06:14:14Z</cp:lastPrinted>
  <dcterms:created xsi:type="dcterms:W3CDTF">2012-08-19T12:26:45Z</dcterms:created>
  <dcterms:modified xsi:type="dcterms:W3CDTF">2012-09-06T06:47:08Z</dcterms:modified>
</cp:coreProperties>
</file>