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6.xml" ContentType="application/vnd.openxmlformats-officedocument.presentationml.notesSlide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0" r:id="rId1"/>
  </p:sldMasterIdLst>
  <p:notesMasterIdLst>
    <p:notesMasterId r:id="rId11"/>
  </p:notesMasterIdLst>
  <p:handoutMasterIdLst>
    <p:handoutMasterId r:id="rId12"/>
  </p:handoutMasterIdLst>
  <p:sldIdLst>
    <p:sldId id="256" r:id="rId2"/>
    <p:sldId id="388" r:id="rId3"/>
    <p:sldId id="385" r:id="rId4"/>
    <p:sldId id="383" r:id="rId5"/>
    <p:sldId id="369" r:id="rId6"/>
    <p:sldId id="359" r:id="rId7"/>
    <p:sldId id="361" r:id="rId8"/>
    <p:sldId id="323" r:id="rId9"/>
    <p:sldId id="302" r:id="rId10"/>
  </p:sldIdLst>
  <p:sldSz cx="9144000" cy="6858000" type="screen4x3"/>
  <p:notesSz cx="7010400" cy="929640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F3300"/>
    <a:srgbClr val="990000"/>
    <a:srgbClr val="FFFF66"/>
    <a:srgbClr val="EAEAEA"/>
    <a:srgbClr val="33CCCC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4492" autoAdjust="0"/>
    <p:restoredTop sz="86383" autoAdjust="0"/>
  </p:normalViewPr>
  <p:slideViewPr>
    <p:cSldViewPr>
      <p:cViewPr>
        <p:scale>
          <a:sx n="100" d="100"/>
          <a:sy n="100" d="100"/>
        </p:scale>
        <p:origin x="-336" y="63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C26481D-2449-4909-A320-F58F2B1A6C9D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2A3BC2EA-06D5-4378-8EF5-7A37EEDE2ED4}">
      <dgm:prSet phldrT="[Text]">
        <dgm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dgm:style>
      </dgm:prSet>
      <dgm:spPr>
        <a:solidFill>
          <a:schemeClr val="accent4">
            <a:lumMod val="50000"/>
          </a:schemeClr>
        </a:solidFill>
      </dgm:spPr>
      <dgm:t>
        <a:bodyPr/>
        <a:lstStyle/>
        <a:p>
          <a:r>
            <a:rPr lang="hr-HR" dirty="0" smtClean="0"/>
            <a:t>Razvoj projekta</a:t>
          </a:r>
          <a:endParaRPr lang="hr-HR" dirty="0"/>
        </a:p>
      </dgm:t>
    </dgm:pt>
    <dgm:pt modelId="{2991DC5D-7E42-4B20-A837-D6FC8142E696}" type="parTrans" cxnId="{4D605625-3C9C-4FC2-B690-F283AEBB7BC9}">
      <dgm:prSet/>
      <dgm:spPr/>
      <dgm:t>
        <a:bodyPr/>
        <a:lstStyle/>
        <a:p>
          <a:endParaRPr lang="hr-HR"/>
        </a:p>
      </dgm:t>
    </dgm:pt>
    <dgm:pt modelId="{A06B551F-471A-4270-997F-4CCFEF878968}" type="sibTrans" cxnId="{4D605625-3C9C-4FC2-B690-F283AEBB7BC9}">
      <dgm:prSet/>
      <dgm:spPr/>
      <dgm:t>
        <a:bodyPr/>
        <a:lstStyle/>
        <a:p>
          <a:endParaRPr lang="hr-HR"/>
        </a:p>
      </dgm:t>
    </dgm:pt>
    <dgm:pt modelId="{62BD8D19-FD41-4ACD-BE86-89B485EE2E93}">
      <dgm:prSet phldrT="[Text]">
        <dgm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dgm:style>
      </dgm:prSet>
      <dgm:spPr>
        <a:solidFill>
          <a:schemeClr val="accent4">
            <a:lumMod val="50000"/>
          </a:schemeClr>
        </a:solidFill>
      </dgm:spPr>
      <dgm:t>
        <a:bodyPr/>
        <a:lstStyle/>
        <a:p>
          <a:r>
            <a:rPr lang="hr-HR" dirty="0" smtClean="0"/>
            <a:t>Projektiranje</a:t>
          </a:r>
          <a:endParaRPr lang="hr-HR" dirty="0"/>
        </a:p>
      </dgm:t>
    </dgm:pt>
    <dgm:pt modelId="{46B87DFF-B325-4C4A-9CF9-21A036E0AB48}" type="parTrans" cxnId="{091E634C-6562-4D7D-AACE-4A816EE6D15C}">
      <dgm:prSet/>
      <dgm:spPr/>
      <dgm:t>
        <a:bodyPr/>
        <a:lstStyle/>
        <a:p>
          <a:endParaRPr lang="hr-HR"/>
        </a:p>
      </dgm:t>
    </dgm:pt>
    <dgm:pt modelId="{79DDF7BC-9771-45A7-BD2C-36CEA80055B5}" type="sibTrans" cxnId="{091E634C-6562-4D7D-AACE-4A816EE6D15C}">
      <dgm:prSet/>
      <dgm:spPr/>
      <dgm:t>
        <a:bodyPr/>
        <a:lstStyle/>
        <a:p>
          <a:endParaRPr lang="hr-HR"/>
        </a:p>
      </dgm:t>
    </dgm:pt>
    <dgm:pt modelId="{570647F7-3047-46D0-808A-940A66DF1BA0}">
      <dgm:prSet phldrT="[Text]">
        <dgm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dgm:style>
      </dgm:prSet>
      <dgm:spPr>
        <a:solidFill>
          <a:schemeClr val="accent4">
            <a:lumMod val="50000"/>
          </a:schemeClr>
        </a:solidFill>
      </dgm:spPr>
      <dgm:t>
        <a:bodyPr/>
        <a:lstStyle/>
        <a:p>
          <a:r>
            <a:rPr lang="hr-HR" dirty="0" smtClean="0"/>
            <a:t>Izvođenje radova</a:t>
          </a:r>
          <a:endParaRPr lang="hr-HR" dirty="0"/>
        </a:p>
      </dgm:t>
    </dgm:pt>
    <dgm:pt modelId="{B29F19C6-7FD7-47F1-928D-06749F072C00}" type="parTrans" cxnId="{861A132D-3F6A-4BB3-A961-F4C94B7EEFCB}">
      <dgm:prSet/>
      <dgm:spPr/>
      <dgm:t>
        <a:bodyPr/>
        <a:lstStyle/>
        <a:p>
          <a:endParaRPr lang="hr-HR"/>
        </a:p>
      </dgm:t>
    </dgm:pt>
    <dgm:pt modelId="{7C87F8EE-22EC-4E1A-87AA-B68C6B11591F}" type="sibTrans" cxnId="{861A132D-3F6A-4BB3-A961-F4C94B7EEFCB}">
      <dgm:prSet/>
      <dgm:spPr/>
      <dgm:t>
        <a:bodyPr/>
        <a:lstStyle/>
        <a:p>
          <a:endParaRPr lang="hr-HR"/>
        </a:p>
      </dgm:t>
    </dgm:pt>
    <dgm:pt modelId="{045B882C-A578-412B-8906-92505A1C1D34}">
      <dgm:prSet>
        <dgm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dgm:style>
      </dgm:prSet>
      <dgm:spPr>
        <a:solidFill>
          <a:schemeClr val="accent4">
            <a:lumMod val="50000"/>
          </a:schemeClr>
        </a:solidFill>
      </dgm:spPr>
      <dgm:t>
        <a:bodyPr/>
        <a:lstStyle/>
        <a:p>
          <a:r>
            <a:rPr lang="hr-HR" dirty="0" smtClean="0"/>
            <a:t>Montaža</a:t>
          </a:r>
          <a:endParaRPr lang="hr-HR" dirty="0"/>
        </a:p>
      </dgm:t>
    </dgm:pt>
    <dgm:pt modelId="{C0CC4A26-6F98-4437-BF44-E9A87B28D9C4}" type="parTrans" cxnId="{ABF66E7C-7DEC-4619-90F2-C505B2D743FF}">
      <dgm:prSet/>
      <dgm:spPr/>
      <dgm:t>
        <a:bodyPr/>
        <a:lstStyle/>
        <a:p>
          <a:endParaRPr lang="hr-HR"/>
        </a:p>
      </dgm:t>
    </dgm:pt>
    <dgm:pt modelId="{CC33C07C-FA9C-4BB9-AB25-EC58FB4709BD}" type="sibTrans" cxnId="{ABF66E7C-7DEC-4619-90F2-C505B2D743FF}">
      <dgm:prSet/>
      <dgm:spPr/>
      <dgm:t>
        <a:bodyPr/>
        <a:lstStyle/>
        <a:p>
          <a:endParaRPr lang="hr-HR"/>
        </a:p>
      </dgm:t>
    </dgm:pt>
    <dgm:pt modelId="{88D44E0B-736E-4768-9D5D-4B81AEDD276B}">
      <dgm:prSet>
        <dgm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dgm:style>
      </dgm:prSet>
      <dgm:spPr>
        <a:solidFill>
          <a:schemeClr val="accent4">
            <a:lumMod val="50000"/>
          </a:schemeClr>
        </a:solidFill>
      </dgm:spPr>
      <dgm:t>
        <a:bodyPr/>
        <a:lstStyle/>
        <a:p>
          <a:r>
            <a:rPr lang="hr-HR" dirty="0" smtClean="0"/>
            <a:t>Puštanje u rad</a:t>
          </a:r>
          <a:endParaRPr lang="hr-HR" dirty="0"/>
        </a:p>
      </dgm:t>
    </dgm:pt>
    <dgm:pt modelId="{A14207EB-FE71-4B2F-8E48-7D48E7F3D975}" type="parTrans" cxnId="{3BDAF2A8-689B-419A-83E3-A380F4CF38B8}">
      <dgm:prSet/>
      <dgm:spPr/>
      <dgm:t>
        <a:bodyPr/>
        <a:lstStyle/>
        <a:p>
          <a:endParaRPr lang="hr-HR"/>
        </a:p>
      </dgm:t>
    </dgm:pt>
    <dgm:pt modelId="{074E3EEF-5ACC-4694-BF39-4E913AB25316}" type="sibTrans" cxnId="{3BDAF2A8-689B-419A-83E3-A380F4CF38B8}">
      <dgm:prSet/>
      <dgm:spPr/>
      <dgm:t>
        <a:bodyPr/>
        <a:lstStyle/>
        <a:p>
          <a:endParaRPr lang="hr-HR"/>
        </a:p>
      </dgm:t>
    </dgm:pt>
    <dgm:pt modelId="{F42A27DA-84B6-4A9D-8A0D-5573F255A408}">
      <dgm:prSet>
        <dgm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dgm:style>
      </dgm:prSet>
      <dgm:spPr>
        <a:solidFill>
          <a:schemeClr val="accent4">
            <a:lumMod val="50000"/>
          </a:schemeClr>
        </a:solidFill>
      </dgm:spPr>
      <dgm:t>
        <a:bodyPr/>
        <a:lstStyle/>
        <a:p>
          <a:r>
            <a:rPr lang="hr-HR" dirty="0" smtClean="0"/>
            <a:t>Održavanje</a:t>
          </a:r>
          <a:endParaRPr lang="hr-HR" dirty="0"/>
        </a:p>
      </dgm:t>
    </dgm:pt>
    <dgm:pt modelId="{52E07D96-16B7-4F22-BE37-C21596239AC4}" type="parTrans" cxnId="{CF6E5D84-96C2-4675-90A0-77DA6E65EDA1}">
      <dgm:prSet/>
      <dgm:spPr/>
      <dgm:t>
        <a:bodyPr/>
        <a:lstStyle/>
        <a:p>
          <a:endParaRPr lang="hr-HR"/>
        </a:p>
      </dgm:t>
    </dgm:pt>
    <dgm:pt modelId="{89018B02-5ADE-4C1E-B555-78B1C9229EF6}" type="sibTrans" cxnId="{CF6E5D84-96C2-4675-90A0-77DA6E65EDA1}">
      <dgm:prSet/>
      <dgm:spPr/>
      <dgm:t>
        <a:bodyPr/>
        <a:lstStyle/>
        <a:p>
          <a:endParaRPr lang="hr-HR"/>
        </a:p>
      </dgm:t>
    </dgm:pt>
    <dgm:pt modelId="{2716A1D2-703A-4F30-9ABB-5B13E8A283FE}">
      <dgm:prSet phldrT="[Text]">
        <dgm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dgm:style>
      </dgm:prSet>
      <dgm:spPr>
        <a:solidFill>
          <a:schemeClr val="accent4">
            <a:lumMod val="50000"/>
          </a:schemeClr>
        </a:solidFill>
      </dgm:spPr>
      <dgm:t>
        <a:bodyPr/>
        <a:lstStyle/>
        <a:p>
          <a:r>
            <a:rPr lang="hr-HR" dirty="0" smtClean="0"/>
            <a:t>Poslovno savjetovanje</a:t>
          </a:r>
          <a:endParaRPr lang="hr-HR" dirty="0"/>
        </a:p>
      </dgm:t>
    </dgm:pt>
    <dgm:pt modelId="{A35CB994-F13B-4074-BE47-D498A60DFD6C}" type="parTrans" cxnId="{A41FD4C9-B080-40E0-9A06-E02DF66BA311}">
      <dgm:prSet/>
      <dgm:spPr/>
    </dgm:pt>
    <dgm:pt modelId="{51755265-B25F-4D74-AE77-A349C8C001E1}" type="sibTrans" cxnId="{A41FD4C9-B080-40E0-9A06-E02DF66BA311}">
      <dgm:prSet/>
      <dgm:spPr/>
    </dgm:pt>
    <dgm:pt modelId="{4039E017-0017-4380-A572-93958B32FF3A}" type="pres">
      <dgm:prSet presAssocID="{3C26481D-2449-4909-A320-F58F2B1A6C9D}" presName="Name0" presStyleCnt="0">
        <dgm:presLayoutVars>
          <dgm:dir/>
          <dgm:animLvl val="lvl"/>
          <dgm:resizeHandles val="exact"/>
        </dgm:presLayoutVars>
      </dgm:prSet>
      <dgm:spPr/>
    </dgm:pt>
    <dgm:pt modelId="{28BF6FB1-6BF1-4DBB-8E46-034E63DE3653}" type="pres">
      <dgm:prSet presAssocID="{2716A1D2-703A-4F30-9ABB-5B13E8A283FE}" presName="parTxOnly" presStyleLbl="node1" presStyleIdx="0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4C88231-3AD2-4775-A4D1-056A76C23350}" type="pres">
      <dgm:prSet presAssocID="{51755265-B25F-4D74-AE77-A349C8C001E1}" presName="parTxOnlySpace" presStyleCnt="0"/>
      <dgm:spPr/>
    </dgm:pt>
    <dgm:pt modelId="{0EC406C6-7C5B-4B78-98EF-158084B87F1B}" type="pres">
      <dgm:prSet presAssocID="{2A3BC2EA-06D5-4378-8EF5-7A37EEDE2ED4}" presName="parTxOnly" presStyleLbl="node1" presStyleIdx="1" presStyleCnt="7" custLinFactNeighborX="40845" custLinFactNeighborY="373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44F90268-6260-48A0-8D09-6365E7058DBC}" type="pres">
      <dgm:prSet presAssocID="{A06B551F-471A-4270-997F-4CCFEF878968}" presName="parTxOnlySpace" presStyleCnt="0"/>
      <dgm:spPr/>
    </dgm:pt>
    <dgm:pt modelId="{AD72302B-A207-4F11-AA91-5D5E33EB6F23}" type="pres">
      <dgm:prSet presAssocID="{62BD8D19-FD41-4ACD-BE86-89B485EE2E93}" presName="parTxOnly" presStyleLbl="node1" presStyleIdx="2" presStyleCnt="7" custLinFactNeighborX="49034" custLinFactNeighborY="747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0E230776-F254-4A97-98C4-FE5A5FB6993D}" type="pres">
      <dgm:prSet presAssocID="{79DDF7BC-9771-45A7-BD2C-36CEA80055B5}" presName="parTxOnlySpace" presStyleCnt="0"/>
      <dgm:spPr/>
    </dgm:pt>
    <dgm:pt modelId="{2A111285-9FD3-40A5-875E-22F2DC9849AD}" type="pres">
      <dgm:prSet presAssocID="{570647F7-3047-46D0-808A-940A66DF1BA0}" presName="parTxOnly" presStyleLbl="node1" presStyleIdx="3" presStyleCnt="7" custLinFactNeighborX="40845" custLinFactNeighborY="373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AD47EEF6-CF00-4981-B87D-349F0004EE36}" type="pres">
      <dgm:prSet presAssocID="{7C87F8EE-22EC-4E1A-87AA-B68C6B11591F}" presName="parTxOnlySpace" presStyleCnt="0"/>
      <dgm:spPr/>
    </dgm:pt>
    <dgm:pt modelId="{88C4545E-2E63-4851-B862-526FEC1041FE}" type="pres">
      <dgm:prSet presAssocID="{045B882C-A578-412B-8906-92505A1C1D34}" presName="parTxOnly" presStyleLbl="node1" presStyleIdx="4" presStyleCnt="7" custLinFactNeighborX="48648" custLinFactNeighborY="410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D947EE86-E5B9-49FD-A6F4-65B043D797B8}" type="pres">
      <dgm:prSet presAssocID="{CC33C07C-FA9C-4BB9-AB25-EC58FB4709BD}" presName="parTxOnlySpace" presStyleCnt="0"/>
      <dgm:spPr/>
    </dgm:pt>
    <dgm:pt modelId="{EB72BCFD-BC80-4ECB-8B65-199056FB6E10}" type="pres">
      <dgm:prSet presAssocID="{88D44E0B-736E-4768-9D5D-4B81AEDD276B}" presName="parTxOnly" presStyleLbl="node1" presStyleIdx="5" presStyleCnt="7" custLinFactNeighborX="34671" custLinFactNeighborY="410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1019ADF4-1A97-407D-98EA-66CC4A103941}" type="pres">
      <dgm:prSet presAssocID="{074E3EEF-5ACC-4694-BF39-4E913AB25316}" presName="parTxOnlySpace" presStyleCnt="0"/>
      <dgm:spPr/>
    </dgm:pt>
    <dgm:pt modelId="{BAAEEEAA-07F9-4598-8813-BB19BB73A651}" type="pres">
      <dgm:prSet presAssocID="{F42A27DA-84B6-4A9D-8A0D-5573F255A408}" presName="parTxOnly" presStyleLbl="node1" presStyleIdx="6" presStyleCnt="7" custLinFactNeighborX="20694" custLinFactNeighborY="410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697AEE13-7CFC-499D-995A-B64530789261}" type="presOf" srcId="{045B882C-A578-412B-8906-92505A1C1D34}" destId="{88C4545E-2E63-4851-B862-526FEC1041FE}" srcOrd="0" destOrd="0" presId="urn:microsoft.com/office/officeart/2005/8/layout/chevron1"/>
    <dgm:cxn modelId="{4D605625-3C9C-4FC2-B690-F283AEBB7BC9}" srcId="{3C26481D-2449-4909-A320-F58F2B1A6C9D}" destId="{2A3BC2EA-06D5-4378-8EF5-7A37EEDE2ED4}" srcOrd="1" destOrd="0" parTransId="{2991DC5D-7E42-4B20-A837-D6FC8142E696}" sibTransId="{A06B551F-471A-4270-997F-4CCFEF878968}"/>
    <dgm:cxn modelId="{A41FD4C9-B080-40E0-9A06-E02DF66BA311}" srcId="{3C26481D-2449-4909-A320-F58F2B1A6C9D}" destId="{2716A1D2-703A-4F30-9ABB-5B13E8A283FE}" srcOrd="0" destOrd="0" parTransId="{A35CB994-F13B-4074-BE47-D498A60DFD6C}" sibTransId="{51755265-B25F-4D74-AE77-A349C8C001E1}"/>
    <dgm:cxn modelId="{C36FBDDC-CB59-4AB6-99EA-D636D7ABFDE0}" type="presOf" srcId="{62BD8D19-FD41-4ACD-BE86-89B485EE2E93}" destId="{AD72302B-A207-4F11-AA91-5D5E33EB6F23}" srcOrd="0" destOrd="0" presId="urn:microsoft.com/office/officeart/2005/8/layout/chevron1"/>
    <dgm:cxn modelId="{96CB62C2-4BDF-4263-B0D9-23ADD48C9DC2}" type="presOf" srcId="{570647F7-3047-46D0-808A-940A66DF1BA0}" destId="{2A111285-9FD3-40A5-875E-22F2DC9849AD}" srcOrd="0" destOrd="0" presId="urn:microsoft.com/office/officeart/2005/8/layout/chevron1"/>
    <dgm:cxn modelId="{861A132D-3F6A-4BB3-A961-F4C94B7EEFCB}" srcId="{3C26481D-2449-4909-A320-F58F2B1A6C9D}" destId="{570647F7-3047-46D0-808A-940A66DF1BA0}" srcOrd="3" destOrd="0" parTransId="{B29F19C6-7FD7-47F1-928D-06749F072C00}" sibTransId="{7C87F8EE-22EC-4E1A-87AA-B68C6B11591F}"/>
    <dgm:cxn modelId="{6E02ED77-25DA-4F47-A221-0A616D131731}" type="presOf" srcId="{3C26481D-2449-4909-A320-F58F2B1A6C9D}" destId="{4039E017-0017-4380-A572-93958B32FF3A}" srcOrd="0" destOrd="0" presId="urn:microsoft.com/office/officeart/2005/8/layout/chevron1"/>
    <dgm:cxn modelId="{ABF66E7C-7DEC-4619-90F2-C505B2D743FF}" srcId="{3C26481D-2449-4909-A320-F58F2B1A6C9D}" destId="{045B882C-A578-412B-8906-92505A1C1D34}" srcOrd="4" destOrd="0" parTransId="{C0CC4A26-6F98-4437-BF44-E9A87B28D9C4}" sibTransId="{CC33C07C-FA9C-4BB9-AB25-EC58FB4709BD}"/>
    <dgm:cxn modelId="{091E634C-6562-4D7D-AACE-4A816EE6D15C}" srcId="{3C26481D-2449-4909-A320-F58F2B1A6C9D}" destId="{62BD8D19-FD41-4ACD-BE86-89B485EE2E93}" srcOrd="2" destOrd="0" parTransId="{46B87DFF-B325-4C4A-9CF9-21A036E0AB48}" sibTransId="{79DDF7BC-9771-45A7-BD2C-36CEA80055B5}"/>
    <dgm:cxn modelId="{CA9495E4-AF6B-455F-9562-DEF76E1BA668}" type="presOf" srcId="{2716A1D2-703A-4F30-9ABB-5B13E8A283FE}" destId="{28BF6FB1-6BF1-4DBB-8E46-034E63DE3653}" srcOrd="0" destOrd="0" presId="urn:microsoft.com/office/officeart/2005/8/layout/chevron1"/>
    <dgm:cxn modelId="{1286FDD6-9614-4DFF-9789-8A9BF86E7714}" type="presOf" srcId="{88D44E0B-736E-4768-9D5D-4B81AEDD276B}" destId="{EB72BCFD-BC80-4ECB-8B65-199056FB6E10}" srcOrd="0" destOrd="0" presId="urn:microsoft.com/office/officeart/2005/8/layout/chevron1"/>
    <dgm:cxn modelId="{4F6EF1A2-6C64-4FB3-AB45-BFC45F96FB5E}" type="presOf" srcId="{F42A27DA-84B6-4A9D-8A0D-5573F255A408}" destId="{BAAEEEAA-07F9-4598-8813-BB19BB73A651}" srcOrd="0" destOrd="0" presId="urn:microsoft.com/office/officeart/2005/8/layout/chevron1"/>
    <dgm:cxn modelId="{3BDAF2A8-689B-419A-83E3-A380F4CF38B8}" srcId="{3C26481D-2449-4909-A320-F58F2B1A6C9D}" destId="{88D44E0B-736E-4768-9D5D-4B81AEDD276B}" srcOrd="5" destOrd="0" parTransId="{A14207EB-FE71-4B2F-8E48-7D48E7F3D975}" sibTransId="{074E3EEF-5ACC-4694-BF39-4E913AB25316}"/>
    <dgm:cxn modelId="{27F12789-4851-4EBD-8B34-A044CE8F8DB9}" type="presOf" srcId="{2A3BC2EA-06D5-4378-8EF5-7A37EEDE2ED4}" destId="{0EC406C6-7C5B-4B78-98EF-158084B87F1B}" srcOrd="0" destOrd="0" presId="urn:microsoft.com/office/officeart/2005/8/layout/chevron1"/>
    <dgm:cxn modelId="{CF6E5D84-96C2-4675-90A0-77DA6E65EDA1}" srcId="{3C26481D-2449-4909-A320-F58F2B1A6C9D}" destId="{F42A27DA-84B6-4A9D-8A0D-5573F255A408}" srcOrd="6" destOrd="0" parTransId="{52E07D96-16B7-4F22-BE37-C21596239AC4}" sibTransId="{89018B02-5ADE-4C1E-B555-78B1C9229EF6}"/>
    <dgm:cxn modelId="{672ED41A-345C-4EC6-A132-A5C395ADC0B2}" type="presParOf" srcId="{4039E017-0017-4380-A572-93958B32FF3A}" destId="{28BF6FB1-6BF1-4DBB-8E46-034E63DE3653}" srcOrd="0" destOrd="0" presId="urn:microsoft.com/office/officeart/2005/8/layout/chevron1"/>
    <dgm:cxn modelId="{EED58ACE-352F-4CC7-B9B5-A890530E7702}" type="presParOf" srcId="{4039E017-0017-4380-A572-93958B32FF3A}" destId="{F4C88231-3AD2-4775-A4D1-056A76C23350}" srcOrd="1" destOrd="0" presId="urn:microsoft.com/office/officeart/2005/8/layout/chevron1"/>
    <dgm:cxn modelId="{D74EF2B3-346B-455E-BAEC-E58614E8E24D}" type="presParOf" srcId="{4039E017-0017-4380-A572-93958B32FF3A}" destId="{0EC406C6-7C5B-4B78-98EF-158084B87F1B}" srcOrd="2" destOrd="0" presId="urn:microsoft.com/office/officeart/2005/8/layout/chevron1"/>
    <dgm:cxn modelId="{13126DD1-1B2E-4493-A2A0-DCB57470CB8C}" type="presParOf" srcId="{4039E017-0017-4380-A572-93958B32FF3A}" destId="{44F90268-6260-48A0-8D09-6365E7058DBC}" srcOrd="3" destOrd="0" presId="urn:microsoft.com/office/officeart/2005/8/layout/chevron1"/>
    <dgm:cxn modelId="{7312E660-5A39-496E-B4D9-19FA3AD75EED}" type="presParOf" srcId="{4039E017-0017-4380-A572-93958B32FF3A}" destId="{AD72302B-A207-4F11-AA91-5D5E33EB6F23}" srcOrd="4" destOrd="0" presId="urn:microsoft.com/office/officeart/2005/8/layout/chevron1"/>
    <dgm:cxn modelId="{5D82966D-FA5C-4AE8-8479-E8F807DBFEAF}" type="presParOf" srcId="{4039E017-0017-4380-A572-93958B32FF3A}" destId="{0E230776-F254-4A97-98C4-FE5A5FB6993D}" srcOrd="5" destOrd="0" presId="urn:microsoft.com/office/officeart/2005/8/layout/chevron1"/>
    <dgm:cxn modelId="{779AF2E9-A779-4C87-8CC3-B5763419BCCE}" type="presParOf" srcId="{4039E017-0017-4380-A572-93958B32FF3A}" destId="{2A111285-9FD3-40A5-875E-22F2DC9849AD}" srcOrd="6" destOrd="0" presId="urn:microsoft.com/office/officeart/2005/8/layout/chevron1"/>
    <dgm:cxn modelId="{D3D5D414-FDE4-416A-A0C2-5AAB8B8601D0}" type="presParOf" srcId="{4039E017-0017-4380-A572-93958B32FF3A}" destId="{AD47EEF6-CF00-4981-B87D-349F0004EE36}" srcOrd="7" destOrd="0" presId="urn:microsoft.com/office/officeart/2005/8/layout/chevron1"/>
    <dgm:cxn modelId="{D39354FC-C181-464B-B5BA-61E58BA3AF23}" type="presParOf" srcId="{4039E017-0017-4380-A572-93958B32FF3A}" destId="{88C4545E-2E63-4851-B862-526FEC1041FE}" srcOrd="8" destOrd="0" presId="urn:microsoft.com/office/officeart/2005/8/layout/chevron1"/>
    <dgm:cxn modelId="{81363A19-215B-4E0E-A333-876299919E20}" type="presParOf" srcId="{4039E017-0017-4380-A572-93958B32FF3A}" destId="{D947EE86-E5B9-49FD-A6F4-65B043D797B8}" srcOrd="9" destOrd="0" presId="urn:microsoft.com/office/officeart/2005/8/layout/chevron1"/>
    <dgm:cxn modelId="{35C32A2D-FA10-4823-87FA-2367FCA37554}" type="presParOf" srcId="{4039E017-0017-4380-A572-93958B32FF3A}" destId="{EB72BCFD-BC80-4ECB-8B65-199056FB6E10}" srcOrd="10" destOrd="0" presId="urn:microsoft.com/office/officeart/2005/8/layout/chevron1"/>
    <dgm:cxn modelId="{6AB5FA5E-535D-4030-843C-D5204FC0A840}" type="presParOf" srcId="{4039E017-0017-4380-A572-93958B32FF3A}" destId="{1019ADF4-1A97-407D-98EA-66CC4A103941}" srcOrd="11" destOrd="0" presId="urn:microsoft.com/office/officeart/2005/8/layout/chevron1"/>
    <dgm:cxn modelId="{B35222DD-1480-459C-8B7F-5D0619842B5A}" type="presParOf" srcId="{4039E017-0017-4380-A572-93958B32FF3A}" destId="{BAAEEEAA-07F9-4598-8813-BB19BB73A651}" srcOrd="12" destOrd="0" presId="urn:microsoft.com/office/officeart/2005/8/layout/chevron1"/>
  </dgm:cxnLst>
  <dgm:bg/>
  <dgm:whole/>
  <dgm:extLst>
    <a:ext uri="http://schemas.microsoft.com/office/drawing/2008/diagram">
      <dsp:dataModelExt xmlns=""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EC406C6-7C5B-4B78-98EF-158084B87F1B}">
      <dsp:nvSpPr>
        <dsp:cNvPr id="0" name=""/>
        <dsp:cNvSpPr/>
      </dsp:nvSpPr>
      <dsp:spPr>
        <a:xfrm>
          <a:off x="67221" y="285749"/>
          <a:ext cx="1544149" cy="617659"/>
        </a:xfrm>
        <a:prstGeom prst="chevron">
          <a:avLst/>
        </a:prstGeom>
        <a:solidFill>
          <a:schemeClr val="accent4">
            <a:lumMod val="50000"/>
          </a:schemeClr>
        </a:solidFill>
        <a:ln w="25400" cap="flat" cmpd="sng" algn="ctr">
          <a:solidFill>
            <a:schemeClr val="accent5">
              <a:shade val="50000"/>
            </a:schemeClr>
          </a:solidFill>
          <a:prstDash val="solid"/>
        </a:ln>
        <a:effectLst/>
      </dsp:spPr>
      <dsp:style>
        <a:lnRef idx="2">
          <a:schemeClr val="accent5">
            <a:shade val="50000"/>
          </a:schemeClr>
        </a:lnRef>
        <a:fillRef idx="1">
          <a:schemeClr val="accent5"/>
        </a:fillRef>
        <a:effectRef idx="0">
          <a:schemeClr val="accent5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200" kern="1200" dirty="0" smtClean="0"/>
            <a:t>Razvoj projekta</a:t>
          </a:r>
          <a:endParaRPr lang="hr-HR" sz="1200" kern="1200" dirty="0"/>
        </a:p>
      </dsp:txBody>
      <dsp:txXfrm>
        <a:off x="67221" y="285749"/>
        <a:ext cx="1544149" cy="617659"/>
      </dsp:txXfrm>
    </dsp:sp>
    <dsp:sp modelId="{AD72302B-A207-4F11-AA91-5D5E33EB6F23}">
      <dsp:nvSpPr>
        <dsp:cNvPr id="0" name=""/>
        <dsp:cNvSpPr/>
      </dsp:nvSpPr>
      <dsp:spPr>
        <a:xfrm>
          <a:off x="1469600" y="308825"/>
          <a:ext cx="1544149" cy="617659"/>
        </a:xfrm>
        <a:prstGeom prst="chevron">
          <a:avLst/>
        </a:prstGeom>
        <a:solidFill>
          <a:schemeClr val="accent4">
            <a:lumMod val="50000"/>
          </a:schemeClr>
        </a:solidFill>
        <a:ln w="25400" cap="flat" cmpd="sng" algn="ctr">
          <a:solidFill>
            <a:schemeClr val="accent5">
              <a:shade val="50000"/>
            </a:schemeClr>
          </a:solidFill>
          <a:prstDash val="solid"/>
        </a:ln>
        <a:effectLst/>
      </dsp:spPr>
      <dsp:style>
        <a:lnRef idx="2">
          <a:schemeClr val="accent5">
            <a:shade val="50000"/>
          </a:schemeClr>
        </a:lnRef>
        <a:fillRef idx="1">
          <a:schemeClr val="accent5"/>
        </a:fillRef>
        <a:effectRef idx="0">
          <a:schemeClr val="accent5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200" kern="1200" dirty="0" smtClean="0"/>
            <a:t>Projektiranje</a:t>
          </a:r>
          <a:endParaRPr lang="hr-HR" sz="1200" kern="1200" dirty="0"/>
        </a:p>
      </dsp:txBody>
      <dsp:txXfrm>
        <a:off x="1469600" y="308825"/>
        <a:ext cx="1544149" cy="617659"/>
      </dsp:txXfrm>
    </dsp:sp>
    <dsp:sp modelId="{2A111285-9FD3-40A5-875E-22F2DC9849AD}">
      <dsp:nvSpPr>
        <dsp:cNvPr id="0" name=""/>
        <dsp:cNvSpPr/>
      </dsp:nvSpPr>
      <dsp:spPr>
        <a:xfrm>
          <a:off x="2846690" y="285749"/>
          <a:ext cx="1544149" cy="617659"/>
        </a:xfrm>
        <a:prstGeom prst="chevron">
          <a:avLst/>
        </a:prstGeom>
        <a:solidFill>
          <a:schemeClr val="accent4">
            <a:lumMod val="50000"/>
          </a:schemeClr>
        </a:solidFill>
        <a:ln w="25400" cap="flat" cmpd="sng" algn="ctr">
          <a:solidFill>
            <a:schemeClr val="accent5">
              <a:shade val="50000"/>
            </a:schemeClr>
          </a:solidFill>
          <a:prstDash val="solid"/>
        </a:ln>
        <a:effectLst/>
      </dsp:spPr>
      <dsp:style>
        <a:lnRef idx="2">
          <a:schemeClr val="accent5">
            <a:shade val="50000"/>
          </a:schemeClr>
        </a:lnRef>
        <a:fillRef idx="1">
          <a:schemeClr val="accent5"/>
        </a:fillRef>
        <a:effectRef idx="0">
          <a:schemeClr val="accent5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200" kern="1200" dirty="0" smtClean="0"/>
            <a:t>Izvođenje radova</a:t>
          </a:r>
          <a:endParaRPr lang="hr-HR" sz="1200" kern="1200" dirty="0"/>
        </a:p>
      </dsp:txBody>
      <dsp:txXfrm>
        <a:off x="2846690" y="285749"/>
        <a:ext cx="1544149" cy="617659"/>
      </dsp:txXfrm>
    </dsp:sp>
    <dsp:sp modelId="{88C4545E-2E63-4851-B862-526FEC1041FE}">
      <dsp:nvSpPr>
        <dsp:cNvPr id="0" name=""/>
        <dsp:cNvSpPr/>
      </dsp:nvSpPr>
      <dsp:spPr>
        <a:xfrm>
          <a:off x="4248473" y="288029"/>
          <a:ext cx="1544149" cy="617659"/>
        </a:xfrm>
        <a:prstGeom prst="chevron">
          <a:avLst/>
        </a:prstGeom>
        <a:solidFill>
          <a:schemeClr val="accent4">
            <a:lumMod val="50000"/>
          </a:schemeClr>
        </a:solidFill>
        <a:ln w="25400" cap="flat" cmpd="sng" algn="ctr">
          <a:solidFill>
            <a:schemeClr val="accent5">
              <a:shade val="50000"/>
            </a:schemeClr>
          </a:solidFill>
          <a:prstDash val="solid"/>
        </a:ln>
        <a:effectLst/>
      </dsp:spPr>
      <dsp:style>
        <a:lnRef idx="2">
          <a:schemeClr val="accent5">
            <a:shade val="50000"/>
          </a:schemeClr>
        </a:lnRef>
        <a:fillRef idx="1">
          <a:schemeClr val="accent5"/>
        </a:fillRef>
        <a:effectRef idx="0">
          <a:schemeClr val="accent5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200" kern="1200" dirty="0" smtClean="0"/>
            <a:t>Montaža</a:t>
          </a:r>
          <a:endParaRPr lang="hr-HR" sz="1200" kern="1200" dirty="0"/>
        </a:p>
      </dsp:txBody>
      <dsp:txXfrm>
        <a:off x="4248473" y="288029"/>
        <a:ext cx="1544149" cy="617659"/>
      </dsp:txXfrm>
    </dsp:sp>
    <dsp:sp modelId="{EB72BCFD-BC80-4ECB-8B65-199056FB6E10}">
      <dsp:nvSpPr>
        <dsp:cNvPr id="0" name=""/>
        <dsp:cNvSpPr/>
      </dsp:nvSpPr>
      <dsp:spPr>
        <a:xfrm>
          <a:off x="5616624" y="288029"/>
          <a:ext cx="1544149" cy="617659"/>
        </a:xfrm>
        <a:prstGeom prst="chevron">
          <a:avLst/>
        </a:prstGeom>
        <a:solidFill>
          <a:schemeClr val="accent4">
            <a:lumMod val="50000"/>
          </a:schemeClr>
        </a:solidFill>
        <a:ln w="25400" cap="flat" cmpd="sng" algn="ctr">
          <a:solidFill>
            <a:schemeClr val="accent5">
              <a:shade val="50000"/>
            </a:schemeClr>
          </a:solidFill>
          <a:prstDash val="solid"/>
        </a:ln>
        <a:effectLst/>
      </dsp:spPr>
      <dsp:style>
        <a:lnRef idx="2">
          <a:schemeClr val="accent5">
            <a:shade val="50000"/>
          </a:schemeClr>
        </a:lnRef>
        <a:fillRef idx="1">
          <a:schemeClr val="accent5"/>
        </a:fillRef>
        <a:effectRef idx="0">
          <a:schemeClr val="accent5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200" kern="1200" dirty="0" smtClean="0"/>
            <a:t>Puštanje u rad</a:t>
          </a:r>
          <a:endParaRPr lang="hr-HR" sz="1200" kern="1200" dirty="0"/>
        </a:p>
      </dsp:txBody>
      <dsp:txXfrm>
        <a:off x="5616624" y="288029"/>
        <a:ext cx="1544149" cy="617659"/>
      </dsp:txXfrm>
    </dsp:sp>
    <dsp:sp modelId="{BAAEEEAA-07F9-4598-8813-BB19BB73A651}">
      <dsp:nvSpPr>
        <dsp:cNvPr id="0" name=""/>
        <dsp:cNvSpPr/>
      </dsp:nvSpPr>
      <dsp:spPr>
        <a:xfrm>
          <a:off x="6956972" y="288029"/>
          <a:ext cx="1544149" cy="617659"/>
        </a:xfrm>
        <a:prstGeom prst="chevron">
          <a:avLst/>
        </a:prstGeom>
        <a:solidFill>
          <a:schemeClr val="accent4">
            <a:lumMod val="50000"/>
          </a:schemeClr>
        </a:solidFill>
        <a:ln w="25400" cap="flat" cmpd="sng" algn="ctr">
          <a:solidFill>
            <a:schemeClr val="accent5">
              <a:shade val="50000"/>
            </a:schemeClr>
          </a:solidFill>
          <a:prstDash val="solid"/>
        </a:ln>
        <a:effectLst/>
      </dsp:spPr>
      <dsp:style>
        <a:lnRef idx="2">
          <a:schemeClr val="accent5">
            <a:shade val="50000"/>
          </a:schemeClr>
        </a:lnRef>
        <a:fillRef idx="1">
          <a:schemeClr val="accent5"/>
        </a:fillRef>
        <a:effectRef idx="0">
          <a:schemeClr val="accent5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200" kern="1200" dirty="0" smtClean="0"/>
            <a:t>Održavanje</a:t>
          </a:r>
          <a:endParaRPr lang="hr-HR" sz="1200" kern="1200" dirty="0"/>
        </a:p>
      </dsp:txBody>
      <dsp:txXfrm>
        <a:off x="6956972" y="288029"/>
        <a:ext cx="1544149" cy="61765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8145" cy="464206"/>
          </a:xfrm>
          <a:prstGeom prst="rect">
            <a:avLst/>
          </a:prstGeom>
        </p:spPr>
        <p:txBody>
          <a:bodyPr vert="horz" lIns="96197" tIns="48099" rIns="96197" bIns="48099" rtlCol="0"/>
          <a:lstStyle>
            <a:lvl1pPr algn="l">
              <a:defRPr sz="1300"/>
            </a:lvl1pPr>
          </a:lstStyle>
          <a:p>
            <a:pPr>
              <a:defRPr/>
            </a:pPr>
            <a:r>
              <a:rPr lang="hr-HR"/>
              <a:t>KOnferencija " Obnovljivi izvori energije u javnom sektoru "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734" y="0"/>
            <a:ext cx="3038145" cy="464206"/>
          </a:xfrm>
          <a:prstGeom prst="rect">
            <a:avLst/>
          </a:prstGeom>
        </p:spPr>
        <p:txBody>
          <a:bodyPr vert="horz" lIns="96197" tIns="48099" rIns="96197" bIns="48099" rtlCol="0"/>
          <a:lstStyle>
            <a:lvl1pPr algn="r">
              <a:defRPr sz="1300"/>
            </a:lvl1pPr>
          </a:lstStyle>
          <a:p>
            <a:pPr>
              <a:defRPr/>
            </a:pPr>
            <a:r>
              <a:rPr lang="sr-Latn-CS"/>
              <a:t>Zagreb, 16.09.2009.</a:t>
            </a:r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30659"/>
            <a:ext cx="3038145" cy="464206"/>
          </a:xfrm>
          <a:prstGeom prst="rect">
            <a:avLst/>
          </a:prstGeom>
        </p:spPr>
        <p:txBody>
          <a:bodyPr vert="horz" wrap="square" lIns="96197" tIns="48099" rIns="96197" bIns="48099" numCol="1" anchor="b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pPr>
              <a:defRPr/>
            </a:pPr>
            <a:r>
              <a:rPr lang="hr-HR"/>
              <a:t>ĐURO ĐAKOVIĆ - HOLDING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734" y="8830659"/>
            <a:ext cx="3038145" cy="464206"/>
          </a:xfrm>
          <a:prstGeom prst="rect">
            <a:avLst/>
          </a:prstGeom>
        </p:spPr>
        <p:txBody>
          <a:bodyPr vert="horz" lIns="96197" tIns="48099" rIns="96197" bIns="48099" rtlCol="0" anchor="b"/>
          <a:lstStyle>
            <a:lvl1pPr algn="r">
              <a:defRPr sz="1300"/>
            </a:lvl1pPr>
          </a:lstStyle>
          <a:p>
            <a:pPr>
              <a:defRPr/>
            </a:pPr>
            <a:fld id="{459E1609-0033-4333-AC20-80FAD8BC7632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1652461250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38145" cy="464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197" tIns="48099" rIns="96197" bIns="48099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GB"/>
              <a:t>KOnferencija " Obnovljivi izvori energije u javnom sektoru "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2257" y="0"/>
            <a:ext cx="3038144" cy="464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197" tIns="48099" rIns="96197" bIns="48099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sr-Latn-CS"/>
              <a:t>Zagreb, 16.09.2009.</a:t>
            </a:r>
            <a:endParaRPr lang="en-GB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9788" cy="34877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4112" y="4416099"/>
            <a:ext cx="5142177" cy="4182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197" tIns="48099" rIns="96197" bIns="4809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8832196"/>
            <a:ext cx="3038145" cy="464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197" tIns="48099" rIns="96197" bIns="48099" numCol="1" anchor="b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GB"/>
              <a:t>ĐURO ĐAKOVIĆ - HOLDING</a:t>
            </a:r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2257" y="8832196"/>
            <a:ext cx="3038144" cy="464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197" tIns="48099" rIns="96197" bIns="48099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FE0C304D-E4BD-45C3-BFDA-8FECA382605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29286744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hr-HR" dirty="0" smtClean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48A811F-096F-4750-A24F-238507965893}" type="slidenum">
              <a:rPr lang="en-GB" smtClean="0"/>
              <a:pPr/>
              <a:t>1</a:t>
            </a:fld>
            <a:endParaRPr lang="en-GB" dirty="0" smtClean="0"/>
          </a:p>
        </p:txBody>
      </p:sp>
      <p:sp>
        <p:nvSpPr>
          <p:cNvPr id="17413" name="Date Placeholder 4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sr-Latn-CS" dirty="0" smtClean="0"/>
              <a:t>Zagreb, 16.09.2009.</a:t>
            </a:r>
            <a:endParaRPr lang="en-GB" dirty="0" smtClean="0"/>
          </a:p>
        </p:txBody>
      </p:sp>
      <p:sp>
        <p:nvSpPr>
          <p:cNvPr id="17414" name="Footer Placeholder 5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GB" dirty="0" smtClean="0"/>
              <a:t>ĐURO ĐAKOVIĆ - HOLDING</a:t>
            </a:r>
          </a:p>
        </p:txBody>
      </p:sp>
      <p:sp>
        <p:nvSpPr>
          <p:cNvPr id="17415" name="Header Placeholder 6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GB" dirty="0" err="1" smtClean="0"/>
              <a:t>KOnferencija</a:t>
            </a:r>
            <a:r>
              <a:rPr lang="en-GB" smtClean="0"/>
              <a:t> " Obnovljivi izvori energije u javnom sektoru "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hr-HR" dirty="0" smtClean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48A811F-096F-4750-A24F-238507965893}" type="slidenum">
              <a:rPr lang="en-GB" smtClean="0"/>
              <a:pPr/>
              <a:t>2</a:t>
            </a:fld>
            <a:endParaRPr lang="en-GB" dirty="0" smtClean="0"/>
          </a:p>
        </p:txBody>
      </p:sp>
      <p:sp>
        <p:nvSpPr>
          <p:cNvPr id="17413" name="Date Placeholder 4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sr-Latn-CS" dirty="0" smtClean="0"/>
              <a:t>Zagreb, 16.09.2009.</a:t>
            </a:r>
            <a:endParaRPr lang="en-GB" dirty="0" smtClean="0"/>
          </a:p>
        </p:txBody>
      </p:sp>
      <p:sp>
        <p:nvSpPr>
          <p:cNvPr id="17414" name="Footer Placeholder 5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GB" dirty="0" smtClean="0"/>
              <a:t>ĐURO ĐAKOVIĆ - HOLDING</a:t>
            </a:r>
          </a:p>
        </p:txBody>
      </p:sp>
      <p:sp>
        <p:nvSpPr>
          <p:cNvPr id="17415" name="Header Placeholder 6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GB" dirty="0" err="1" smtClean="0"/>
              <a:t>KOnferencija</a:t>
            </a:r>
            <a:r>
              <a:rPr lang="en-GB" smtClean="0"/>
              <a:t> " Obnovljivi izvori energije u javnom sektoru "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hr-HR" dirty="0" smtClean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48A811F-096F-4750-A24F-238507965893}" type="slidenum">
              <a:rPr lang="en-GB" smtClean="0"/>
              <a:pPr/>
              <a:t>3</a:t>
            </a:fld>
            <a:endParaRPr lang="en-GB" dirty="0" smtClean="0"/>
          </a:p>
        </p:txBody>
      </p:sp>
      <p:sp>
        <p:nvSpPr>
          <p:cNvPr id="17413" name="Date Placeholder 4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sr-Latn-CS" dirty="0" smtClean="0"/>
              <a:t>Zagreb, 16.09.2009.</a:t>
            </a:r>
            <a:endParaRPr lang="en-GB" dirty="0" smtClean="0"/>
          </a:p>
        </p:txBody>
      </p:sp>
      <p:sp>
        <p:nvSpPr>
          <p:cNvPr id="17414" name="Footer Placeholder 5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GB" dirty="0" smtClean="0"/>
              <a:t>ĐURO ĐAKOVIĆ - HOLDING</a:t>
            </a:r>
          </a:p>
        </p:txBody>
      </p:sp>
      <p:sp>
        <p:nvSpPr>
          <p:cNvPr id="17415" name="Header Placeholder 6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GB" dirty="0" err="1" smtClean="0"/>
              <a:t>KOnferencija</a:t>
            </a:r>
            <a:r>
              <a:rPr lang="en-GB" smtClean="0"/>
              <a:t> " Obnovljivi izvori energije u javnom sektoru "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hr-HR" dirty="0" smtClean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48A811F-096F-4750-A24F-238507965893}" type="slidenum">
              <a:rPr lang="en-GB" smtClean="0"/>
              <a:pPr/>
              <a:t>4</a:t>
            </a:fld>
            <a:endParaRPr lang="en-GB" dirty="0" smtClean="0"/>
          </a:p>
        </p:txBody>
      </p:sp>
      <p:sp>
        <p:nvSpPr>
          <p:cNvPr id="17413" name="Date Placeholder 4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sr-Latn-CS" dirty="0" smtClean="0"/>
              <a:t>Zagreb, 16.09.2009.</a:t>
            </a:r>
            <a:endParaRPr lang="en-GB" dirty="0" smtClean="0"/>
          </a:p>
        </p:txBody>
      </p:sp>
      <p:sp>
        <p:nvSpPr>
          <p:cNvPr id="17414" name="Footer Placeholder 5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GB" dirty="0" smtClean="0"/>
              <a:t>ĐURO ĐAKOVIĆ - HOLDING</a:t>
            </a:r>
          </a:p>
        </p:txBody>
      </p:sp>
      <p:sp>
        <p:nvSpPr>
          <p:cNvPr id="17415" name="Header Placeholder 6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GB" dirty="0" err="1" smtClean="0"/>
              <a:t>KOnferencija</a:t>
            </a:r>
            <a:r>
              <a:rPr lang="en-GB" smtClean="0"/>
              <a:t> " Obnovljivi izvori energije u javnom sektoru "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hr-HR" smtClean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48A811F-096F-4750-A24F-238507965893}" type="slidenum">
              <a:rPr lang="en-GB" smtClean="0"/>
              <a:pPr/>
              <a:t>5</a:t>
            </a:fld>
            <a:endParaRPr lang="en-GB" smtClean="0"/>
          </a:p>
        </p:txBody>
      </p:sp>
      <p:sp>
        <p:nvSpPr>
          <p:cNvPr id="17413" name="Date Placeholder 4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sr-Latn-CS" smtClean="0"/>
              <a:t>Zagreb, 16.09.2009.</a:t>
            </a:r>
            <a:endParaRPr lang="en-GB" smtClean="0"/>
          </a:p>
        </p:txBody>
      </p:sp>
      <p:sp>
        <p:nvSpPr>
          <p:cNvPr id="17414" name="Footer Placeholder 5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GB" smtClean="0"/>
              <a:t>ĐURO ĐAKOVIĆ - HOLDING</a:t>
            </a:r>
          </a:p>
        </p:txBody>
      </p:sp>
      <p:sp>
        <p:nvSpPr>
          <p:cNvPr id="17415" name="Header Placeholder 6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GB" smtClean="0"/>
              <a:t>KOnferencija " Obnovljivi izvori energije u javnom sektoru "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hr-HR" smtClean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48A811F-096F-4750-A24F-238507965893}" type="slidenum">
              <a:rPr lang="en-GB" smtClean="0"/>
              <a:pPr/>
              <a:t>6</a:t>
            </a:fld>
            <a:endParaRPr lang="en-GB" smtClean="0"/>
          </a:p>
        </p:txBody>
      </p:sp>
      <p:sp>
        <p:nvSpPr>
          <p:cNvPr id="17413" name="Date Placeholder 4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sr-Latn-CS" smtClean="0"/>
              <a:t>Zagreb, 16.09.2009.</a:t>
            </a:r>
            <a:endParaRPr lang="en-GB" smtClean="0"/>
          </a:p>
        </p:txBody>
      </p:sp>
      <p:sp>
        <p:nvSpPr>
          <p:cNvPr id="17414" name="Footer Placeholder 5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GB" smtClean="0"/>
              <a:t>ĐURO ĐAKOVIĆ - HOLDING</a:t>
            </a:r>
          </a:p>
        </p:txBody>
      </p:sp>
      <p:sp>
        <p:nvSpPr>
          <p:cNvPr id="17415" name="Header Placeholder 6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GB" smtClean="0"/>
              <a:t>KOnferencija " Obnovljivi izvori energije u javnom sektoru "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Latn-CS" smtClean="0"/>
              <a:t>Zagreb , 16.9.2009</a:t>
            </a:r>
            <a:endParaRPr lang="en-GB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Našice, 07.09.2012.</a:t>
            </a:r>
            <a:endParaRPr lang="en-GB"/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C216C7-5268-4402-A83B-FE77FBFFECB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Latn-CS" smtClean="0"/>
              <a:t>Zagreb , 16.9.2009</a:t>
            </a:r>
            <a:endParaRPr lang="en-GB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Našice, 07.09.2012.</a:t>
            </a:r>
            <a:endParaRPr lang="en-GB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E92A87-4977-44A5-8CFF-F173A3A4227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Latn-CS" smtClean="0"/>
              <a:t>Zagreb , 16.9.2009</a:t>
            </a:r>
            <a:endParaRPr lang="en-GB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Našice, 07.09.2012.</a:t>
            </a:r>
            <a:endParaRPr lang="en-GB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DE4C5B-BD5B-4A2E-AE47-73010A82DCB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457200" y="1981200"/>
            <a:ext cx="4038600" cy="4114800"/>
          </a:xfrm>
        </p:spPr>
        <p:txBody>
          <a:bodyPr>
            <a:normAutofit/>
          </a:bodyPr>
          <a:lstStyle/>
          <a:p>
            <a:pPr lvl="0"/>
            <a:endParaRPr lang="hr-HR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Latn-CS" smtClean="0"/>
              <a:t>Zagreb , 16.9.2009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Našice, 07.09.2012.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F0AD08-9B38-4B27-91AF-8448E02B87E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Latn-CS" smtClean="0"/>
              <a:t>Zagreb , 16.9.2009</a:t>
            </a:r>
            <a:endParaRPr lang="en-GB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Našice, 07.09.2012.</a:t>
            </a:r>
            <a:endParaRPr lang="en-GB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35D892-331E-455D-963A-8A1E154B402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Latn-CS" smtClean="0"/>
              <a:t>Zagreb , 16.9.2009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Našice, 07.09.2012.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6B0B4E-FD6C-4A5B-AD36-467DC7E55B6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Latn-CS" smtClean="0"/>
              <a:t>Zagreb , 16.9.2009</a:t>
            </a:r>
            <a:endParaRPr lang="en-GB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Našice, 07.09.2012.</a:t>
            </a:r>
            <a:endParaRPr lang="en-GB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ACECC3-D5AA-48AA-A3A4-28A62B8C2DE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Latn-CS" smtClean="0"/>
              <a:t>Zagreb , 16.9.2009</a:t>
            </a:r>
            <a:endParaRPr lang="en-GB"/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Našice, 07.09.2012.</a:t>
            </a:r>
            <a:endParaRPr lang="en-GB"/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558474-8783-472F-9971-74F23847C6F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Latn-CS" smtClean="0"/>
              <a:t>Zagreb , 16.9.2009</a:t>
            </a:r>
            <a:endParaRPr lang="en-GB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Našice, 07.09.2012.</a:t>
            </a:r>
            <a:endParaRPr lang="en-GB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3B46E2-B337-4210-944A-AFB188A8019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Latn-CS" smtClean="0"/>
              <a:t>Zagreb , 16.9.2009</a:t>
            </a:r>
            <a:endParaRPr lang="en-GB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Našice, 07.09.2012.</a:t>
            </a:r>
            <a:endParaRPr lang="en-GB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B6E7CB-90C9-4EA2-8C09-A51CAB35451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Latn-CS" smtClean="0"/>
              <a:t>Zagreb , 16.9.2009</a:t>
            </a:r>
            <a:endParaRPr lang="en-GB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Našice, 07.09.2012.</a:t>
            </a:r>
            <a:endParaRPr lang="en-GB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34E23B-2A24-49AD-B1A0-C97224D3997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Right Triangle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+mn-lt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Latn-CS" smtClean="0"/>
              <a:t>Zagreb , 16.9.2009</a:t>
            </a:r>
            <a:endParaRPr lang="en-GB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Našice, 07.09.2012.</a:t>
            </a:r>
            <a:endParaRPr lang="en-GB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9B0BA3-D64C-4E18-B9B4-6CBE9F578A2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+mn-lt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+mn-lt"/>
            </a:endParaRPr>
          </a:p>
        </p:txBody>
      </p:sp>
      <p:sp>
        <p:nvSpPr>
          <p:cNvPr id="2052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3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r>
              <a:rPr lang="sr-Latn-CS" smtClean="0"/>
              <a:t>Zagreb , 16.9.2009</a:t>
            </a:r>
            <a:endParaRPr lang="en-GB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r>
              <a:rPr lang="en-GB" smtClean="0"/>
              <a:t>Našice, 07.09.2012.</a:t>
            </a:r>
            <a:endParaRPr lang="en-GB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A29C71F9-60FF-40DE-AF9C-B1BB18D23C2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grpSp>
        <p:nvGrpSpPr>
          <p:cNvPr id="2057" name="Group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77" r:id="rId2"/>
    <p:sldLayoutId id="2147483786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7" r:id="rId9"/>
    <p:sldLayoutId id="2147483783" r:id="rId10"/>
    <p:sldLayoutId id="2147483784" r:id="rId11"/>
    <p:sldLayoutId id="2147483788" r:id="rId12"/>
  </p:sldLayoutIdLst>
  <p:transition/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5.jpe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6.jpe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4.jpeg"/><Relationship Id="rId4" Type="http://schemas.openxmlformats.org/officeDocument/2006/relationships/image" Target="../media/image3.png"/><Relationship Id="rId9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image" Target="../media/image9.jpe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10.jpe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4.jpeg"/><Relationship Id="rId4" Type="http://schemas.openxmlformats.org/officeDocument/2006/relationships/image" Target="../media/image3.png"/><Relationship Id="rId9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3.jpeg"/><Relationship Id="rId5" Type="http://schemas.openxmlformats.org/officeDocument/2006/relationships/oleObject" Target="../embeddings/oleObject7.bin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14.png"/><Relationship Id="rId7" Type="http://schemas.openxmlformats.org/officeDocument/2006/relationships/diagramQuickStyle" Target="../diagrams/quickStyle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diagramLayout" Target="../diagrams/layout1.xml"/><Relationship Id="rId11" Type="http://schemas.microsoft.com/office/2007/relationships/diagramDrawing" Target="../diagrams/drawing1.xml"/><Relationship Id="rId5" Type="http://schemas.openxmlformats.org/officeDocument/2006/relationships/diagramData" Target="../diagrams/data1.xml"/><Relationship Id="rId10" Type="http://schemas.openxmlformats.org/officeDocument/2006/relationships/oleObject" Target="../embeddings/oleObject8.bin"/><Relationship Id="rId4" Type="http://schemas.openxmlformats.org/officeDocument/2006/relationships/image" Target="../media/image3.png"/><Relationship Id="rId9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9.vml"/><Relationship Id="rId5" Type="http://schemas.openxmlformats.org/officeDocument/2006/relationships/oleObject" Target="../embeddings/oleObject9.bin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A8AD2A-5CE4-4EE1-800B-BFF975D403AD}" type="slidenum">
              <a:rPr lang="en-GB"/>
              <a:pPr>
                <a:defRPr/>
              </a:pPr>
              <a:t>1</a:t>
            </a:fld>
            <a:endParaRPr lang="en-GB" dirty="0"/>
          </a:p>
        </p:txBody>
      </p:sp>
      <p:pic>
        <p:nvPicPr>
          <p:cNvPr id="7176" name="Picture 4" descr="Copy (2) of DD_1921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96336" y="0"/>
            <a:ext cx="1196975" cy="119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7" name="Picture 9" descr="Znak%20Elektromont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44" y="260648"/>
            <a:ext cx="3516948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9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12700" cap="sq" cmpd="sng">
            <a:noFill/>
            <a:prstDash val="solid"/>
            <a:miter lim="800000"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r-HR" dirty="0"/>
          </a:p>
        </p:txBody>
      </p:sp>
      <p:graphicFrame>
        <p:nvGraphicFramePr>
          <p:cNvPr id="7178" name="Object 10"/>
          <p:cNvGraphicFramePr>
            <a:graphicFrameLocks noChangeAspect="1"/>
          </p:cNvGraphicFramePr>
          <p:nvPr/>
        </p:nvGraphicFramePr>
        <p:xfrm>
          <a:off x="5220072" y="404664"/>
          <a:ext cx="1257300" cy="514350"/>
        </p:xfrm>
        <a:graphic>
          <a:graphicData uri="http://schemas.openxmlformats.org/presentationml/2006/ole">
            <p:oleObj spid="_x0000_s7226" r:id="rId6" imgW="1466571" imgH="517737" progId="">
              <p:embed/>
            </p:oleObj>
          </a:graphicData>
        </a:graphic>
      </p:graphicFrame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755576" y="3140968"/>
            <a:ext cx="7772400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  <a:normAutofit fontScale="3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2400" b="1" i="0" u="none" strike="noStrike" kern="1200" cap="none" spc="0" normalizeH="0" baseline="0" noProof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r-HR" sz="2400" b="1" dirty="0" smtClean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2400" b="1" i="0" u="none" strike="noStrike" kern="1200" cap="none" spc="0" normalizeH="0" baseline="0" noProof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9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j-ea"/>
                <a:cs typeface="+mj-cs"/>
              </a:rPr>
              <a:t>Biomasa kao prilika za industrijski i regionalni razvitak RH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r-HR" sz="2400" b="1" dirty="0" smtClean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2400" b="1" i="0" u="none" strike="noStrike" kern="1200" cap="none" spc="0" normalizeH="0" baseline="0" noProof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Našice, 07.09.2012.</a:t>
            </a:r>
            <a:endParaRPr lang="en-GB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A8AD2A-5CE4-4EE1-800B-BFF975D403AD}" type="slidenum">
              <a:rPr lang="en-GB"/>
              <a:pPr>
                <a:defRPr/>
              </a:pPr>
              <a:t>2</a:t>
            </a:fld>
            <a:endParaRPr lang="en-GB" dirty="0"/>
          </a:p>
        </p:txBody>
      </p:sp>
      <p:pic>
        <p:nvPicPr>
          <p:cNvPr id="7176" name="Picture 4" descr="Copy (2) of DD_1921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96336" y="0"/>
            <a:ext cx="1196975" cy="119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7" name="Picture 9" descr="Znak%20Elektromont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44" y="260648"/>
            <a:ext cx="3516948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9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12700" cap="sq" cmpd="sng">
            <a:noFill/>
            <a:prstDash val="solid"/>
            <a:miter lim="800000"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r-HR" dirty="0"/>
          </a:p>
        </p:txBody>
      </p:sp>
      <p:graphicFrame>
        <p:nvGraphicFramePr>
          <p:cNvPr id="7178" name="Object 10"/>
          <p:cNvGraphicFramePr>
            <a:graphicFrameLocks noChangeAspect="1"/>
          </p:cNvGraphicFramePr>
          <p:nvPr/>
        </p:nvGraphicFramePr>
        <p:xfrm>
          <a:off x="5220072" y="404664"/>
          <a:ext cx="1257300" cy="514350"/>
        </p:xfrm>
        <a:graphic>
          <a:graphicData uri="http://schemas.openxmlformats.org/presentationml/2006/ole">
            <p:oleObj spid="_x0000_s207874" r:id="rId6" imgW="1466571" imgH="517737" progId="">
              <p:embed/>
            </p:oleObj>
          </a:graphicData>
        </a:graphic>
      </p:graphicFrame>
      <p:sp>
        <p:nvSpPr>
          <p:cNvPr id="9" name="Pravokutnik 8"/>
          <p:cNvSpPr/>
          <p:nvPr/>
        </p:nvSpPr>
        <p:spPr>
          <a:xfrm>
            <a:off x="395536" y="1772816"/>
            <a:ext cx="817699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Clr>
                <a:schemeClr val="accent4">
                  <a:lumMod val="50000"/>
                </a:schemeClr>
              </a:buClr>
            </a:pPr>
            <a:r>
              <a:rPr lang="hr-HR" sz="1400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Kako nam je energija neophodna za svakodnevno funkcioniranje te ekonomski i tehnološki razvoj, njeno racionalno korištenje ali i alternativni načini njene proizvodnje, trebaju postati prioritet. </a:t>
            </a:r>
          </a:p>
          <a:p>
            <a:pPr algn="just">
              <a:buClr>
                <a:schemeClr val="accent4">
                  <a:lumMod val="50000"/>
                </a:schemeClr>
              </a:buClr>
            </a:pPr>
            <a:r>
              <a:rPr lang="hr-HR" sz="1400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Zbog značajne uloge koju energija ima u gospodarstvu, ona je postala strateški resurs razvijenih država ali i "</a:t>
            </a:r>
            <a:r>
              <a:rPr lang="hr-HR" sz="1400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palica moći </a:t>
            </a:r>
            <a:r>
              <a:rPr lang="hr-HR" sz="1400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“, kojom te države utječu na svjetsko gospodarstvo. </a:t>
            </a:r>
          </a:p>
          <a:p>
            <a:pPr algn="just">
              <a:buClr>
                <a:schemeClr val="accent4">
                  <a:lumMod val="50000"/>
                </a:schemeClr>
              </a:buClr>
            </a:pPr>
            <a:r>
              <a:rPr lang="hr-HR" sz="1400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Za održavanje energetske stabilnosti ali i postizanje energetske neovisnosti, treba se okrenuti alternativnim izvorima energije – OBNOVLJIVIM IZVORIMA ENERGIJE</a:t>
            </a:r>
            <a:endParaRPr lang="hr-HR" sz="1400" dirty="0" smtClean="0"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Clr>
                <a:srgbClr val="FFC000"/>
              </a:buClr>
            </a:pPr>
            <a:endParaRPr lang="hr-HR" dirty="0" smtClean="0"/>
          </a:p>
        </p:txBody>
      </p:sp>
      <p:sp>
        <p:nvSpPr>
          <p:cNvPr id="13" name="Rectangle 12"/>
          <p:cNvSpPr/>
          <p:nvPr/>
        </p:nvSpPr>
        <p:spPr>
          <a:xfrm>
            <a:off x="500034" y="1285860"/>
            <a:ext cx="225254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>
                <a:schemeClr val="accent4">
                  <a:lumMod val="50000"/>
                </a:schemeClr>
              </a:buClr>
            </a:pPr>
            <a:r>
              <a:rPr lang="hr-HR" sz="1400" b="1" u="sng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ENERGETSKI  </a:t>
            </a:r>
            <a:r>
              <a:rPr lang="hr-HR" sz="1400" b="1" u="sng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RESURSI</a:t>
            </a:r>
            <a:endParaRPr lang="hr-HR" sz="1400" b="1" u="sng" dirty="0" smtClean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Našice, 07.09.2012.</a:t>
            </a:r>
            <a:endParaRPr lang="en-GB"/>
          </a:p>
        </p:txBody>
      </p:sp>
      <p:sp>
        <p:nvSpPr>
          <p:cNvPr id="16" name="Pravokutnik 8"/>
          <p:cNvSpPr/>
          <p:nvPr/>
        </p:nvSpPr>
        <p:spPr>
          <a:xfrm>
            <a:off x="1214414" y="3357562"/>
            <a:ext cx="817699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Clr>
                <a:schemeClr val="accent4">
                  <a:lumMod val="50000"/>
                </a:schemeClr>
              </a:buClr>
            </a:pPr>
            <a:r>
              <a:rPr lang="hr-HR" sz="1400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Obnovljivi izvori energije su oni izvori koji se uprirodi stalno iznova stvaraju, a to su:</a:t>
            </a:r>
          </a:p>
          <a:p>
            <a:pPr algn="just">
              <a:buClr>
                <a:schemeClr val="accent4">
                  <a:lumMod val="50000"/>
                </a:schemeClr>
              </a:buClr>
              <a:buFont typeface="Wingdings" pitchFamily="2" charset="2"/>
              <a:buChar char="§"/>
            </a:pPr>
            <a:r>
              <a:rPr lang="hr-HR" sz="1400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r-HR" sz="1400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biomasa</a:t>
            </a:r>
          </a:p>
          <a:p>
            <a:pPr algn="just">
              <a:buClr>
                <a:schemeClr val="accent4">
                  <a:lumMod val="50000"/>
                </a:schemeClr>
              </a:buClr>
              <a:buFont typeface="Wingdings" pitchFamily="2" charset="2"/>
              <a:buChar char="§"/>
            </a:pPr>
            <a:r>
              <a:rPr lang="hr-HR" sz="1400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r-HR" sz="1400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sunce</a:t>
            </a:r>
          </a:p>
          <a:p>
            <a:pPr algn="just">
              <a:buClr>
                <a:schemeClr val="accent4">
                  <a:lumMod val="50000"/>
                </a:schemeClr>
              </a:buClr>
              <a:buFont typeface="Wingdings" pitchFamily="2" charset="2"/>
              <a:buChar char="§"/>
            </a:pPr>
            <a:r>
              <a:rPr lang="hr-HR" sz="1400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vjetar</a:t>
            </a:r>
          </a:p>
          <a:p>
            <a:pPr algn="just">
              <a:buClr>
                <a:schemeClr val="accent4">
                  <a:lumMod val="50000"/>
                </a:schemeClr>
              </a:buClr>
              <a:buFont typeface="Wingdings" pitchFamily="2" charset="2"/>
              <a:buChar char="§"/>
            </a:pPr>
            <a:r>
              <a:rPr lang="hr-HR" sz="1400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v</a:t>
            </a:r>
            <a:r>
              <a:rPr lang="hr-HR" sz="1400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oda</a:t>
            </a:r>
          </a:p>
          <a:p>
            <a:pPr algn="just">
              <a:buClr>
                <a:schemeClr val="accent4">
                  <a:lumMod val="50000"/>
                </a:schemeClr>
              </a:buClr>
              <a:buFont typeface="Wingdings" pitchFamily="2" charset="2"/>
              <a:buChar char="§"/>
            </a:pPr>
            <a:r>
              <a:rPr lang="hr-HR" sz="1400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r-HR" sz="1400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geotermalni izvori</a:t>
            </a:r>
            <a:endParaRPr lang="hr-HR" sz="1400" dirty="0" smtClean="0"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Clr>
                <a:srgbClr val="FFC000"/>
              </a:buClr>
            </a:pPr>
            <a:endParaRPr lang="hr-HR" dirty="0" smtClean="0"/>
          </a:p>
        </p:txBody>
      </p:sp>
      <p:sp>
        <p:nvSpPr>
          <p:cNvPr id="17" name="Pravokutnik 8"/>
          <p:cNvSpPr/>
          <p:nvPr/>
        </p:nvSpPr>
        <p:spPr>
          <a:xfrm>
            <a:off x="357158" y="5072074"/>
            <a:ext cx="81769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Clr>
                <a:schemeClr val="accent4">
                  <a:lumMod val="50000"/>
                </a:schemeClr>
              </a:buClr>
            </a:pPr>
            <a:r>
              <a:rPr lang="hr-HR" sz="1400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Biomasa predstavlja različite produkte biljnog i životinjskog porijekla, koji se ovisno o načinu nastanka koriste za proizvodnju električne i toplinske energije, te goriva za prijevoz.</a:t>
            </a:r>
            <a:endParaRPr lang="hr-HR" sz="1400" dirty="0" smtClean="0">
              <a:solidFill>
                <a:schemeClr val="accent4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A8AD2A-5CE4-4EE1-800B-BFF975D403AD}" type="slidenum">
              <a:rPr lang="en-GB"/>
              <a:pPr>
                <a:defRPr/>
              </a:pPr>
              <a:t>3</a:t>
            </a:fld>
            <a:endParaRPr lang="en-GB" dirty="0"/>
          </a:p>
        </p:txBody>
      </p:sp>
      <p:pic>
        <p:nvPicPr>
          <p:cNvPr id="7176" name="Picture 4" descr="Copy (2) of DD_1921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96336" y="0"/>
            <a:ext cx="1196975" cy="119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7" name="Picture 9" descr="Znak%20Elektromont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44" y="260648"/>
            <a:ext cx="3516948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9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12700" cap="sq" cmpd="sng">
            <a:noFill/>
            <a:prstDash val="solid"/>
            <a:miter lim="800000"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r-HR" dirty="0"/>
          </a:p>
        </p:txBody>
      </p:sp>
      <p:graphicFrame>
        <p:nvGraphicFramePr>
          <p:cNvPr id="7178" name="Object 10"/>
          <p:cNvGraphicFramePr>
            <a:graphicFrameLocks noChangeAspect="1"/>
          </p:cNvGraphicFramePr>
          <p:nvPr/>
        </p:nvGraphicFramePr>
        <p:xfrm>
          <a:off x="5220072" y="404664"/>
          <a:ext cx="1257300" cy="514350"/>
        </p:xfrm>
        <a:graphic>
          <a:graphicData uri="http://schemas.openxmlformats.org/presentationml/2006/ole">
            <p:oleObj spid="_x0000_s176130" r:id="rId6" imgW="1466571" imgH="517737" progId="">
              <p:embed/>
            </p:oleObj>
          </a:graphicData>
        </a:graphic>
      </p:graphicFrame>
      <p:sp>
        <p:nvSpPr>
          <p:cNvPr id="15" name="Rectangle 14"/>
          <p:cNvSpPr/>
          <p:nvPr/>
        </p:nvSpPr>
        <p:spPr>
          <a:xfrm>
            <a:off x="3500430" y="3071810"/>
            <a:ext cx="213231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>
                <a:schemeClr val="accent4">
                  <a:lumMod val="50000"/>
                </a:schemeClr>
              </a:buClr>
              <a:buFont typeface="Wingdings" pitchFamily="2" charset="2"/>
              <a:buChar char="§"/>
            </a:pPr>
            <a:r>
              <a:rPr lang="hr-HR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Sječa i izvoz drva - nekada</a:t>
            </a:r>
          </a:p>
        </p:txBody>
      </p:sp>
      <p:sp>
        <p:nvSpPr>
          <p:cNvPr id="19" name="Rectangle 18"/>
          <p:cNvSpPr/>
          <p:nvPr/>
        </p:nvSpPr>
        <p:spPr>
          <a:xfrm>
            <a:off x="3428992" y="5500702"/>
            <a:ext cx="209063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>
                <a:schemeClr val="accent4">
                  <a:lumMod val="50000"/>
                </a:schemeClr>
              </a:buClr>
              <a:buFont typeface="Wingdings" pitchFamily="2" charset="2"/>
              <a:buChar char="§"/>
            </a:pPr>
            <a:r>
              <a:rPr lang="hr-HR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Sječa i izvoz drva - danas </a:t>
            </a:r>
          </a:p>
        </p:txBody>
      </p:sp>
      <p:pic>
        <p:nvPicPr>
          <p:cNvPr id="13" name="Picture 12" descr="Izvlačenje trupaca iz šume oko 1950 god,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357554" y="1214422"/>
            <a:ext cx="2500329" cy="1855713"/>
          </a:xfrm>
          <a:prstGeom prst="rect">
            <a:avLst/>
          </a:prstGeom>
        </p:spPr>
      </p:pic>
      <p:pic>
        <p:nvPicPr>
          <p:cNvPr id="14" name="Picture 13" descr="mehanizacija 1.jpe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00628" y="3643314"/>
            <a:ext cx="2928958" cy="1737755"/>
          </a:xfrm>
          <a:prstGeom prst="rect">
            <a:avLst/>
          </a:prstGeom>
        </p:spPr>
      </p:pic>
      <p:pic>
        <p:nvPicPr>
          <p:cNvPr id="20" name="Picture 19" descr="piljenje 1.jpe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28662" y="3643314"/>
            <a:ext cx="3214710" cy="1739106"/>
          </a:xfrm>
          <a:prstGeom prst="rect">
            <a:avLst/>
          </a:prstGeom>
        </p:spPr>
      </p:pic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Našice, 07.09.2012.</a:t>
            </a:r>
            <a:endParaRPr lang="en-GB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p"/>
      <p:bldP spid="19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A8AD2A-5CE4-4EE1-800B-BFF975D403AD}" type="slidenum">
              <a:rPr lang="en-GB"/>
              <a:pPr>
                <a:defRPr/>
              </a:pPr>
              <a:t>4</a:t>
            </a:fld>
            <a:endParaRPr lang="en-GB" dirty="0"/>
          </a:p>
        </p:txBody>
      </p:sp>
      <p:pic>
        <p:nvPicPr>
          <p:cNvPr id="7176" name="Picture 4" descr="Copy (2) of DD_1921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96336" y="0"/>
            <a:ext cx="1196975" cy="119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7" name="Picture 9" descr="Znak%20Elektromont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44" y="260648"/>
            <a:ext cx="3516948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9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12700" cap="sq" cmpd="sng">
            <a:noFill/>
            <a:prstDash val="solid"/>
            <a:miter lim="800000"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r-HR" dirty="0"/>
          </a:p>
        </p:txBody>
      </p:sp>
      <p:graphicFrame>
        <p:nvGraphicFramePr>
          <p:cNvPr id="7178" name="Object 10"/>
          <p:cNvGraphicFramePr>
            <a:graphicFrameLocks noChangeAspect="1"/>
          </p:cNvGraphicFramePr>
          <p:nvPr/>
        </p:nvGraphicFramePr>
        <p:xfrm>
          <a:off x="5220072" y="404664"/>
          <a:ext cx="1257300" cy="514350"/>
        </p:xfrm>
        <a:graphic>
          <a:graphicData uri="http://schemas.openxmlformats.org/presentationml/2006/ole">
            <p:oleObj spid="_x0000_s174082" r:id="rId6" imgW="1466571" imgH="517737" progId="">
              <p:embed/>
            </p:oleObj>
          </a:graphicData>
        </a:graphic>
      </p:graphicFrame>
      <p:sp>
        <p:nvSpPr>
          <p:cNvPr id="9" name="Rectangle 5"/>
          <p:cNvSpPr/>
          <p:nvPr/>
        </p:nvSpPr>
        <p:spPr>
          <a:xfrm>
            <a:off x="428596" y="1428736"/>
            <a:ext cx="767806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accent4">
                  <a:lumMod val="50000"/>
                </a:schemeClr>
              </a:buClr>
              <a:buFont typeface="Wingdings" pitchFamily="2" charset="2"/>
              <a:buChar char="§"/>
            </a:pPr>
            <a:r>
              <a:rPr lang="hr-HR" sz="1400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r-HR" sz="1400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Najpovoljniji </a:t>
            </a:r>
            <a:r>
              <a:rPr lang="hr-HR" sz="1400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energetski resurs</a:t>
            </a:r>
          </a:p>
          <a:p>
            <a:pPr>
              <a:buClr>
                <a:schemeClr val="accent4">
                  <a:lumMod val="50000"/>
                </a:schemeClr>
              </a:buClr>
              <a:buFont typeface="Wingdings" pitchFamily="2" charset="2"/>
              <a:buChar char="§"/>
            </a:pPr>
            <a:r>
              <a:rPr lang="hr-HR" sz="1400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Najdostupniji energetski resurs</a:t>
            </a:r>
          </a:p>
          <a:p>
            <a:pPr>
              <a:buClr>
                <a:schemeClr val="accent4">
                  <a:lumMod val="50000"/>
                </a:schemeClr>
              </a:buClr>
              <a:buFont typeface="Wingdings" pitchFamily="2" charset="2"/>
              <a:buChar char="§"/>
            </a:pPr>
            <a:r>
              <a:rPr lang="hr-HR" sz="1400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Obnovljiv resurs </a:t>
            </a:r>
          </a:p>
          <a:p>
            <a:pPr>
              <a:buClr>
                <a:schemeClr val="accent4">
                  <a:lumMod val="50000"/>
                </a:schemeClr>
              </a:buClr>
              <a:buFont typeface="Wingdings" pitchFamily="2" charset="2"/>
              <a:buChar char="§"/>
            </a:pPr>
            <a:r>
              <a:rPr lang="hr-HR" sz="1400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Nema negativnih utjecaja na ljudsko zdravlje</a:t>
            </a:r>
          </a:p>
          <a:p>
            <a:pPr>
              <a:buClr>
                <a:schemeClr val="accent4">
                  <a:lumMod val="50000"/>
                </a:schemeClr>
              </a:buClr>
              <a:buFont typeface="Wingdings" pitchFamily="2" charset="2"/>
              <a:buChar char="§"/>
            </a:pPr>
            <a:r>
              <a:rPr lang="hr-HR" sz="1400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Njegova eksploatacija ne iziskuje velike investicije, u odnosu na druge energente</a:t>
            </a:r>
          </a:p>
          <a:p>
            <a:pPr>
              <a:buClr>
                <a:schemeClr val="accent4">
                  <a:lumMod val="50000"/>
                </a:schemeClr>
              </a:buClr>
              <a:buFont typeface="Wingdings" pitchFamily="2" charset="2"/>
              <a:buChar char="§"/>
            </a:pPr>
            <a:r>
              <a:rPr lang="hr-HR" sz="1400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Njegova eksploatacija omogućava zapošljavanje u ruralnim i manje razvijenim područjima.....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71538" y="5072074"/>
            <a:ext cx="7643866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accent4">
                  <a:lumMod val="50000"/>
                </a:schemeClr>
              </a:buClr>
              <a:buFont typeface="Wingdings" pitchFamily="2" charset="2"/>
              <a:buChar char="§"/>
            </a:pPr>
            <a:r>
              <a:rPr lang="hr-HR" sz="1400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Iako smo u tehnološkom zaostatku, ljudski potencijali nam daju nadu za optimizam   </a:t>
            </a:r>
          </a:p>
          <a:p>
            <a:pPr>
              <a:buClr>
                <a:schemeClr val="accent4">
                  <a:lumMod val="50000"/>
                </a:schemeClr>
              </a:buClr>
              <a:buFont typeface="Wingdings" pitchFamily="2" charset="2"/>
              <a:buChar char="§"/>
            </a:pPr>
            <a:r>
              <a:rPr lang="hr-HR" sz="1400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Praćenje svjetskih trendova i upoznavanje s novim tehnologijama</a:t>
            </a:r>
          </a:p>
          <a:p>
            <a:pPr>
              <a:buClr>
                <a:schemeClr val="accent4">
                  <a:lumMod val="50000"/>
                </a:schemeClr>
              </a:buClr>
              <a:buFont typeface="Wingdings" pitchFamily="2" charset="2"/>
              <a:buChar char="§"/>
            </a:pPr>
            <a:r>
              <a:rPr lang="hr-HR" sz="1400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Konstantna edukacija i usvajanje novih znanja</a:t>
            </a:r>
          </a:p>
          <a:p>
            <a:pPr>
              <a:buClr>
                <a:schemeClr val="accent4">
                  <a:lumMod val="50000"/>
                </a:schemeClr>
              </a:buClr>
              <a:buFont typeface="Wingdings" pitchFamily="2" charset="2"/>
              <a:buChar char="§"/>
            </a:pPr>
            <a:r>
              <a:rPr lang="hr-HR" sz="1400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Hrabrost, udlučnost i ustrajnost </a:t>
            </a:r>
          </a:p>
          <a:p>
            <a:pPr>
              <a:buClr>
                <a:schemeClr val="accent4">
                  <a:lumMod val="50000"/>
                </a:schemeClr>
              </a:buClr>
              <a:buFont typeface="Wingdings" pitchFamily="2" charset="2"/>
              <a:buChar char="§"/>
            </a:pPr>
            <a:r>
              <a:rPr lang="hr-HR" sz="1400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Podrška državnih struktura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85720" y="1071546"/>
            <a:ext cx="199490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>
                <a:srgbClr val="FFC000"/>
              </a:buClr>
            </a:pPr>
            <a:r>
              <a:rPr lang="hr-HR" b="1" u="sng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DRVO  KAO  ENERGENT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000100" y="4572008"/>
            <a:ext cx="585791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FFC000"/>
              </a:buClr>
            </a:pPr>
            <a:r>
              <a:rPr lang="hr-HR" b="1" u="sng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LJUDI  </a:t>
            </a:r>
            <a:r>
              <a:rPr lang="hr-HR" b="1" u="sng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KAO  </a:t>
            </a:r>
            <a:r>
              <a:rPr lang="hr-HR" b="1" u="sng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POKRETAČI </a:t>
            </a:r>
            <a:r>
              <a:rPr lang="hr-HR" b="1" u="sng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INDUSTRIJSKOG  I  GOSPODARSKOG  </a:t>
            </a:r>
            <a:r>
              <a:rPr lang="hr-HR" b="1" u="sng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RAZVOJA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42910" y="3000372"/>
            <a:ext cx="389311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>
                <a:srgbClr val="FFC000"/>
              </a:buClr>
            </a:pPr>
            <a:r>
              <a:rPr lang="hr-HR" b="1" u="sng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EFEKTI  ENERGETSKOG </a:t>
            </a:r>
            <a:r>
              <a:rPr lang="hr-HR" b="1" u="sng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KORIŠTENJA  BIOMASE</a:t>
            </a:r>
            <a:endParaRPr lang="hr-HR" b="1" u="sng" dirty="0" smtClean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14348" y="3429000"/>
            <a:ext cx="192882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accent4">
                  <a:lumMod val="50000"/>
                </a:schemeClr>
              </a:buClr>
              <a:buFont typeface="Wingdings" pitchFamily="2" charset="2"/>
              <a:buChar char="§"/>
            </a:pPr>
            <a:r>
              <a:rPr lang="hr-HR" sz="1400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r-HR" sz="1400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Ekološki</a:t>
            </a:r>
            <a:endParaRPr lang="hr-HR" sz="1400" dirty="0" smtClean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Clr>
                <a:schemeClr val="accent4">
                  <a:lumMod val="50000"/>
                </a:schemeClr>
              </a:buClr>
              <a:buFont typeface="Wingdings" pitchFamily="2" charset="2"/>
              <a:buChar char="§"/>
            </a:pPr>
            <a:r>
              <a:rPr lang="hr-HR" sz="1400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r-HR" sz="1400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Energetski</a:t>
            </a:r>
            <a:endParaRPr lang="hr-HR" sz="1400" dirty="0" smtClean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Clr>
                <a:schemeClr val="accent4">
                  <a:lumMod val="50000"/>
                </a:schemeClr>
              </a:buClr>
              <a:buFont typeface="Wingdings" pitchFamily="2" charset="2"/>
              <a:buChar char="§"/>
            </a:pPr>
            <a:r>
              <a:rPr lang="hr-HR" sz="1400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Gospodarski</a:t>
            </a:r>
          </a:p>
          <a:p>
            <a:pPr>
              <a:buClr>
                <a:schemeClr val="accent4">
                  <a:lumMod val="50000"/>
                </a:schemeClr>
              </a:buClr>
              <a:buFont typeface="Wingdings" pitchFamily="2" charset="2"/>
              <a:buChar char="§"/>
            </a:pPr>
            <a:r>
              <a:rPr lang="hr-HR" sz="1400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Socijalni</a:t>
            </a: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Našice, 07.09.2012.</a:t>
            </a:r>
            <a:endParaRPr lang="en-GB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14" grpId="0" build="p"/>
      <p:bldP spid="16" grpId="0" build="p"/>
      <p:bldP spid="17" grpId="0" build="p"/>
      <p:bldP spid="11" grpId="0" build="p"/>
      <p:bldP spid="12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A8AD2A-5CE4-4EE1-800B-BFF975D403AD}" type="slidenum">
              <a:rPr lang="en-GB"/>
              <a:pPr>
                <a:defRPr/>
              </a:pPr>
              <a:t>5</a:t>
            </a:fld>
            <a:endParaRPr lang="en-GB" dirty="0"/>
          </a:p>
        </p:txBody>
      </p:sp>
      <p:pic>
        <p:nvPicPr>
          <p:cNvPr id="7176" name="Picture 4" descr="Copy (2) of DD_1921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96336" y="0"/>
            <a:ext cx="1196975" cy="119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7" name="Picture 9" descr="Znak%20Elektromont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44" y="260648"/>
            <a:ext cx="3516948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9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12700" cap="sq" cmpd="sng">
            <a:noFill/>
            <a:prstDash val="solid"/>
            <a:miter lim="800000"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r-HR"/>
          </a:p>
        </p:txBody>
      </p:sp>
      <p:graphicFrame>
        <p:nvGraphicFramePr>
          <p:cNvPr id="7178" name="Object 10"/>
          <p:cNvGraphicFramePr>
            <a:graphicFrameLocks noChangeAspect="1"/>
          </p:cNvGraphicFramePr>
          <p:nvPr/>
        </p:nvGraphicFramePr>
        <p:xfrm>
          <a:off x="5220072" y="404664"/>
          <a:ext cx="1257300" cy="514350"/>
        </p:xfrm>
        <a:graphic>
          <a:graphicData uri="http://schemas.openxmlformats.org/presentationml/2006/ole">
            <p:oleObj spid="_x0000_s116787" r:id="rId6" imgW="1466571" imgH="517737" progId="">
              <p:embed/>
            </p:oleObj>
          </a:graphicData>
        </a:graphic>
      </p:graphicFrame>
      <p:sp>
        <p:nvSpPr>
          <p:cNvPr id="11" name="Content Placeholder 3"/>
          <p:cNvSpPr txBox="1">
            <a:spLocks/>
          </p:cNvSpPr>
          <p:nvPr/>
        </p:nvSpPr>
        <p:spPr>
          <a:xfrm>
            <a:off x="5148064" y="1772816"/>
            <a:ext cx="3888432" cy="4680520"/>
          </a:xfrm>
          <a:prstGeom prst="rect">
            <a:avLst/>
          </a:prstGeom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65000"/>
              <a:defRPr/>
            </a:pPr>
            <a:r>
              <a:rPr lang="hr-HR" sz="140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Tahoma" pitchFamily="34" charset="0"/>
                <a:cs typeface="Tahoma" pitchFamily="34" charset="0"/>
              </a:rPr>
              <a:t>           </a:t>
            </a:r>
            <a:endParaRPr lang="hr-HR" sz="1400" dirty="0">
              <a:effectLst>
                <a:outerShdw blurRad="38100" dist="38100" dir="2700000" algn="tl">
                  <a:srgbClr val="C0C0C0"/>
                </a:outerShdw>
              </a:effectLst>
              <a:ea typeface="Tahoma" pitchFamily="34" charset="0"/>
              <a:cs typeface="Tahoma" pitchFamily="34" charset="0"/>
            </a:endParaRPr>
          </a:p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65000"/>
              <a:defRPr/>
            </a:pPr>
            <a:r>
              <a:rPr lang="hr-HR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onstantia" pitchFamily="18" charset="0"/>
              </a:rPr>
              <a:t> </a:t>
            </a:r>
          </a:p>
        </p:txBody>
      </p:sp>
      <p:sp>
        <p:nvSpPr>
          <p:cNvPr id="14" name="Pravokutnik 13"/>
          <p:cNvSpPr/>
          <p:nvPr/>
        </p:nvSpPr>
        <p:spPr>
          <a:xfrm>
            <a:off x="357158" y="1428736"/>
            <a:ext cx="820891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Clr>
                <a:schemeClr val="accent4">
                  <a:lumMod val="50000"/>
                </a:schemeClr>
              </a:buClr>
              <a:buFont typeface="Wingdings" pitchFamily="2" charset="2"/>
              <a:buChar char="§"/>
            </a:pPr>
            <a:r>
              <a:rPr lang="hr-HR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r-HR" dirty="0" smtClean="0">
                <a:solidFill>
                  <a:schemeClr val="accent4">
                    <a:lumMod val="50000"/>
                  </a:schemeClr>
                </a:solidFill>
              </a:rPr>
              <a:t>opća svijest o važnosti obnovljivih izvora energije i potencijalu drvne mase</a:t>
            </a:r>
          </a:p>
          <a:p>
            <a:pPr lvl="0">
              <a:buClr>
                <a:schemeClr val="accent4">
                  <a:lumMod val="50000"/>
                </a:schemeClr>
              </a:buClr>
              <a:buFont typeface="Wingdings" pitchFamily="2" charset="2"/>
              <a:buChar char="§"/>
            </a:pPr>
            <a:r>
              <a:rPr lang="hr-HR" dirty="0" smtClean="0">
                <a:solidFill>
                  <a:schemeClr val="accent4">
                    <a:lumMod val="50000"/>
                  </a:schemeClr>
                </a:solidFill>
              </a:rPr>
              <a:t> u svijetu velike kompanije nisu pokazale interes za ponudom postrojenja na biomasu kapaciteta  od 0,4 – 1,0 MW el.</a:t>
            </a:r>
            <a:endParaRPr lang="hr-HR" dirty="0" smtClean="0"/>
          </a:p>
          <a:p>
            <a:pPr lvl="0">
              <a:buClr>
                <a:schemeClr val="accent4">
                  <a:lumMod val="50000"/>
                </a:schemeClr>
              </a:buClr>
              <a:buFont typeface="Wingdings" pitchFamily="2" charset="2"/>
              <a:buChar char="§"/>
            </a:pPr>
            <a:r>
              <a:rPr lang="hr-HR" dirty="0" smtClean="0">
                <a:solidFill>
                  <a:schemeClr val="accent4">
                    <a:lumMod val="50000"/>
                  </a:schemeClr>
                </a:solidFill>
              </a:rPr>
              <a:t> tradicija u području projektiranja i izgradnje termoenergetskih postrojenja u ĐĐ</a:t>
            </a:r>
          </a:p>
          <a:p>
            <a:pPr lvl="0">
              <a:buClr>
                <a:schemeClr val="accent4">
                  <a:lumMod val="50000"/>
                </a:schemeClr>
              </a:buClr>
              <a:buFont typeface="Wingdings" pitchFamily="2" charset="2"/>
              <a:buChar char="§"/>
            </a:pPr>
            <a:r>
              <a:rPr lang="hr-HR" dirty="0" smtClean="0">
                <a:solidFill>
                  <a:schemeClr val="accent4">
                    <a:lumMod val="50000"/>
                  </a:schemeClr>
                </a:solidFill>
              </a:rPr>
              <a:t> znanje i iskustvo inženjera koji su radili i rade na području energetike</a:t>
            </a:r>
          </a:p>
          <a:p>
            <a:pPr lvl="0">
              <a:buClr>
                <a:schemeClr val="accent4">
                  <a:lumMod val="50000"/>
                </a:schemeClr>
              </a:buClr>
              <a:buFont typeface="Wingdings" pitchFamily="2" charset="2"/>
              <a:buChar char="§"/>
            </a:pPr>
            <a:r>
              <a:rPr lang="hr-HR" dirty="0" smtClean="0">
                <a:solidFill>
                  <a:schemeClr val="accent4">
                    <a:lumMod val="50000"/>
                  </a:schemeClr>
                </a:solidFill>
              </a:rPr>
              <a:t> dostupnost dijela  potrebnih tehnologija u krugu ĐĐ za proizvodnju komponenti</a:t>
            </a:r>
          </a:p>
        </p:txBody>
      </p:sp>
      <p:sp>
        <p:nvSpPr>
          <p:cNvPr id="18" name="Rectangle 17"/>
          <p:cNvSpPr/>
          <p:nvPr/>
        </p:nvSpPr>
        <p:spPr>
          <a:xfrm>
            <a:off x="357158" y="1071546"/>
            <a:ext cx="764386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FFC000"/>
              </a:buClr>
            </a:pPr>
            <a:r>
              <a:rPr lang="hr-HR" sz="1400" b="1" u="sng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KOGENERACIJSKA </a:t>
            </a:r>
            <a:r>
              <a:rPr lang="hr-HR" sz="1400" b="1" u="sng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BIOENERGANA </a:t>
            </a:r>
            <a:r>
              <a:rPr lang="hr-HR" sz="1400" b="1" u="sng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-  KAO PRIMJER</a:t>
            </a:r>
          </a:p>
          <a:p>
            <a:pPr>
              <a:buClr>
                <a:srgbClr val="FFC000"/>
              </a:buClr>
              <a:buFont typeface="Wingdings" pitchFamily="2" charset="2"/>
              <a:buChar char="§"/>
            </a:pPr>
            <a:endParaRPr lang="hr-HR" sz="1400" dirty="0" smtClean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9" name="Slika 8" descr="DSC05350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28596" y="2786058"/>
            <a:ext cx="4357718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Pravokutnik 16"/>
          <p:cNvSpPr/>
          <p:nvPr/>
        </p:nvSpPr>
        <p:spPr>
          <a:xfrm>
            <a:off x="4786314" y="3071810"/>
            <a:ext cx="414340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Clr>
                <a:schemeClr val="accent4">
                  <a:lumMod val="50000"/>
                </a:schemeClr>
              </a:buClr>
            </a:pPr>
            <a:endParaRPr lang="hr-HR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lvl="0">
              <a:buClr>
                <a:schemeClr val="accent4">
                  <a:lumMod val="50000"/>
                </a:schemeClr>
              </a:buClr>
              <a:buFont typeface="Wingdings" pitchFamily="2" charset="2"/>
              <a:buChar char="§"/>
            </a:pPr>
            <a:r>
              <a:rPr lang="hr-HR" dirty="0" smtClean="0">
                <a:solidFill>
                  <a:schemeClr val="accent4">
                    <a:lumMod val="50000"/>
                  </a:schemeClr>
                </a:solidFill>
              </a:rPr>
              <a:t> troškovi izgradnje  po kW instalirane snage  niži u odnosu na </a:t>
            </a:r>
            <a:r>
              <a:rPr lang="hr-HR" dirty="0" smtClean="0">
                <a:solidFill>
                  <a:schemeClr val="accent4">
                    <a:lumMod val="50000"/>
                  </a:schemeClr>
                </a:solidFill>
              </a:rPr>
              <a:t>druge </a:t>
            </a:r>
            <a:r>
              <a:rPr lang="hr-HR" dirty="0" smtClean="0">
                <a:solidFill>
                  <a:schemeClr val="accent4">
                    <a:lumMod val="50000"/>
                  </a:schemeClr>
                </a:solidFill>
              </a:rPr>
              <a:t>trenutne tehnologije</a:t>
            </a:r>
          </a:p>
          <a:p>
            <a:pPr lvl="0">
              <a:buClr>
                <a:schemeClr val="accent4">
                  <a:lumMod val="50000"/>
                </a:schemeClr>
              </a:buClr>
              <a:buFont typeface="Wingdings" pitchFamily="2" charset="2"/>
              <a:buChar char="§"/>
            </a:pPr>
            <a:r>
              <a:rPr lang="hr-HR" dirty="0" smtClean="0">
                <a:solidFill>
                  <a:schemeClr val="accent4">
                    <a:lumMod val="50000"/>
                  </a:schemeClr>
                </a:solidFill>
              </a:rPr>
              <a:t> manja vlastita potrošnja</a:t>
            </a:r>
          </a:p>
          <a:p>
            <a:pPr lvl="0">
              <a:buClr>
                <a:schemeClr val="accent4">
                  <a:lumMod val="50000"/>
                </a:schemeClr>
              </a:buClr>
              <a:buFont typeface="Wingdings" pitchFamily="2" charset="2"/>
              <a:buChar char="§"/>
            </a:pPr>
            <a:r>
              <a:rPr lang="hr-HR" dirty="0" smtClean="0">
                <a:solidFill>
                  <a:schemeClr val="accent4">
                    <a:lumMod val="50000"/>
                  </a:schemeClr>
                </a:solidFill>
              </a:rPr>
              <a:t> manji troškovi održavanja</a:t>
            </a:r>
          </a:p>
          <a:p>
            <a:pPr lvl="0">
              <a:buClr>
                <a:schemeClr val="accent4">
                  <a:lumMod val="50000"/>
                </a:schemeClr>
              </a:buClr>
              <a:buFont typeface="Wingdings" pitchFamily="2" charset="2"/>
              <a:buChar char="§"/>
            </a:pPr>
            <a:r>
              <a:rPr lang="hr-HR" dirty="0" smtClean="0">
                <a:solidFill>
                  <a:schemeClr val="accent4">
                    <a:lumMod val="50000"/>
                  </a:schemeClr>
                </a:solidFill>
              </a:rPr>
              <a:t> ne zahtijeva dodatne objekte (zgradu, rashladne tornjeve...)</a:t>
            </a:r>
          </a:p>
          <a:p>
            <a:pPr lvl="0">
              <a:buClr>
                <a:schemeClr val="accent4">
                  <a:lumMod val="50000"/>
                </a:schemeClr>
              </a:buClr>
              <a:buFont typeface="Wingdings" pitchFamily="2" charset="2"/>
              <a:buChar char="§"/>
            </a:pPr>
            <a:r>
              <a:rPr lang="hr-HR" dirty="0" smtClean="0">
                <a:solidFill>
                  <a:schemeClr val="accent4">
                    <a:lumMod val="50000"/>
                  </a:schemeClr>
                </a:solidFill>
              </a:rPr>
              <a:t> potrošnja vode je zanemariva, a za istu ne treba nikakve kemijska priprema</a:t>
            </a:r>
          </a:p>
          <a:p>
            <a:pPr lvl="0">
              <a:buClr>
                <a:schemeClr val="accent4">
                  <a:lumMod val="50000"/>
                </a:schemeClr>
              </a:buClr>
              <a:buFont typeface="Wingdings" pitchFamily="2" charset="2"/>
              <a:buChar char="§"/>
            </a:pPr>
            <a:r>
              <a:rPr lang="hr-HR" dirty="0" smtClean="0">
                <a:solidFill>
                  <a:schemeClr val="accent4">
                    <a:lumMod val="50000"/>
                  </a:schemeClr>
                </a:solidFill>
              </a:rPr>
              <a:t> kraće vrijeme izvedbe postrojenja</a:t>
            </a:r>
          </a:p>
          <a:p>
            <a:pPr lvl="0">
              <a:buClr>
                <a:schemeClr val="accent4">
                  <a:lumMod val="50000"/>
                </a:schemeClr>
              </a:buClr>
              <a:buFont typeface="Wingdings" pitchFamily="2" charset="2"/>
              <a:buChar char="§"/>
            </a:pPr>
            <a:r>
              <a:rPr lang="hr-HR" dirty="0" smtClean="0">
                <a:solidFill>
                  <a:schemeClr val="accent4">
                    <a:lumMod val="50000"/>
                  </a:schemeClr>
                </a:solidFill>
              </a:rPr>
              <a:t> prikladnost za široki spektar primjene </a:t>
            </a:r>
          </a:p>
          <a:p>
            <a:pPr>
              <a:buClr>
                <a:schemeClr val="accent4">
                  <a:lumMod val="50000"/>
                </a:schemeClr>
              </a:buClr>
              <a:buFont typeface="Wingdings" pitchFamily="2" charset="2"/>
              <a:buChar char="§"/>
            </a:pPr>
            <a:r>
              <a:rPr lang="hr-HR" dirty="0" smtClean="0">
                <a:solidFill>
                  <a:schemeClr val="accent4">
                    <a:lumMod val="50000"/>
                  </a:schemeClr>
                </a:solidFill>
              </a:rPr>
              <a:t> namijenjeno tržišnoj  niši za koju za sada nisu pokazale interes velike europske ili svjetske kompanije</a:t>
            </a:r>
          </a:p>
          <a:p>
            <a:pPr lvl="0">
              <a:buClr>
                <a:schemeClr val="accent4">
                  <a:lumMod val="50000"/>
                </a:schemeClr>
              </a:buClr>
              <a:buFont typeface="Wingdings" pitchFamily="2" charset="2"/>
              <a:buChar char="§"/>
            </a:pPr>
            <a:endParaRPr lang="hr-HR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Našice, 07.09.2012.</a:t>
            </a:r>
            <a:endParaRPr lang="en-GB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  <p:bldP spid="18" grpId="0" build="p"/>
      <p:bldP spid="21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A8AD2A-5CE4-4EE1-800B-BFF975D403AD}" type="slidenum">
              <a:rPr lang="en-GB"/>
              <a:pPr>
                <a:defRPr/>
              </a:pPr>
              <a:t>6</a:t>
            </a:fld>
            <a:endParaRPr lang="en-GB" dirty="0"/>
          </a:p>
        </p:txBody>
      </p:sp>
      <p:pic>
        <p:nvPicPr>
          <p:cNvPr id="7176" name="Picture 4" descr="Copy (2) of DD_1921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96336" y="0"/>
            <a:ext cx="1196975" cy="119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7" name="Picture 9" descr="Znak%20Elektromont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44" y="260648"/>
            <a:ext cx="3516948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9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12700" cap="sq" cmpd="sng">
            <a:noFill/>
            <a:prstDash val="solid"/>
            <a:miter lim="800000"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r-HR"/>
          </a:p>
        </p:txBody>
      </p:sp>
      <p:graphicFrame>
        <p:nvGraphicFramePr>
          <p:cNvPr id="7178" name="Object 10"/>
          <p:cNvGraphicFramePr>
            <a:graphicFrameLocks noChangeAspect="1"/>
          </p:cNvGraphicFramePr>
          <p:nvPr/>
        </p:nvGraphicFramePr>
        <p:xfrm>
          <a:off x="5220072" y="404664"/>
          <a:ext cx="1257300" cy="514350"/>
        </p:xfrm>
        <a:graphic>
          <a:graphicData uri="http://schemas.openxmlformats.org/presentationml/2006/ole">
            <p:oleObj spid="_x0000_s101427" r:id="rId6" imgW="1466571" imgH="517737" progId="">
              <p:embed/>
            </p:oleObj>
          </a:graphicData>
        </a:graphic>
      </p:graphicFrame>
      <p:sp>
        <p:nvSpPr>
          <p:cNvPr id="101379" name="Rectangle 3"/>
          <p:cNvSpPr>
            <a:spLocks noChangeArrowheads="1"/>
          </p:cNvSpPr>
          <p:nvPr/>
        </p:nvSpPr>
        <p:spPr bwMode="auto">
          <a:xfrm>
            <a:off x="4071934" y="1357298"/>
            <a:ext cx="469135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4">
                  <a:lumMod val="50000"/>
                </a:schemeClr>
              </a:buClr>
              <a:buSzTx/>
              <a:buFont typeface="Wingdings" pitchFamily="2" charset="2"/>
              <a:buChar char="§"/>
              <a:tabLst/>
            </a:pPr>
            <a:r>
              <a:rPr lang="hr-HR" sz="1000" dirty="0" smtClean="0"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hr-HR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modularna </a:t>
            </a:r>
            <a:r>
              <a:rPr kumimoji="0" lang="hr-HR" b="0" i="0" u="none" strike="noStrike" cap="none" normalizeH="0" baseline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izvedba </a:t>
            </a:r>
            <a:r>
              <a:rPr kumimoji="0" lang="hr-HR" b="0" i="0" u="none" strike="noStrike" cap="none" normalizeH="0" baseline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s </a:t>
            </a:r>
            <a:r>
              <a:rPr kumimoji="0" lang="hr-HR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tvorničkom ugradnjom opreme u okviru pojedinih modula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4">
                  <a:lumMod val="50000"/>
                </a:schemeClr>
              </a:buClr>
              <a:buSzTx/>
              <a:buFont typeface="Wingdings" pitchFamily="2" charset="2"/>
              <a:buChar char="§"/>
              <a:tabLst/>
            </a:pPr>
            <a:r>
              <a:rPr kumimoji="0" lang="hr-HR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na mjestu ugradnje moduli se postavljaju na pripremljeni temeljni plato postrojenja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4">
                  <a:lumMod val="50000"/>
                </a:schemeClr>
              </a:buClr>
              <a:buSzTx/>
              <a:buFont typeface="Wingdings" pitchFamily="2" charset="2"/>
              <a:buChar char="§"/>
              <a:tabLst/>
            </a:pPr>
            <a:r>
              <a:rPr kumimoji="0" lang="hr-HR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moduli su povezani u zajedničku tehnološku cjelinu sa poveznim cjevovodima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4">
                  <a:lumMod val="50000"/>
                </a:schemeClr>
              </a:buClr>
              <a:buSzTx/>
              <a:tabLst/>
            </a:pPr>
            <a:r>
              <a:rPr lang="hr-HR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hr-HR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kanalima te  energetskim i upravljačkim kablovima.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4">
                  <a:lumMod val="50000"/>
                </a:schemeClr>
              </a:buClr>
              <a:buSzTx/>
              <a:buFont typeface="Wingdings" pitchFamily="2" charset="2"/>
              <a:buChar char="§"/>
              <a:tabLst/>
            </a:pPr>
            <a:r>
              <a:rPr kumimoji="0" lang="hr-HR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iznad modula je postavljena</a:t>
            </a:r>
            <a:r>
              <a:rPr kumimoji="0" lang="hr-HR" b="0" i="0" u="none" strike="noStrike" cap="none" normalizeH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hr-HR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nadstrešnica zbog zaštite od direktnog utjecaja oborina</a:t>
            </a:r>
            <a:endParaRPr kumimoji="0" lang="hr-HR" b="0" i="0" u="none" strike="noStrike" cap="none" normalizeH="0" baseline="0" dirty="0" smtClean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5" name="Slika 7" descr="3D postrojenje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28596" y="1428737"/>
            <a:ext cx="3286148" cy="2600029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357158" y="1071546"/>
            <a:ext cx="764386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FFC000"/>
              </a:buClr>
            </a:pPr>
            <a:r>
              <a:rPr lang="hr-HR" sz="1400" b="1" u="sng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MODULARNA </a:t>
            </a:r>
            <a:r>
              <a:rPr lang="hr-HR" sz="1400" b="1" u="sng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IZVEDBA</a:t>
            </a:r>
            <a:endParaRPr lang="hr-HR" sz="1400" b="1" u="sng" dirty="0" smtClean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>
              <a:buClr>
                <a:srgbClr val="FFC000"/>
              </a:buClr>
              <a:buFont typeface="Wingdings" pitchFamily="2" charset="2"/>
              <a:buChar char="§"/>
            </a:pPr>
            <a:endParaRPr lang="hr-HR" sz="1400" dirty="0" smtClean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1" name="Slika 10" descr="2.bmp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786050" y="4143380"/>
            <a:ext cx="3665606" cy="2291004"/>
          </a:xfrm>
          <a:prstGeom prst="rect">
            <a:avLst/>
          </a:prstGeom>
        </p:spPr>
      </p:pic>
      <p:pic>
        <p:nvPicPr>
          <p:cNvPr id="22" name="Slika 13" descr="L9.bmp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929190" y="3357562"/>
            <a:ext cx="3766114" cy="2353821"/>
          </a:xfrm>
          <a:prstGeom prst="rect">
            <a:avLst/>
          </a:prstGeom>
        </p:spPr>
      </p:pic>
      <p:sp>
        <p:nvSpPr>
          <p:cNvPr id="23" name="Rectangle 4"/>
          <p:cNvSpPr>
            <a:spLocks noChangeArrowheads="1"/>
          </p:cNvSpPr>
          <p:nvPr/>
        </p:nvSpPr>
        <p:spPr bwMode="auto">
          <a:xfrm>
            <a:off x="214282" y="4143380"/>
            <a:ext cx="2571768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b="1" i="0" u="sng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RAD</a:t>
            </a:r>
            <a:r>
              <a:rPr kumimoji="0" lang="hr-HR" b="1" i="0" u="sng" strike="noStrike" cap="none" normalizeH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I POSLUŽIVANJE BIOENERGANE</a:t>
            </a:r>
            <a:r>
              <a:rPr kumimoji="0" lang="hr-HR" b="1" i="0" u="sng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r-HR" b="1" i="0" u="sng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4">
                  <a:lumMod val="50000"/>
                </a:schemeClr>
              </a:buClr>
              <a:buSzTx/>
              <a:buFont typeface="Wingdings" pitchFamily="2" charset="2"/>
              <a:buChar char="§"/>
              <a:tabLst/>
            </a:pPr>
            <a:r>
              <a:rPr lang="hr-HR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p</a:t>
            </a:r>
            <a:r>
              <a:rPr kumimoji="0" lang="hr-HR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otpuno automatiziran  rad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4">
                  <a:lumMod val="50000"/>
                </a:schemeClr>
              </a:buClr>
              <a:buSzTx/>
              <a:buFont typeface="Wingdings" pitchFamily="2" charset="2"/>
              <a:buChar char="§"/>
              <a:tabLst/>
            </a:pPr>
            <a:r>
              <a:rPr lang="hr-HR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ručni ili automatski režim rada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4">
                  <a:lumMod val="50000"/>
                </a:schemeClr>
              </a:buClr>
              <a:buSzTx/>
              <a:buFont typeface="Wingdings" pitchFamily="2" charset="2"/>
              <a:buChar char="§"/>
              <a:tabLst/>
            </a:pPr>
            <a:r>
              <a:rPr kumimoji="0" lang="hr-HR" i="0" u="none" strike="noStrike" cap="none" normalizeH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lokalno ili centralno upravljanje</a:t>
            </a:r>
            <a:endParaRPr kumimoji="0" lang="hr-HR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4">
                  <a:lumMod val="50000"/>
                </a:schemeClr>
              </a:buClr>
              <a:buSzTx/>
              <a:buFont typeface="Wingdings" pitchFamily="2" charset="2"/>
              <a:buChar char="§"/>
              <a:tabLst/>
            </a:pPr>
            <a:r>
              <a:rPr lang="hr-HR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kompjutersko vođenje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4">
                  <a:lumMod val="50000"/>
                </a:schemeClr>
              </a:buClr>
              <a:buSzTx/>
              <a:buFont typeface="Wingdings" pitchFamily="2" charset="2"/>
              <a:buChar char="§"/>
              <a:tabLst/>
            </a:pPr>
            <a:r>
              <a:rPr kumimoji="0" lang="hr-HR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SCADA sustav za upravljanje i nadziranje</a:t>
            </a:r>
            <a:endParaRPr lang="hr-HR" dirty="0" smtClean="0">
              <a:solidFill>
                <a:schemeClr val="accent3">
                  <a:lumMod val="50000"/>
                </a:schemeClr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4">
                  <a:lumMod val="50000"/>
                </a:schemeClr>
              </a:buClr>
              <a:buSzTx/>
              <a:buFont typeface="Wingdings" pitchFamily="2" charset="2"/>
              <a:buChar char="§"/>
              <a:tabLst/>
            </a:pPr>
            <a:r>
              <a:rPr lang="hr-HR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diesel agregat i UPS</a:t>
            </a:r>
            <a:endParaRPr kumimoji="0" lang="hr-HR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4">
                  <a:lumMod val="50000"/>
                </a:schemeClr>
              </a:buClr>
              <a:buSzTx/>
              <a:buFont typeface="Wingdings" pitchFamily="2" charset="2"/>
              <a:buChar char="§"/>
              <a:tabLst/>
            </a:pPr>
            <a:r>
              <a:rPr kumimoji="0" lang="hr-HR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jedan radnik u smjeni</a:t>
            </a: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Našice, 07.09.2012.</a:t>
            </a:r>
            <a:endParaRPr lang="en-GB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3B46E2-B337-4210-944A-AFB188A80195}" type="slidenum">
              <a:rPr lang="en-GB" smtClean="0"/>
              <a:pPr>
                <a:defRPr/>
              </a:pPr>
              <a:t>7</a:t>
            </a:fld>
            <a:endParaRPr lang="en-GB"/>
          </a:p>
        </p:txBody>
      </p:sp>
      <p:pic>
        <p:nvPicPr>
          <p:cNvPr id="7" name="Picture 4" descr="Copy (2) of DD_1921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24328" y="0"/>
            <a:ext cx="1196975" cy="119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9" descr="Znak%20Elektromon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260648"/>
            <a:ext cx="3516948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" name="Object 10"/>
          <p:cNvGraphicFramePr>
            <a:graphicFrameLocks noChangeAspect="1"/>
          </p:cNvGraphicFramePr>
          <p:nvPr/>
        </p:nvGraphicFramePr>
        <p:xfrm>
          <a:off x="5220072" y="404664"/>
          <a:ext cx="1257300" cy="514350"/>
        </p:xfrm>
        <a:graphic>
          <a:graphicData uri="http://schemas.openxmlformats.org/presentationml/2006/ole">
            <p:oleObj spid="_x0000_s107570" r:id="rId5" imgW="1466571" imgH="517737" progId="">
              <p:embed/>
            </p:oleObj>
          </a:graphicData>
        </a:graphic>
      </p:graphicFrame>
      <p:pic>
        <p:nvPicPr>
          <p:cNvPr id="11" name="Slika 10" descr="Proizvodnja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95250" y="1485900"/>
            <a:ext cx="8953500" cy="38862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357158" y="1071546"/>
            <a:ext cx="764386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FFC000"/>
              </a:buClr>
            </a:pPr>
            <a:r>
              <a:rPr lang="hr-HR" sz="1400" b="1" u="sng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PROIZVODNJA </a:t>
            </a:r>
            <a:r>
              <a:rPr lang="hr-HR" sz="1400" b="1" u="sng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ELEKTRIČNE  I  TOPLINSKE  </a:t>
            </a:r>
            <a:r>
              <a:rPr lang="hr-HR" sz="1400" b="1" u="sng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ENERGIJE</a:t>
            </a:r>
          </a:p>
          <a:p>
            <a:pPr>
              <a:buClr>
                <a:srgbClr val="FFC000"/>
              </a:buClr>
              <a:buFont typeface="Wingdings" pitchFamily="2" charset="2"/>
              <a:buChar char="§"/>
            </a:pPr>
            <a:endParaRPr lang="hr-HR" sz="1400" dirty="0" smtClean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Našice, 07.09.2012.</a:t>
            </a:r>
            <a:endParaRPr lang="en-GB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115616" y="1700808"/>
            <a:ext cx="6696744" cy="4755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rgbClr val="000000">
                <a:alpha val="24000"/>
              </a:srgbClr>
            </a:outerShdw>
          </a:effec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B6E7CB-90C9-4EA2-8C09-A51CAB35451D}" type="slidenum">
              <a:rPr lang="en-GB" smtClean="0"/>
              <a:pPr>
                <a:defRPr/>
              </a:pPr>
              <a:t>8</a:t>
            </a:fld>
            <a:endParaRPr lang="en-GB"/>
          </a:p>
        </p:txBody>
      </p:sp>
      <p:pic>
        <p:nvPicPr>
          <p:cNvPr id="5" name="Picture 4" descr="Copy (2) of DD_1921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24328" y="0"/>
            <a:ext cx="1196975" cy="119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Diagram 5"/>
          <p:cNvGraphicFramePr/>
          <p:nvPr/>
        </p:nvGraphicFramePr>
        <p:xfrm>
          <a:off x="323528" y="3645024"/>
          <a:ext cx="8501122" cy="11430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7" name="Title 1"/>
          <p:cNvSpPr txBox="1">
            <a:spLocks/>
          </p:cNvSpPr>
          <p:nvPr/>
        </p:nvSpPr>
        <p:spPr>
          <a:xfrm>
            <a:off x="428596" y="1071547"/>
            <a:ext cx="8229600" cy="413237"/>
          </a:xfrm>
          <a:prstGeom prst="rect">
            <a:avLst/>
          </a:prstGeom>
        </p:spPr>
        <p:txBody>
          <a:bodyPr/>
          <a:lstStyle/>
          <a:p>
            <a:pPr algn="ctr" eaLnBrk="1" hangingPunct="1">
              <a:defRPr/>
            </a:pPr>
            <a:r>
              <a:rPr lang="hr-HR" sz="24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OPSEG USLUGA</a:t>
            </a:r>
            <a:endParaRPr lang="hr-HR" sz="2400" b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</a:endParaRPr>
          </a:p>
        </p:txBody>
      </p:sp>
      <p:sp>
        <p:nvSpPr>
          <p:cNvPr id="8" name="Content Placeholder 3"/>
          <p:cNvSpPr txBox="1">
            <a:spLocks/>
          </p:cNvSpPr>
          <p:nvPr/>
        </p:nvSpPr>
        <p:spPr>
          <a:xfrm>
            <a:off x="467544" y="1988840"/>
            <a:ext cx="8358187" cy="1426480"/>
          </a:xfrm>
          <a:prstGeom prst="rect">
            <a:avLst/>
          </a:prstGeom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accent4">
                  <a:lumMod val="50000"/>
                </a:schemeClr>
              </a:buClr>
              <a:buSzPct val="65000"/>
              <a:buFont typeface="Wingdings" pitchFamily="2" charset="2"/>
              <a:buChar char="n"/>
              <a:defRPr/>
            </a:pPr>
            <a:r>
              <a:rPr lang="hr-HR" sz="14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Tahoma" pitchFamily="34" charset="0"/>
                <a:cs typeface="Tahoma" pitchFamily="34" charset="0"/>
              </a:rPr>
              <a:t>Izrada </a:t>
            </a:r>
            <a:r>
              <a:rPr lang="hr-HR" sz="14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Tahoma" pitchFamily="34" charset="0"/>
                <a:cs typeface="Tahoma" pitchFamily="34" charset="0"/>
              </a:rPr>
              <a:t>ekonomske studije isplativosti </a:t>
            </a:r>
            <a:r>
              <a:rPr lang="hr-HR" sz="14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Tahoma" pitchFamily="34" charset="0"/>
                <a:cs typeface="Tahoma" pitchFamily="34" charset="0"/>
              </a:rPr>
              <a:t>za realizaciju </a:t>
            </a:r>
            <a:r>
              <a:rPr lang="hr-HR" sz="14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Tahoma" pitchFamily="34" charset="0"/>
                <a:cs typeface="Tahoma" pitchFamily="34" charset="0"/>
              </a:rPr>
              <a:t>projekata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accent4">
                  <a:lumMod val="50000"/>
                </a:schemeClr>
              </a:buClr>
              <a:buSzPct val="65000"/>
              <a:buFont typeface="Wingdings" pitchFamily="2" charset="2"/>
              <a:buChar char="n"/>
              <a:defRPr/>
            </a:pPr>
            <a:endParaRPr lang="hr-HR" sz="1400" b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ea typeface="Tahoma" pitchFamily="34" charset="0"/>
              <a:cs typeface="Tahoma" pitchFamily="34" charset="0"/>
            </a:endParaRPr>
          </a:p>
          <a:p>
            <a:pPr marL="342900" indent="-342900" eaLnBrk="1" hangingPunct="1">
              <a:spcBef>
                <a:spcPct val="20000"/>
              </a:spcBef>
              <a:buClr>
                <a:schemeClr val="accent4">
                  <a:lumMod val="50000"/>
                </a:schemeClr>
              </a:buClr>
              <a:buSzPct val="65000"/>
              <a:buFont typeface="Wingdings" pitchFamily="2" charset="2"/>
              <a:buChar char="n"/>
              <a:defRPr/>
            </a:pPr>
            <a:r>
              <a:rPr lang="hr-HR" sz="14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Tahoma" pitchFamily="34" charset="0"/>
                <a:cs typeface="Tahoma" pitchFamily="34" charset="0"/>
              </a:rPr>
              <a:t>Izrada projektne dokumentacije sa ishođenjem </a:t>
            </a:r>
            <a:r>
              <a:rPr lang="hr-HR" sz="14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Tahoma" pitchFamily="34" charset="0"/>
                <a:cs typeface="Tahoma" pitchFamily="34" charset="0"/>
              </a:rPr>
              <a:t>dozvola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accent4">
                  <a:lumMod val="50000"/>
                </a:schemeClr>
              </a:buClr>
              <a:buSzPct val="65000"/>
              <a:buFont typeface="Wingdings" pitchFamily="2" charset="2"/>
              <a:buChar char="n"/>
              <a:defRPr/>
            </a:pPr>
            <a:endParaRPr lang="hr-HR" sz="1400" b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ea typeface="Tahoma" pitchFamily="34" charset="0"/>
              <a:cs typeface="Tahoma" pitchFamily="34" charset="0"/>
            </a:endParaRPr>
          </a:p>
          <a:p>
            <a:pPr marL="342900" indent="-342900" eaLnBrk="1" hangingPunct="1">
              <a:spcBef>
                <a:spcPct val="20000"/>
              </a:spcBef>
              <a:buClr>
                <a:schemeClr val="accent4">
                  <a:lumMod val="50000"/>
                </a:schemeClr>
              </a:buClr>
              <a:buSzPct val="65000"/>
              <a:buFont typeface="Wingdings" pitchFamily="2" charset="2"/>
              <a:buChar char="n"/>
              <a:defRPr/>
            </a:pPr>
            <a:r>
              <a:rPr lang="hr-HR" sz="14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Tahoma" pitchFamily="34" charset="0"/>
                <a:cs typeface="Tahoma" pitchFamily="34" charset="0"/>
              </a:rPr>
              <a:t>Izrada i isporuka </a:t>
            </a:r>
            <a:r>
              <a:rPr lang="hr-HR" sz="14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Tahoma" pitchFamily="34" charset="0"/>
                <a:cs typeface="Tahoma" pitchFamily="34" charset="0"/>
              </a:rPr>
              <a:t>postrojenja – ključ u ruke 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65000"/>
              <a:defRPr/>
            </a:pPr>
            <a:endParaRPr lang="hr-HR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nstantia" pitchFamily="18" charset="0"/>
            </a:endParaRPr>
          </a:p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65000"/>
              <a:defRPr/>
            </a:pPr>
            <a:r>
              <a:rPr lang="hr-HR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nstantia" pitchFamily="18" charset="0"/>
              </a:rPr>
              <a:t> </a:t>
            </a:r>
            <a:endParaRPr lang="hr-HR" b="1" dirty="0">
              <a:effectLst>
                <a:outerShdw blurRad="38100" dist="38100" dir="2700000" algn="tl">
                  <a:srgbClr val="C0C0C0"/>
                </a:outerShdw>
              </a:effectLst>
              <a:latin typeface="Constantia" pitchFamily="18" charset="0"/>
            </a:endParaRPr>
          </a:p>
        </p:txBody>
      </p:sp>
      <p:pic>
        <p:nvPicPr>
          <p:cNvPr id="9" name="Picture 9" descr="Znak%20Elektromont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67544" y="260648"/>
            <a:ext cx="3516948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" name="Object 1"/>
          <p:cNvGraphicFramePr>
            <a:graphicFrameLocks noChangeAspect="1"/>
          </p:cNvGraphicFramePr>
          <p:nvPr/>
        </p:nvGraphicFramePr>
        <p:xfrm>
          <a:off x="5292080" y="332656"/>
          <a:ext cx="1257300" cy="514350"/>
        </p:xfrm>
        <a:graphic>
          <a:graphicData uri="http://schemas.openxmlformats.org/presentationml/2006/ole">
            <p:oleObj spid="_x0000_s63538" r:id="rId10" imgW="1466571" imgH="517737" progId="">
              <p:embed/>
            </p:oleObj>
          </a:graphicData>
        </a:graphic>
      </p:graphicFrame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Našice, 07.09.2012.</a:t>
            </a:r>
            <a:endParaRPr lang="en-GB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8BF6FB1-6BF1-4DBB-8E46-034E63DE36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graphicEl>
                                              <a:dgm id="{28BF6FB1-6BF1-4DBB-8E46-034E63DE36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graphicEl>
                                              <a:dgm id="{28BF6FB1-6BF1-4DBB-8E46-034E63DE36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EC406C6-7C5B-4B78-98EF-158084B87F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">
                                            <p:graphicEl>
                                              <a:dgm id="{0EC406C6-7C5B-4B78-98EF-158084B87F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>
                                            <p:graphicEl>
                                              <a:dgm id="{0EC406C6-7C5B-4B78-98EF-158084B87F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D72302B-A207-4F11-AA91-5D5E33EB6F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">
                                            <p:graphicEl>
                                              <a:dgm id="{AD72302B-A207-4F11-AA91-5D5E33EB6F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">
                                            <p:graphicEl>
                                              <a:dgm id="{AD72302B-A207-4F11-AA91-5D5E33EB6F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A111285-9FD3-40A5-875E-22F2DC9849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>
                                            <p:graphicEl>
                                              <a:dgm id="{2A111285-9FD3-40A5-875E-22F2DC9849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>
                                            <p:graphicEl>
                                              <a:dgm id="{2A111285-9FD3-40A5-875E-22F2DC9849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8C4545E-2E63-4851-B862-526FEC1041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6">
                                            <p:graphicEl>
                                              <a:dgm id="{88C4545E-2E63-4851-B862-526FEC1041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6">
                                            <p:graphicEl>
                                              <a:dgm id="{88C4545E-2E63-4851-B862-526FEC1041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B72BCFD-BC80-4ECB-8B65-199056FB6E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6">
                                            <p:graphicEl>
                                              <a:dgm id="{EB72BCFD-BC80-4ECB-8B65-199056FB6E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6">
                                            <p:graphicEl>
                                              <a:dgm id="{EB72BCFD-BC80-4ECB-8B65-199056FB6E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AAEEEAA-07F9-4598-8813-BB19BB73A6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">
                                            <p:graphicEl>
                                              <a:dgm id="{BAAEEEAA-07F9-4598-8813-BB19BB73A6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">
                                            <p:graphicEl>
                                              <a:dgm id="{BAAEEEAA-07F9-4598-8813-BB19BB73A6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/>
        </p:bldSub>
      </p:bldGraphic>
      <p:bldP spid="7" grpId="0" build="p"/>
      <p:bldP spid="8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714348" y="1071546"/>
            <a:ext cx="7772400" cy="928686"/>
          </a:xfrm>
        </p:spPr>
        <p:txBody>
          <a:bodyPr/>
          <a:lstStyle/>
          <a:p>
            <a:pPr algn="ctr" eaLnBrk="1" hangingPunct="1"/>
            <a:r>
              <a:rPr lang="hr-HR" sz="2400" dirty="0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Kontakt za komercijalnu realizaciju sustava </a:t>
            </a:r>
            <a:br>
              <a:rPr lang="hr-HR" sz="2400" dirty="0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</a:br>
            <a:r>
              <a:rPr lang="hr-HR" sz="2400" dirty="0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“ ĐĐ-ENITEH 500“ </a:t>
            </a:r>
            <a:endParaRPr lang="en-GB" sz="2400" dirty="0" smtClean="0">
              <a:solidFill>
                <a:schemeClr val="accent3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642910" y="2500306"/>
            <a:ext cx="7543800" cy="33909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None/>
            </a:pPr>
            <a:r>
              <a:rPr lang="hr-HR" sz="24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ĐURO ĐAKOVIĆ - </a:t>
            </a:r>
            <a:r>
              <a:rPr lang="hr-HR" sz="2400" b="1" dirty="0" err="1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ELEKTROMONTd.d</a:t>
            </a:r>
            <a:r>
              <a:rPr lang="hr-HR" sz="24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hr-HR" sz="2000" dirty="0" err="1" smtClean="0">
                <a:solidFill>
                  <a:schemeClr val="accent3">
                    <a:lumMod val="50000"/>
                  </a:schemeClr>
                </a:solidFill>
              </a:rPr>
              <a:t>Dr</a:t>
            </a:r>
            <a:r>
              <a:rPr lang="hr-HR" sz="2000" dirty="0" smtClean="0">
                <a:solidFill>
                  <a:schemeClr val="accent3">
                    <a:lumMod val="50000"/>
                  </a:schemeClr>
                </a:solidFill>
              </a:rPr>
              <a:t>. Mile Budaka 1 , 35 000 Slavonski Brod</a:t>
            </a:r>
          </a:p>
          <a:p>
            <a:pPr eaLnBrk="1" hangingPunct="1">
              <a:lnSpc>
                <a:spcPct val="90000"/>
              </a:lnSpc>
            </a:pPr>
            <a:endParaRPr lang="hr-HR" sz="240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eaLnBrk="1" hangingPunct="1">
              <a:lnSpc>
                <a:spcPct val="90000"/>
              </a:lnSpc>
              <a:buClr>
                <a:schemeClr val="accent4">
                  <a:lumMod val="50000"/>
                </a:schemeClr>
              </a:buClr>
              <a:buFont typeface="Wingdings" pitchFamily="2" charset="2"/>
              <a:buChar char="§"/>
            </a:pPr>
            <a:r>
              <a:rPr lang="hr-HR" sz="2400" dirty="0" smtClean="0">
                <a:solidFill>
                  <a:schemeClr val="accent3">
                    <a:lumMod val="50000"/>
                  </a:schemeClr>
                </a:solidFill>
              </a:rPr>
              <a:t>Telefon:	035 / 446 – 089</a:t>
            </a:r>
          </a:p>
          <a:p>
            <a:pPr eaLnBrk="1" hangingPunct="1">
              <a:lnSpc>
                <a:spcPct val="90000"/>
              </a:lnSpc>
              <a:buClr>
                <a:schemeClr val="accent4">
                  <a:lumMod val="50000"/>
                </a:schemeClr>
              </a:buClr>
              <a:buFont typeface="Wingdings" pitchFamily="2" charset="2"/>
              <a:buChar char="§"/>
            </a:pPr>
            <a:r>
              <a:rPr lang="hr-HR" sz="2400" dirty="0" err="1" smtClean="0">
                <a:solidFill>
                  <a:schemeClr val="accent3">
                    <a:lumMod val="50000"/>
                  </a:schemeClr>
                </a:solidFill>
              </a:rPr>
              <a:t>Fax</a:t>
            </a:r>
            <a:r>
              <a:rPr lang="hr-HR" sz="2400" dirty="0" smtClean="0">
                <a:solidFill>
                  <a:schemeClr val="accent3">
                    <a:lumMod val="50000"/>
                  </a:schemeClr>
                </a:solidFill>
              </a:rPr>
              <a:t>:		035 / 448 – 329</a:t>
            </a:r>
          </a:p>
          <a:p>
            <a:pPr eaLnBrk="1" hangingPunct="1">
              <a:lnSpc>
                <a:spcPct val="90000"/>
              </a:lnSpc>
              <a:buClr>
                <a:schemeClr val="accent4">
                  <a:lumMod val="50000"/>
                </a:schemeClr>
              </a:buClr>
              <a:buFont typeface="Wingdings" pitchFamily="2" charset="2"/>
              <a:buChar char="§"/>
            </a:pPr>
            <a:r>
              <a:rPr lang="hr-HR" sz="2400" dirty="0" smtClean="0">
                <a:solidFill>
                  <a:schemeClr val="accent3">
                    <a:lumMod val="50000"/>
                  </a:schemeClr>
                </a:solidFill>
              </a:rPr>
              <a:t>E-mail:	</a:t>
            </a:r>
            <a:r>
              <a:rPr lang="hr-HR" sz="2400" b="1" i="1" u="sng" dirty="0" err="1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oie</a:t>
            </a:r>
            <a:r>
              <a:rPr lang="hr-HR" sz="2400" b="1" i="1" u="sng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@dd-</a:t>
            </a:r>
            <a:r>
              <a:rPr lang="hr-HR" sz="2400" b="1" i="1" u="sng" dirty="0" err="1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elektromont.com</a:t>
            </a:r>
            <a:endParaRPr lang="hr-HR" sz="2400" b="1" i="1" u="sng" dirty="0" smtClean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90000"/>
              </a:lnSpc>
              <a:buClr>
                <a:schemeClr val="accent4">
                  <a:lumMod val="50000"/>
                </a:schemeClr>
              </a:buClr>
              <a:buFont typeface="Wingdings" pitchFamily="2" charset="2"/>
              <a:buChar char="§"/>
            </a:pPr>
            <a:r>
              <a:rPr lang="hr-HR" sz="2400" dirty="0" smtClean="0">
                <a:solidFill>
                  <a:schemeClr val="accent3">
                    <a:lumMod val="50000"/>
                  </a:schemeClr>
                </a:solidFill>
              </a:rPr>
              <a:t>Internet:	</a:t>
            </a:r>
            <a:r>
              <a:rPr lang="hr-HR" sz="2400" b="1" i="1" u="sng" dirty="0" err="1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www.dd</a:t>
            </a:r>
            <a:r>
              <a:rPr lang="hr-HR" sz="2400" b="1" i="1" u="sng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hr-HR" sz="2400" b="1" i="1" u="sng" dirty="0" err="1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elektromont.com</a:t>
            </a:r>
            <a:r>
              <a:rPr lang="hr-HR" sz="2400" b="1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GB" sz="2000" b="1" dirty="0" smtClean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CF506D-5DA2-4A78-9BB4-60EB45A1E0E2}" type="slidenum">
              <a:rPr lang="en-GB"/>
              <a:pPr>
                <a:defRPr/>
              </a:pPr>
              <a:t>9</a:t>
            </a:fld>
            <a:endParaRPr lang="en-GB"/>
          </a:p>
        </p:txBody>
      </p:sp>
      <p:pic>
        <p:nvPicPr>
          <p:cNvPr id="15367" name="Picture 4" descr="Copy (2) of DD_1921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24328" y="0"/>
            <a:ext cx="1196975" cy="119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9" descr="Znak%20Elektromon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260648"/>
            <a:ext cx="3516948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" name="Object 1"/>
          <p:cNvGraphicFramePr>
            <a:graphicFrameLocks noChangeAspect="1"/>
          </p:cNvGraphicFramePr>
          <p:nvPr/>
        </p:nvGraphicFramePr>
        <p:xfrm>
          <a:off x="5148064" y="404664"/>
          <a:ext cx="1257300" cy="514350"/>
        </p:xfrm>
        <a:graphic>
          <a:graphicData uri="http://schemas.openxmlformats.org/presentationml/2006/ole">
            <p:oleObj spid="_x0000_s73778" r:id="rId5" imgW="1466571" imgH="517737" progId="">
              <p:embed/>
            </p:oleObj>
          </a:graphicData>
        </a:graphic>
      </p:graphicFrame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Našice, 07.09.2012.</a:t>
            </a:r>
            <a:endParaRPr lang="en-GB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6939</TotalTime>
  <Words>723</Words>
  <Application>Microsoft Office PowerPoint</Application>
  <PresentationFormat>On-screen Show (4:3)</PresentationFormat>
  <Paragraphs>134</Paragraphs>
  <Slides>9</Slides>
  <Notes>6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Flow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Kontakt za komercijalnu realizaciju sustava  “ ĐĐ-ENITEH 500“ </vt:lpstr>
    </vt:vector>
  </TitlesOfParts>
  <Company>Energija i Tehnologije d.o.o.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KOGENERACIJSKO POSTROJENJE   SA KORIŠTENJEM BIOMASE  SUSTAV “ ENITEH “</dc:title>
  <dc:creator>Mijo Beronja</dc:creator>
  <cp:lastModifiedBy>Biljana</cp:lastModifiedBy>
  <cp:revision>411</cp:revision>
  <dcterms:created xsi:type="dcterms:W3CDTF">2005-04-29T09:48:45Z</dcterms:created>
  <dcterms:modified xsi:type="dcterms:W3CDTF">2012-09-04T22:36:58Z</dcterms:modified>
</cp:coreProperties>
</file>