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63" r:id="rId6"/>
    <p:sldId id="264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26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A0B-1F75-4ECF-A077-55B05D68100C}" type="datetimeFigureOut">
              <a:rPr lang="de-AT" smtClean="0"/>
              <a:t>03.09.2015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0E239-CBEE-422B-8762-D83B4F498EE9}" type="slidenum">
              <a:rPr lang="de-AT" smtClean="0"/>
              <a:t>‹Nr.›</a:t>
            </a:fld>
            <a:endParaRPr lang="de-A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3696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A0B-1F75-4ECF-A077-55B05D68100C}" type="datetimeFigureOut">
              <a:rPr lang="de-AT" smtClean="0"/>
              <a:t>03.09.2015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0E239-CBEE-422B-8762-D83B4F498EE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93359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A0B-1F75-4ECF-A077-55B05D68100C}" type="datetimeFigureOut">
              <a:rPr lang="de-AT" smtClean="0"/>
              <a:t>03.09.2015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0E239-CBEE-422B-8762-D83B4F498EE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3807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A0B-1F75-4ECF-A077-55B05D68100C}" type="datetimeFigureOut">
              <a:rPr lang="de-AT" smtClean="0"/>
              <a:t>03.09.2015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0E239-CBEE-422B-8762-D83B4F498EE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68478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A0B-1F75-4ECF-A077-55B05D68100C}" type="datetimeFigureOut">
              <a:rPr lang="de-AT" smtClean="0"/>
              <a:t>03.09.2015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0E239-CBEE-422B-8762-D83B4F498EE9}" type="slidenum">
              <a:rPr lang="de-AT" smtClean="0"/>
              <a:t>‹Nr.›</a:t>
            </a:fld>
            <a:endParaRPr lang="de-A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971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A0B-1F75-4ECF-A077-55B05D68100C}" type="datetimeFigureOut">
              <a:rPr lang="de-AT" smtClean="0"/>
              <a:t>03.09.2015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0E239-CBEE-422B-8762-D83B4F498EE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8506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A0B-1F75-4ECF-A077-55B05D68100C}" type="datetimeFigureOut">
              <a:rPr lang="de-AT" smtClean="0"/>
              <a:t>03.09.2015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0E239-CBEE-422B-8762-D83B4F498EE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74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A0B-1F75-4ECF-A077-55B05D68100C}" type="datetimeFigureOut">
              <a:rPr lang="de-AT" smtClean="0"/>
              <a:t>03.09.2015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0E239-CBEE-422B-8762-D83B4F498EE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6168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A0B-1F75-4ECF-A077-55B05D68100C}" type="datetimeFigureOut">
              <a:rPr lang="de-AT" smtClean="0"/>
              <a:t>03.09.2015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0E239-CBEE-422B-8762-D83B4F498EE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4257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726BA0B-1F75-4ECF-A077-55B05D68100C}" type="datetimeFigureOut">
              <a:rPr lang="de-AT" smtClean="0"/>
              <a:t>03.09.2015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90E239-CBEE-422B-8762-D83B4F498EE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35712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A0B-1F75-4ECF-A077-55B05D68100C}" type="datetimeFigureOut">
              <a:rPr lang="de-AT" smtClean="0"/>
              <a:t>03.09.2015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0E239-CBEE-422B-8762-D83B4F498EE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24228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726BA0B-1F75-4ECF-A077-55B05D68100C}" type="datetimeFigureOut">
              <a:rPr lang="de-AT" smtClean="0"/>
              <a:t>03.09.2015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390E239-CBEE-422B-8762-D83B4F498EE9}" type="slidenum">
              <a:rPr lang="de-AT" smtClean="0"/>
              <a:t>‹Nr.›</a:t>
            </a:fld>
            <a:endParaRPr lang="de-A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Bild 2" descr="123263897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3176954" cy="812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4550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64621" y="1912411"/>
            <a:ext cx="10058400" cy="1205533"/>
          </a:xfrm>
        </p:spPr>
        <p:txBody>
          <a:bodyPr/>
          <a:lstStyle/>
          <a:p>
            <a:r>
              <a:rPr lang="de-AT" dirty="0" err="1" smtClean="0"/>
              <a:t>Biowärme</a:t>
            </a:r>
            <a:r>
              <a:rPr lang="de-AT" dirty="0" smtClean="0"/>
              <a:t> </a:t>
            </a:r>
            <a:r>
              <a:rPr lang="de-AT" dirty="0" err="1" smtClean="0"/>
              <a:t>Güttenbach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538727" y="3117944"/>
            <a:ext cx="10058400" cy="1143000"/>
          </a:xfrm>
        </p:spPr>
        <p:txBody>
          <a:bodyPr/>
          <a:lstStyle/>
          <a:p>
            <a:r>
              <a:rPr lang="de-AT" dirty="0" smtClean="0"/>
              <a:t>als Best-Practice-Beispiel für H2020</a:t>
            </a:r>
            <a:endParaRPr lang="de-AT" dirty="0"/>
          </a:p>
        </p:txBody>
      </p:sp>
      <p:pic>
        <p:nvPicPr>
          <p:cNvPr id="1026" name="Bild 2" descr="123263897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856" y="4578770"/>
            <a:ext cx="5994882" cy="1533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026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Technische Kennzahlen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e-AT" sz="3200" dirty="0"/>
              <a:t> </a:t>
            </a:r>
            <a:r>
              <a:rPr lang="de-AT" sz="3200" dirty="0" smtClean="0"/>
              <a:t>Nennleistung der Anlage			3.050 kW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AT" sz="2800" dirty="0" smtClean="0"/>
              <a:t>Davon Biomasse				1.700 kW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AT" sz="2800" dirty="0" smtClean="0"/>
              <a:t>Davon Öl (Spitzenlast &amp; Notkessel)		1.350 kW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AT" sz="2800" dirty="0" smtClean="0"/>
              <a:t>Anzahl der Anschlüsse				240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AT" sz="2800" dirty="0" smtClean="0"/>
              <a:t>Anzahl der Wärmebezieher/Häuser		261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AT" sz="2800" dirty="0" smtClean="0"/>
              <a:t>Länge Leitungsnetz				12.385 </a:t>
            </a:r>
            <a:r>
              <a:rPr lang="de-AT" sz="2800" dirty="0" err="1" smtClean="0"/>
              <a:t>lfm</a:t>
            </a:r>
            <a:r>
              <a:rPr lang="de-AT" sz="2800" dirty="0" smtClean="0"/>
              <a:t> Trasse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AT" sz="2400" dirty="0" smtClean="0"/>
              <a:t>Anteil Hauptleitung				6.398 </a:t>
            </a:r>
            <a:r>
              <a:rPr lang="de-AT" sz="2400" dirty="0" err="1" smtClean="0"/>
              <a:t>lfm</a:t>
            </a:r>
            <a:r>
              <a:rPr lang="de-AT" sz="2400" dirty="0" smtClean="0"/>
              <a:t> Trasse (52%)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AT" sz="2400" dirty="0" smtClean="0"/>
              <a:t>Anteil Hauszuleitung				5.987 </a:t>
            </a:r>
            <a:r>
              <a:rPr lang="de-AT" sz="2400" dirty="0" err="1" smtClean="0"/>
              <a:t>lfm</a:t>
            </a:r>
            <a:r>
              <a:rPr lang="de-AT" sz="2400" dirty="0" smtClean="0"/>
              <a:t> Trasse (48%)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340511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Wirtschaftliche Kennzahlen</a:t>
            </a:r>
            <a:endParaRPr lang="de-AT" dirty="0"/>
          </a:p>
        </p:txBody>
      </p:sp>
      <p:sp>
        <p:nvSpPr>
          <p:cNvPr id="4" name="Inhaltsplatzhalt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929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e-AT" sz="2800" dirty="0"/>
              <a:t> </a:t>
            </a:r>
            <a:r>
              <a:rPr lang="de-AT" sz="2800" dirty="0" smtClean="0"/>
              <a:t>Kosten für Anschluss					€ 9.500 einmalig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AT" sz="2800" dirty="0" smtClean="0"/>
              <a:t>Kosten für Wärmebezug und Warmwasser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AT" sz="2800" dirty="0" smtClean="0"/>
              <a:t>Netzbereitstellung, Wartung				€ 300 / Jahr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AT" sz="2800" dirty="0" smtClean="0"/>
              <a:t>Arbeitspreis						€ 0,09 / kWh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AT" sz="2800" dirty="0" smtClean="0"/>
              <a:t>Preis für Energieholz ab Lagerplatz			€ 70 / t </a:t>
            </a:r>
            <a:r>
              <a:rPr lang="de-AT" sz="2800" dirty="0" err="1" smtClean="0"/>
              <a:t>atro</a:t>
            </a:r>
            <a:endParaRPr lang="de-AT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AT" sz="2800" dirty="0" smtClean="0"/>
              <a:t>Preis für </a:t>
            </a:r>
            <a:r>
              <a:rPr lang="de-AT" sz="2800" dirty="0" err="1" smtClean="0"/>
              <a:t>Hackgut</a:t>
            </a:r>
            <a:r>
              <a:rPr lang="de-AT" sz="2800" dirty="0" smtClean="0"/>
              <a:t> frei Heizzentrale			€ 92 / t </a:t>
            </a:r>
            <a:r>
              <a:rPr lang="de-AT" sz="2800" dirty="0" err="1" smtClean="0"/>
              <a:t>atro</a:t>
            </a:r>
            <a:endParaRPr lang="de-AT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AT" sz="2800" dirty="0" smtClean="0"/>
              <a:t>Hackgutbedarf bei 35% Wassergehalt		</a:t>
            </a:r>
            <a:r>
              <a:rPr lang="de-AT" sz="2800" dirty="0"/>
              <a:t>mind. 2.105 t</a:t>
            </a:r>
            <a:br>
              <a:rPr lang="de-AT" sz="2800" dirty="0"/>
            </a:br>
            <a:r>
              <a:rPr lang="de-AT" sz="2800" dirty="0" smtClean="0"/>
              <a:t>(3,125 kWh/kg; 6.580 MWh)				mind</a:t>
            </a:r>
            <a:r>
              <a:rPr lang="de-AT" sz="2800" dirty="0"/>
              <a:t>. 7.000 SRM</a:t>
            </a:r>
          </a:p>
        </p:txBody>
      </p:sp>
    </p:spTree>
    <p:extLst>
      <p:ext uri="{BB962C8B-B14F-4D97-AF65-F5344CB8AC3E}">
        <p14:creationId xmlns:p14="http://schemas.microsoft.com/office/powerpoint/2010/main" val="333235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Wirtschaftliche Kennzahlen</a:t>
            </a:r>
            <a:endParaRPr lang="de-AT" dirty="0"/>
          </a:p>
        </p:txBody>
      </p:sp>
      <p:sp>
        <p:nvSpPr>
          <p:cNvPr id="4" name="Inhaltsplatzhalt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929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e-AT" sz="2800" dirty="0"/>
              <a:t> </a:t>
            </a:r>
            <a:r>
              <a:rPr lang="de-AT" sz="2800" dirty="0" smtClean="0"/>
              <a:t>Investitionen bis 30.06.2015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AT" sz="2600" dirty="0" smtClean="0"/>
              <a:t>Heizzentrale, Wärmenetz, Übergabestationen	€ 4.600.543 // 100%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AT" sz="2600" dirty="0" smtClean="0"/>
              <a:t>Förderung über Ziel-1					€ 2.029.448 // 44%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AT" sz="2600" dirty="0" smtClean="0"/>
              <a:t>Eigenmittel (Kredit, Geschäftsanteile)			€ 2.571.095 // 56%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AT" sz="2800" dirty="0" smtClean="0"/>
              <a:t>Gewinn- und Verlustrechnung 2014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AT" sz="2600" dirty="0" smtClean="0"/>
              <a:t>Umsatzerlöse						€ 341.000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AT" sz="2600" dirty="0" smtClean="0"/>
              <a:t>Aufwand: Abschreibung, Material, Personal		</a:t>
            </a:r>
            <a:r>
              <a:rPr lang="de-AT" sz="2600" u="sng" dirty="0" smtClean="0"/>
              <a:t>€ 314.000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AT" sz="2600" dirty="0" smtClean="0"/>
              <a:t>Jahresüberschuss = Gewinn				€ 27.000</a:t>
            </a:r>
          </a:p>
        </p:txBody>
      </p:sp>
    </p:spTree>
    <p:extLst>
      <p:ext uri="{BB962C8B-B14F-4D97-AF65-F5344CB8AC3E}">
        <p14:creationId xmlns:p14="http://schemas.microsoft.com/office/powerpoint/2010/main" val="162069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396" y="1661459"/>
            <a:ext cx="7228604" cy="519654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Ausblick / zukünftige Vorhaben</a:t>
            </a:r>
            <a:endParaRPr lang="de-AT" dirty="0"/>
          </a:p>
        </p:txBody>
      </p:sp>
      <p:sp>
        <p:nvSpPr>
          <p:cNvPr id="4" name="Inhaltsplatzhalt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929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e-AT" sz="2800" dirty="0"/>
              <a:t> </a:t>
            </a:r>
            <a:r>
              <a:rPr lang="de-AT" sz="2800" dirty="0" smtClean="0"/>
              <a:t>Photovoltaik-Anlage mit 26 kWp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AT" sz="2600" dirty="0" smtClean="0"/>
              <a:t>Anschaffungskosten	</a:t>
            </a:r>
            <a:r>
              <a:rPr lang="de-AT" sz="2600" dirty="0" smtClean="0"/>
              <a:t>€ </a:t>
            </a:r>
            <a:r>
              <a:rPr lang="de-AT" sz="2600" dirty="0" smtClean="0"/>
              <a:t>40.000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AT" sz="2600" dirty="0" smtClean="0"/>
              <a:t>Eigenverbrauch		</a:t>
            </a:r>
            <a:r>
              <a:rPr lang="de-AT" sz="2600" dirty="0" smtClean="0"/>
              <a:t>70 </a:t>
            </a:r>
            <a:r>
              <a:rPr lang="de-AT" sz="2600" dirty="0" smtClean="0"/>
              <a:t>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AT" sz="2600" dirty="0" smtClean="0"/>
              <a:t>Netzeinspeisung		</a:t>
            </a:r>
            <a:r>
              <a:rPr lang="de-AT" sz="2600" dirty="0" smtClean="0"/>
              <a:t>30 </a:t>
            </a:r>
            <a:r>
              <a:rPr lang="de-AT" sz="2600" dirty="0" smtClean="0"/>
              <a:t>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AT" sz="2600" dirty="0" smtClean="0"/>
              <a:t>Amortisation im 10. Jahr</a:t>
            </a:r>
          </a:p>
        </p:txBody>
      </p:sp>
    </p:spTree>
    <p:extLst>
      <p:ext uri="{BB962C8B-B14F-4D97-AF65-F5344CB8AC3E}">
        <p14:creationId xmlns:p14="http://schemas.microsoft.com/office/powerpoint/2010/main" val="3265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6000" dirty="0" err="1" smtClean="0"/>
              <a:t>Hvala</a:t>
            </a:r>
            <a:r>
              <a:rPr lang="de-AT" sz="6000" dirty="0" smtClean="0"/>
              <a:t> na </a:t>
            </a:r>
            <a:r>
              <a:rPr lang="de-AT" sz="6000" dirty="0" err="1" smtClean="0"/>
              <a:t>pažnji</a:t>
            </a:r>
            <a:r>
              <a:rPr lang="de-AT" sz="6000" dirty="0" smtClean="0"/>
              <a:t/>
            </a:r>
            <a:br>
              <a:rPr lang="de-AT" sz="6000" dirty="0" smtClean="0"/>
            </a:br>
            <a:r>
              <a:rPr lang="de-AT" sz="6000" dirty="0" smtClean="0"/>
              <a:t>Danke für Ihre Aufmerksamkeit</a:t>
            </a:r>
            <a:endParaRPr lang="de-AT" sz="600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pic>
        <p:nvPicPr>
          <p:cNvPr id="3074" name="Bild 2" descr="123263897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281" y="630936"/>
            <a:ext cx="6102288" cy="156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042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ückblick">
  <a:themeElements>
    <a:clrScheme name="Rückblick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ück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ück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42</Words>
  <Application>Microsoft Office PowerPoint</Application>
  <PresentationFormat>Breitbild</PresentationFormat>
  <Paragraphs>35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Rückblick</vt:lpstr>
      <vt:lpstr>Biowärme Güttenbach</vt:lpstr>
      <vt:lpstr>Technische Kennzahlen</vt:lpstr>
      <vt:lpstr>Wirtschaftliche Kennzahlen</vt:lpstr>
      <vt:lpstr>Wirtschaftliche Kennzahlen</vt:lpstr>
      <vt:lpstr>Ausblick / zukünftige Vorhaben</vt:lpstr>
      <vt:lpstr>Hvala na pažnji Danke für Ihre Aufmerksamkeit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Biowärme Güttenbach</dc:title>
  <dc:creator>pnovakovits</dc:creator>
  <cp:lastModifiedBy>rzweiler</cp:lastModifiedBy>
  <cp:revision>6</cp:revision>
  <dcterms:created xsi:type="dcterms:W3CDTF">2015-09-02T11:54:11Z</dcterms:created>
  <dcterms:modified xsi:type="dcterms:W3CDTF">2015-09-03T18:03:52Z</dcterms:modified>
</cp:coreProperties>
</file>