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318" r:id="rId2"/>
    <p:sldId id="412" r:id="rId3"/>
    <p:sldId id="413" r:id="rId4"/>
    <p:sldId id="400" r:id="rId5"/>
    <p:sldId id="401" r:id="rId6"/>
    <p:sldId id="402" r:id="rId7"/>
    <p:sldId id="403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399" r:id="rId16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DC63F"/>
    <a:srgbClr val="87B133"/>
    <a:srgbClr val="FF3300"/>
    <a:srgbClr val="FF0000"/>
    <a:srgbClr val="138024"/>
    <a:srgbClr val="008000"/>
    <a:srgbClr val="FF1E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4" autoAdjust="0"/>
    <p:restoredTop sz="94660" autoAdjust="0"/>
  </p:normalViewPr>
  <p:slideViewPr>
    <p:cSldViewPr>
      <p:cViewPr varScale="1">
        <p:scale>
          <a:sx n="162" d="100"/>
          <a:sy n="162" d="100"/>
        </p:scale>
        <p:origin x="1878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0" tIns="47745" rIns="95490" bIns="47745" numCol="1" anchor="t" anchorCtr="0" compatLnSpc="1">
            <a:prstTxWarp prst="textNoShape">
              <a:avLst/>
            </a:prstTxWarp>
          </a:bodyPr>
          <a:lstStyle>
            <a:lvl1pPr algn="l" defTabSz="955577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0" tIns="47745" rIns="95490" bIns="47745" numCol="1" anchor="t" anchorCtr="0" compatLnSpc="1">
            <a:prstTxWarp prst="textNoShape">
              <a:avLst/>
            </a:prstTxWarp>
          </a:bodyPr>
          <a:lstStyle>
            <a:lvl1pPr algn="r" defTabSz="955577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0" tIns="47745" rIns="95490" bIns="47745" numCol="1" anchor="b" anchorCtr="0" compatLnSpc="1">
            <a:prstTxWarp prst="textNoShape">
              <a:avLst/>
            </a:prstTxWarp>
          </a:bodyPr>
          <a:lstStyle>
            <a:lvl1pPr algn="l" defTabSz="955577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0" tIns="47745" rIns="95490" bIns="47745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F1C422-128E-4FDD-9670-231FE07D68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318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0" tIns="47745" rIns="95490" bIns="47745" numCol="1" anchor="t" anchorCtr="0" compatLnSpc="1">
            <a:prstTxWarp prst="textNoShape">
              <a:avLst/>
            </a:prstTxWarp>
          </a:bodyPr>
          <a:lstStyle>
            <a:lvl1pPr algn="l" defTabSz="955577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0" tIns="47745" rIns="95490" bIns="47745" numCol="1" anchor="t" anchorCtr="0" compatLnSpc="1">
            <a:prstTxWarp prst="textNoShape">
              <a:avLst/>
            </a:prstTxWarp>
          </a:bodyPr>
          <a:lstStyle>
            <a:lvl1pPr algn="r" defTabSz="955577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0" tIns="47745" rIns="95490" bIns="47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0" tIns="47745" rIns="95490" bIns="47745" numCol="1" anchor="b" anchorCtr="0" compatLnSpc="1">
            <a:prstTxWarp prst="textNoShape">
              <a:avLst/>
            </a:prstTxWarp>
          </a:bodyPr>
          <a:lstStyle>
            <a:lvl1pPr algn="l" defTabSz="955577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0" tIns="47745" rIns="95490" bIns="47745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defRPr sz="1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78D010-49BF-4B13-B590-41D3B02683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55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1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1EF2F-52E7-4B9A-9709-DFCB892E4F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49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2E168-79B9-463F-A7F1-F2399196ED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94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61200" y="404813"/>
            <a:ext cx="2082800" cy="56911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9625" y="404813"/>
            <a:ext cx="6099175" cy="56911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1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9439-A401-42A1-BD81-C9805AE5A7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295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8888" y="404813"/>
            <a:ext cx="7885112" cy="4429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11188" y="1052513"/>
            <a:ext cx="4002087" cy="5616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5675" y="1052513"/>
            <a:ext cx="4002088" cy="5616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11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32156-578B-4932-8BA0-6E67BBB6DE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54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427984" y="404813"/>
            <a:ext cx="4716016" cy="4429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4" name="Rectangle 11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CEFD-CD60-4620-953F-5B30A6FDDA5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08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1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B6616-FE47-4B5A-9F40-E97C3A1B56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1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427B-BD8E-4DF5-A734-8D4957D31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436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1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11240-2343-4171-B537-8437B6CA62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90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1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34FB9-A4A6-4B53-8606-15229FF46A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90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D89B0-0248-435B-95EA-00F132BFFB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FCD79-98D2-4448-AA67-8B25B4C110A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42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1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5422-FE8C-480A-9EB8-3BEBF6342C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889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43"/>
          <p:cNvSpPr>
            <a:spLocks noChangeArrowheads="1"/>
          </p:cNvSpPr>
          <p:nvPr userDrawn="1"/>
        </p:nvSpPr>
        <p:spPr bwMode="auto">
          <a:xfrm rot="10800000">
            <a:off x="0" y="765175"/>
            <a:ext cx="428625" cy="609282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rot="10800000" wrap="none" anchor="ctr"/>
          <a:lstStyle>
            <a:lvl1pPr algn="ctr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1027" name="Rectangle 1143"/>
          <p:cNvSpPr>
            <a:spLocks noChangeArrowheads="1"/>
          </p:cNvSpPr>
          <p:nvPr userDrawn="1"/>
        </p:nvSpPr>
        <p:spPr bwMode="auto">
          <a:xfrm>
            <a:off x="0" y="0"/>
            <a:ext cx="9144000" cy="85725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algn="ctr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smtClean="0"/>
          </a:p>
        </p:txBody>
      </p:sp>
      <p:sp>
        <p:nvSpPr>
          <p:cNvPr id="1028" name="Rectangle 11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052513"/>
            <a:ext cx="81565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Klicken Sie, um die Formate des Vorlagentextes zu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29" name="Rectangle 1135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04813"/>
            <a:ext cx="78851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Klicken Sie, um das Titelformat zu bearbeiten</a:t>
            </a:r>
          </a:p>
        </p:txBody>
      </p:sp>
      <p:sp>
        <p:nvSpPr>
          <p:cNvPr id="83068" name="Text Box 1148"/>
          <p:cNvSpPr txBox="1">
            <a:spLocks noChangeArrowheads="1"/>
          </p:cNvSpPr>
          <p:nvPr userDrawn="1"/>
        </p:nvSpPr>
        <p:spPr bwMode="auto">
          <a:xfrm>
            <a:off x="1547813" y="0"/>
            <a:ext cx="7596187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de-AT" sz="1800" dirty="0" smtClean="0">
                <a:solidFill>
                  <a:srgbClr val="138024"/>
                </a:solidFill>
                <a:latin typeface="Calibri" panose="020F0502020204030204" pitchFamily="34" charset="0"/>
              </a:rPr>
              <a:t>Der Landwirt als</a:t>
            </a:r>
            <a:r>
              <a:rPr lang="de-AT" sz="1800" baseline="0" dirty="0" smtClean="0">
                <a:solidFill>
                  <a:srgbClr val="138024"/>
                </a:solidFill>
                <a:latin typeface="Calibri" panose="020F0502020204030204" pitchFamily="34" charset="0"/>
              </a:rPr>
              <a:t> Energieproduzent</a:t>
            </a:r>
            <a:endParaRPr lang="de-DE" sz="1800" dirty="0" smtClean="0">
              <a:solidFill>
                <a:srgbClr val="138024"/>
              </a:solidFill>
              <a:latin typeface="Calibri" panose="020F0502020204030204" pitchFamily="34" charset="0"/>
            </a:endParaRPr>
          </a:p>
        </p:txBody>
      </p:sp>
      <p:sp>
        <p:nvSpPr>
          <p:cNvPr id="83067" name="Rectangle 11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524625"/>
            <a:ext cx="571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138024"/>
                </a:solidFill>
              </a:defRPr>
            </a:lvl1pPr>
          </a:lstStyle>
          <a:p>
            <a:pPr>
              <a:defRPr/>
            </a:pPr>
            <a:fld id="{F0B2E422-EB61-4939-B6CE-1C7C9A24EC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3069" name="Text Box 1149"/>
          <p:cNvSpPr txBox="1">
            <a:spLocks noChangeArrowheads="1"/>
          </p:cNvSpPr>
          <p:nvPr userDrawn="1"/>
        </p:nvSpPr>
        <p:spPr bwMode="auto">
          <a:xfrm rot="16200000">
            <a:off x="-3597276" y="2892425"/>
            <a:ext cx="7561263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sz="1800" dirty="0" smtClean="0">
                <a:solidFill>
                  <a:srgbClr val="138024"/>
                </a:solidFill>
                <a:latin typeface="Calibri" panose="020F0502020204030204" pitchFamily="34" charset="0"/>
              </a:rPr>
              <a:t>Biomassekonferenz</a:t>
            </a:r>
          </a:p>
        </p:txBody>
      </p:sp>
      <p:pic>
        <p:nvPicPr>
          <p:cNvPr id="1033" name="Grafik 11" descr="GET-transparent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19288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de-DE" kern="1200" dirty="0">
          <a:solidFill>
            <a:srgbClr val="FF1E00"/>
          </a:solidFill>
          <a:latin typeface="Calibri" panose="020F0502020204030204" pitchFamily="34" charset="0"/>
          <a:ea typeface="+mn-ea"/>
          <a:cs typeface="+mn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>
          <a:solidFill>
            <a:srgbClr val="FF1E00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>
          <a:solidFill>
            <a:srgbClr val="FF1E00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>
          <a:solidFill>
            <a:srgbClr val="FF1E00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>
          <a:solidFill>
            <a:srgbClr val="FF1E00"/>
          </a:solidFill>
          <a:latin typeface="Arial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Arial Black" pitchFamily="34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Arial Black" pitchFamily="34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Arial Black" pitchFamily="34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SzPct val="55000"/>
        <a:buFont typeface="Courier New" panose="02070309020205020404" pitchFamily="49" charset="0"/>
        <a:buChar char="o"/>
        <a:defRPr sz="2800">
          <a:solidFill>
            <a:srgbClr val="00000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SzPct val="65000"/>
        <a:buFont typeface="Wingdings" panose="05000000000000000000" pitchFamily="2" charset="2"/>
        <a:buChar char="§"/>
        <a:defRPr sz="2400">
          <a:solidFill>
            <a:srgbClr val="000000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SzPct val="85000"/>
        <a:buFont typeface="Symbol" panose="05050102010706020507" pitchFamily="18" charset="2"/>
        <a:buChar char="-"/>
        <a:defRPr sz="2000">
          <a:solidFill>
            <a:srgbClr val="000000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§"/>
        <a:defRPr>
          <a:solidFill>
            <a:srgbClr val="000000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U:\Logos\GET-wei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143250"/>
            <a:ext cx="82994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1"/>
          <p:cNvSpPr txBox="1">
            <a:spLocks noChangeArrowheads="1"/>
          </p:cNvSpPr>
          <p:nvPr/>
        </p:nvSpPr>
        <p:spPr bwMode="auto">
          <a:xfrm>
            <a:off x="179388" y="361950"/>
            <a:ext cx="8783637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w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AT" altLang="de-DE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40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Der Landwirt als Energieproduzent</a:t>
            </a:r>
            <a:endParaRPr lang="de-AT" altLang="de-DE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AT" altLang="de-DE" b="1" dirty="0" smtClean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AT" altLang="de-DE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de-AT" altLang="de-DE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AT" altLang="de-DE" sz="28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DI Dr. Richard Zweiler</a:t>
            </a:r>
            <a:endParaRPr lang="de-AT" altLang="de-DE" sz="2800" b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AT" altLang="de-D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Übliche Baumarten sind Pappel, Weide, Robinie</a:t>
            </a:r>
          </a:p>
          <a:p>
            <a:r>
              <a:rPr lang="de-AT" dirty="0" smtClean="0"/>
              <a:t>Kurze </a:t>
            </a:r>
            <a:r>
              <a:rPr lang="de-AT" dirty="0" err="1" smtClean="0"/>
              <a:t>Umtriebszeiten</a:t>
            </a:r>
            <a:r>
              <a:rPr lang="de-AT" dirty="0"/>
              <a:t> </a:t>
            </a:r>
            <a:r>
              <a:rPr lang="de-AT" dirty="0" smtClean="0"/>
              <a:t>von 2-4 oder 4-7 Jahren</a:t>
            </a:r>
          </a:p>
          <a:p>
            <a:r>
              <a:rPr lang="de-AT" dirty="0" smtClean="0"/>
              <a:t>Ernte manuell (Motorsäge), teilmechanisiert oder vollmechanisiert (Mähhäcksler)</a:t>
            </a:r>
          </a:p>
          <a:p>
            <a:r>
              <a:rPr lang="de-AT" dirty="0" smtClean="0"/>
              <a:t>Erträge</a:t>
            </a:r>
          </a:p>
          <a:p>
            <a:pPr lvl="1"/>
            <a:r>
              <a:rPr lang="de-AT" dirty="0" smtClean="0"/>
              <a:t>auf Grenzertragsböden ca. 8 t TM/ha</a:t>
            </a:r>
          </a:p>
          <a:p>
            <a:pPr lvl="1"/>
            <a:r>
              <a:rPr lang="de-AT" dirty="0" smtClean="0"/>
              <a:t>auf semiariden/kühlen Lagen ca. 11 t TM/ha</a:t>
            </a:r>
          </a:p>
          <a:p>
            <a:pPr lvl="1"/>
            <a:r>
              <a:rPr lang="de-AT" dirty="0" smtClean="0"/>
              <a:t>auf günstigen Lagen ca. 14 t TM/ha</a:t>
            </a:r>
          </a:p>
          <a:p>
            <a:pPr lvl="1"/>
            <a:endParaRPr lang="de-AT" dirty="0" smtClean="0"/>
          </a:p>
          <a:p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Betrieb von </a:t>
            </a:r>
            <a:r>
              <a:rPr lang="de-AT" dirty="0" err="1" smtClean="0"/>
              <a:t>Kurzumtriebsplantagen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CEFD-CD60-4620-953F-5B30A6FDDA5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95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Betrieb von </a:t>
            </a:r>
            <a:r>
              <a:rPr lang="de-AT" dirty="0" err="1"/>
              <a:t>Kurzumtriebsplantagen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CEFD-CD60-4620-953F-5B30A6FDDA5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12" name="Inhaltsplatzhalter 1"/>
          <p:cNvSpPr>
            <a:spLocks noGrp="1"/>
          </p:cNvSpPr>
          <p:nvPr>
            <p:ph idx="1"/>
          </p:nvPr>
        </p:nvSpPr>
        <p:spPr>
          <a:xfrm>
            <a:off x="611188" y="5733256"/>
            <a:ext cx="8156575" cy="980728"/>
          </a:xfrm>
        </p:spPr>
        <p:txBody>
          <a:bodyPr/>
          <a:lstStyle/>
          <a:p>
            <a:pPr marL="0" indent="0" algn="ctr">
              <a:buNone/>
            </a:pPr>
            <a:r>
              <a:rPr lang="de-AT" sz="1100" i="1" dirty="0" smtClean="0">
                <a:solidFill>
                  <a:schemeClr val="bg1">
                    <a:lumMod val="65000"/>
                  </a:schemeClr>
                </a:solidFill>
              </a:rPr>
              <a:t>Quellen:</a:t>
            </a:r>
          </a:p>
          <a:p>
            <a:pPr marL="0" indent="0" algn="ctr">
              <a:buNone/>
            </a:pPr>
            <a:r>
              <a:rPr lang="de-AT" sz="1100" i="1" dirty="0" smtClean="0">
                <a:solidFill>
                  <a:schemeClr val="bg1">
                    <a:lumMod val="65000"/>
                  </a:schemeClr>
                </a:solidFill>
              </a:rPr>
              <a:t>Kurzumtrieb, Energieholz vom Acker, 2009</a:t>
            </a:r>
          </a:p>
          <a:p>
            <a:pPr marL="0" indent="0" algn="ctr">
              <a:buNone/>
            </a:pPr>
            <a:r>
              <a:rPr lang="de-AT" sz="1100" i="1" dirty="0" smtClean="0">
                <a:solidFill>
                  <a:schemeClr val="bg1">
                    <a:lumMod val="65000"/>
                  </a:schemeClr>
                </a:solidFill>
              </a:rPr>
              <a:t>Energieholzproduktion im Kurzumtrieb</a:t>
            </a:r>
          </a:p>
          <a:p>
            <a:pPr marL="0" indent="0" algn="ctr">
              <a:buNone/>
            </a:pPr>
            <a:r>
              <a:rPr lang="de-AT" sz="1100" i="1" dirty="0" smtClean="0">
                <a:solidFill>
                  <a:schemeClr val="bg1">
                    <a:lumMod val="65000"/>
                  </a:schemeClr>
                </a:solidFill>
              </a:rPr>
              <a:t>Pinter Christian – Kurzumtrieb</a:t>
            </a:r>
          </a:p>
          <a:p>
            <a:pPr marL="0" indent="0" algn="ctr">
              <a:buNone/>
            </a:pPr>
            <a:r>
              <a:rPr lang="de-AT" sz="1100" i="1" dirty="0" smtClean="0">
                <a:solidFill>
                  <a:schemeClr val="bg1">
                    <a:lumMod val="65000"/>
                  </a:schemeClr>
                </a:solidFill>
              </a:rPr>
              <a:t>waldwissen.net</a:t>
            </a:r>
          </a:p>
          <a:p>
            <a:pPr marL="0" indent="0" algn="ctr">
              <a:buNone/>
            </a:pPr>
            <a:endParaRPr lang="de-AT" sz="11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38" y="1282700"/>
            <a:ext cx="2765494" cy="207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2701"/>
            <a:ext cx="2793402" cy="207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82701"/>
            <a:ext cx="1246149" cy="208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waldwissen.net/waldwirtschaft/holz/energie/fva_kurzumtriebsplantage_ernte/kurzumtriebsplantage_ernte.jpg?hi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50776"/>
            <a:ext cx="2916022" cy="21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00" y="3551731"/>
            <a:ext cx="3163383" cy="21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Oft große Dachflächen auf landw. Betrieben verfügbar (durchschn. 700 – 1.000 m²)</a:t>
            </a:r>
          </a:p>
          <a:p>
            <a:r>
              <a:rPr lang="de-AT" dirty="0" smtClean="0"/>
              <a:t>Photovoltaik zur Stromproduktion</a:t>
            </a:r>
          </a:p>
          <a:p>
            <a:r>
              <a:rPr lang="de-AT" dirty="0" smtClean="0"/>
              <a:t>Solarthermie</a:t>
            </a:r>
          </a:p>
          <a:p>
            <a:pPr lvl="1"/>
            <a:r>
              <a:rPr lang="de-AT" dirty="0" smtClean="0"/>
              <a:t>Heizungsunterstützung</a:t>
            </a:r>
          </a:p>
          <a:p>
            <a:pPr lvl="1"/>
            <a:r>
              <a:rPr lang="de-AT" dirty="0" smtClean="0"/>
              <a:t>Warmwasserbereitung</a:t>
            </a:r>
          </a:p>
          <a:p>
            <a:pPr lvl="1"/>
            <a:r>
              <a:rPr lang="de-AT" dirty="0" smtClean="0"/>
              <a:t>Trocknung von Energieholz, Getreide, Heu, usw.</a:t>
            </a:r>
          </a:p>
          <a:p>
            <a:pPr lvl="1"/>
            <a:r>
              <a:rPr lang="de-AT" dirty="0" smtClean="0"/>
              <a:t>Stallbeheizung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Nutzung von Sonnenenergie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CEFD-CD60-4620-953F-5B30A6FDDA5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869160"/>
            <a:ext cx="2787874" cy="185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smtClean="0"/>
              <a:t>Errichtung einer Kleinwindkraftanlage</a:t>
            </a:r>
            <a:br>
              <a:rPr lang="de-AT" sz="2800" dirty="0" smtClean="0"/>
            </a:br>
            <a:r>
              <a:rPr lang="de-AT" sz="2800" dirty="0" smtClean="0"/>
              <a:t>(5 – 30 kW)</a:t>
            </a:r>
          </a:p>
          <a:p>
            <a:r>
              <a:rPr lang="de-AT" sz="2800" dirty="0" smtClean="0"/>
              <a:t>Wirtschaftlichkeit abhängig vom vorliegenden Tarifmodell (in AUT derzeit nicht wirtschaftlich)</a:t>
            </a:r>
          </a:p>
          <a:p>
            <a:endParaRPr lang="de-AT" sz="2800" dirty="0"/>
          </a:p>
          <a:p>
            <a:endParaRPr lang="de-AT" sz="2800" dirty="0" smtClean="0"/>
          </a:p>
          <a:p>
            <a:endParaRPr lang="de-AT" sz="2800" dirty="0"/>
          </a:p>
          <a:p>
            <a:pPr marL="0" indent="0">
              <a:buNone/>
            </a:pPr>
            <a:endParaRPr lang="de-AT" sz="1000" dirty="0" smtClean="0"/>
          </a:p>
          <a:p>
            <a:pPr marL="0" indent="0" algn="ctr">
              <a:buNone/>
            </a:pPr>
            <a:r>
              <a:rPr lang="de-AT" sz="1400" i="1" dirty="0" smtClean="0">
                <a:solidFill>
                  <a:schemeClr val="bg1">
                    <a:lumMod val="65000"/>
                  </a:schemeClr>
                </a:solidFill>
              </a:rPr>
              <a:t>(Quelle: kleinwind.at)</a:t>
            </a:r>
            <a:endParaRPr lang="de-AT" sz="16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AT" sz="2800" dirty="0" smtClean="0"/>
              <a:t>Andere Optionen:</a:t>
            </a:r>
          </a:p>
          <a:p>
            <a:pPr lvl="1"/>
            <a:r>
              <a:rPr lang="de-AT" sz="2400" dirty="0" smtClean="0"/>
              <a:t>Verpachtung der Grundstücke</a:t>
            </a:r>
          </a:p>
          <a:p>
            <a:pPr lvl="1"/>
            <a:r>
              <a:rPr lang="de-AT" sz="2400" dirty="0" smtClean="0"/>
              <a:t>Beteiligung an Betriebsgesellschaften von Windkraft-Anlagen</a:t>
            </a:r>
          </a:p>
          <a:p>
            <a:endParaRPr lang="de-AT" sz="2800" dirty="0" smtClean="0"/>
          </a:p>
          <a:p>
            <a:endParaRPr lang="de-AT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Nutzung von Windenergie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CEFD-CD60-4620-953F-5B30A6FDDA5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272" y="2924944"/>
            <a:ext cx="641240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07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800" dirty="0" smtClean="0"/>
              <a:t>Energetische Nutzung von Stroh</a:t>
            </a:r>
          </a:p>
          <a:p>
            <a:endParaRPr lang="de-AT" sz="2800" dirty="0"/>
          </a:p>
          <a:p>
            <a:endParaRPr lang="de-AT" sz="2800" dirty="0" smtClean="0"/>
          </a:p>
          <a:p>
            <a:endParaRPr lang="de-AT" sz="2800" dirty="0"/>
          </a:p>
          <a:p>
            <a:r>
              <a:rPr lang="de-AT" sz="2800" dirty="0" smtClean="0"/>
              <a:t>Energetische Nutzung</a:t>
            </a:r>
            <a:br>
              <a:rPr lang="de-AT" sz="2800" dirty="0" smtClean="0"/>
            </a:br>
            <a:r>
              <a:rPr lang="de-AT" sz="2800" dirty="0" smtClean="0"/>
              <a:t>von Rebholz</a:t>
            </a:r>
          </a:p>
          <a:p>
            <a:r>
              <a:rPr lang="de-AT" sz="2800" dirty="0" smtClean="0"/>
              <a:t>Erzeugung von zucker- bzw.</a:t>
            </a:r>
            <a:br>
              <a:rPr lang="de-AT" sz="2800" dirty="0" smtClean="0"/>
            </a:br>
            <a:r>
              <a:rPr lang="de-AT" sz="2800" dirty="0" smtClean="0"/>
              <a:t>stärkehaltigen Pflanzen für</a:t>
            </a:r>
            <a:br>
              <a:rPr lang="de-AT" sz="2800" dirty="0" smtClean="0"/>
            </a:br>
            <a:r>
              <a:rPr lang="de-AT" sz="2800" dirty="0" smtClean="0"/>
              <a:t>die </a:t>
            </a:r>
            <a:r>
              <a:rPr lang="de-AT" sz="2800" dirty="0" err="1" smtClean="0"/>
              <a:t>Ethanolproduktion</a:t>
            </a:r>
            <a:endParaRPr lang="de-AT" sz="2800" dirty="0" smtClean="0"/>
          </a:p>
          <a:p>
            <a:r>
              <a:rPr lang="de-AT" sz="2800" dirty="0" smtClean="0"/>
              <a:t>Erzeugung von Ölpflanzen für die Treibstoffproduktion</a:t>
            </a:r>
            <a:endParaRPr lang="de-AT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Andere Möglichkeiten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CEFD-CD60-4620-953F-5B30A6FDDA5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4098" name="Picture 2" descr="Ballen%2520Brundby-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8" y="1572079"/>
            <a:ext cx="2170119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Ballen%2520Brundby-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56" y="1572080"/>
            <a:ext cx="2158998" cy="144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SC004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04" y="1556792"/>
            <a:ext cx="1935886" cy="14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SC004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28" y="1556793"/>
            <a:ext cx="1940168" cy="14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08" y="3140968"/>
            <a:ext cx="3248624" cy="216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7885112" cy="442912"/>
          </a:xfrm>
        </p:spPr>
        <p:txBody>
          <a:bodyPr/>
          <a:lstStyle/>
          <a:p>
            <a:r>
              <a:rPr lang="de-AT" altLang="de-DE" smtClean="0">
                <a:latin typeface="Arial" panose="020B0604020202020204" pitchFamily="34" charset="0"/>
              </a:rPr>
              <a:t>Kontakt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1188" y="1052513"/>
            <a:ext cx="8281987" cy="561657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de-AT" sz="4000" b="1" dirty="0" smtClean="0"/>
              <a:t>Danke für die Aufmerksamkeit!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AT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AT" dirty="0" smtClean="0"/>
              <a:t>DI Dr. Richard Zweiler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de-AT" sz="2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AT" sz="2000" b="1" dirty="0" smtClean="0"/>
              <a:t>Güssing Energy Technologies GmbH</a:t>
            </a:r>
          </a:p>
          <a:p>
            <a:pPr eaLnBrk="1" hangingPunct="1">
              <a:defRPr/>
            </a:pPr>
            <a:endParaRPr lang="de-AT" sz="2000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AT" sz="2000" dirty="0" smtClean="0"/>
              <a:t>Wiener Straße 49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AT" sz="2000" dirty="0" smtClean="0"/>
              <a:t>A-7540 Güssing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AT" sz="2000" dirty="0" smtClean="0"/>
              <a:t>Tel.: +43 3322 42606 311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AT" sz="2000" dirty="0" smtClean="0"/>
              <a:t>E-Mail: r.zweiler@get.ac.at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AT" sz="2000" dirty="0" smtClean="0"/>
              <a:t>Website: http://get.ac.at</a:t>
            </a:r>
            <a:endParaRPr lang="de-DE" sz="2000" dirty="0" smtClean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AT" dirty="0"/>
          </a:p>
        </p:txBody>
      </p:sp>
      <p:pic>
        <p:nvPicPr>
          <p:cNvPr id="19460" name="Picture 6" descr="U:\Logos\GET-weiß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749800"/>
            <a:ext cx="428783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11188" y="1052513"/>
            <a:ext cx="8497316" cy="5616575"/>
          </a:xfrm>
        </p:spPr>
        <p:txBody>
          <a:bodyPr/>
          <a:lstStyle/>
          <a:p>
            <a:pPr marL="0" indent="0">
              <a:buNone/>
            </a:pPr>
            <a:r>
              <a:rPr lang="de-AT" b="1" dirty="0" smtClean="0"/>
              <a:t>Kurzvorstellung </a:t>
            </a:r>
            <a:r>
              <a:rPr lang="de-AT" b="1" dirty="0" err="1" smtClean="0"/>
              <a:t>Güssing</a:t>
            </a:r>
            <a:r>
              <a:rPr lang="de-AT" b="1" dirty="0" smtClean="0"/>
              <a:t> </a:t>
            </a:r>
            <a:r>
              <a:rPr lang="de-AT" b="1" dirty="0" err="1" smtClean="0"/>
              <a:t>Energy</a:t>
            </a:r>
            <a:r>
              <a:rPr lang="de-AT" b="1" dirty="0" smtClean="0"/>
              <a:t> Technologies</a:t>
            </a:r>
          </a:p>
          <a:p>
            <a:r>
              <a:rPr lang="de-AT" dirty="0" smtClean="0"/>
              <a:t>Gegründet 2003</a:t>
            </a:r>
          </a:p>
          <a:p>
            <a:r>
              <a:rPr lang="de-AT" dirty="0" smtClean="0"/>
              <a:t>9 fixe Mitarbeiter</a:t>
            </a:r>
          </a:p>
          <a:p>
            <a:r>
              <a:rPr lang="de-AT" dirty="0" err="1" smtClean="0"/>
              <a:t>Jährl</a:t>
            </a:r>
            <a:r>
              <a:rPr lang="de-AT" dirty="0" smtClean="0"/>
              <a:t>. F&amp;E Umsatz 2 Mio. EUR</a:t>
            </a:r>
          </a:p>
          <a:p>
            <a:r>
              <a:rPr lang="de-AT" dirty="0" smtClean="0"/>
              <a:t>24 Projektmitarbeiter</a:t>
            </a:r>
          </a:p>
          <a:p>
            <a:r>
              <a:rPr lang="de-AT" dirty="0" smtClean="0"/>
              <a:t>Familienunternehmen</a:t>
            </a:r>
          </a:p>
          <a:p>
            <a:pPr lvl="1"/>
            <a:r>
              <a:rPr lang="de-AT" dirty="0" smtClean="0"/>
              <a:t>60% Kamilla </a:t>
            </a:r>
            <a:r>
              <a:rPr lang="de-AT" dirty="0" err="1" smtClean="0"/>
              <a:t>Zweiler</a:t>
            </a:r>
            <a:endParaRPr lang="de-AT" dirty="0" smtClean="0"/>
          </a:p>
          <a:p>
            <a:pPr lvl="1"/>
            <a:r>
              <a:rPr lang="de-AT" dirty="0" smtClean="0"/>
              <a:t>20% Dr. Richard </a:t>
            </a:r>
            <a:r>
              <a:rPr lang="de-AT" dirty="0" err="1" smtClean="0"/>
              <a:t>Zweiler</a:t>
            </a:r>
            <a:endParaRPr lang="de-AT" dirty="0" smtClean="0"/>
          </a:p>
          <a:p>
            <a:pPr lvl="1"/>
            <a:r>
              <a:rPr lang="de-AT" dirty="0" smtClean="0"/>
              <a:t>10% Josef Unger</a:t>
            </a:r>
          </a:p>
          <a:p>
            <a:pPr lvl="1"/>
            <a:r>
              <a:rPr lang="de-AT" dirty="0" smtClean="0"/>
              <a:t>10% </a:t>
            </a:r>
            <a:r>
              <a:rPr lang="de-AT" dirty="0" err="1" smtClean="0"/>
              <a:t>Repotec</a:t>
            </a:r>
            <a:r>
              <a:rPr lang="de-AT" dirty="0" smtClean="0"/>
              <a:t> GmbH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CEFD-CD60-4620-953F-5B30A6FDDA5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2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Gemeinnütziges Forschungsinstitut</a:t>
            </a:r>
          </a:p>
          <a:p>
            <a:pPr lvl="1"/>
            <a:r>
              <a:rPr lang="de-AT" dirty="0" smtClean="0"/>
              <a:t>Energietechnik</a:t>
            </a:r>
          </a:p>
          <a:p>
            <a:pPr lvl="2"/>
            <a:r>
              <a:rPr lang="de-AT" dirty="0" smtClean="0"/>
              <a:t>Biogas, Erdgasaufbereitung, etc.</a:t>
            </a:r>
          </a:p>
          <a:p>
            <a:pPr lvl="2"/>
            <a:r>
              <a:rPr lang="de-AT" dirty="0" smtClean="0"/>
              <a:t>Vergasung und Biotreibstoffe (Diesel, Kerosin)</a:t>
            </a:r>
          </a:p>
          <a:p>
            <a:pPr lvl="1"/>
            <a:r>
              <a:rPr lang="de-AT" dirty="0" smtClean="0"/>
              <a:t>Effizienz &amp; Ressourcen</a:t>
            </a:r>
          </a:p>
          <a:p>
            <a:pPr lvl="2"/>
            <a:r>
              <a:rPr lang="de-AT" dirty="0" err="1" smtClean="0"/>
              <a:t>Erschliessung</a:t>
            </a:r>
            <a:r>
              <a:rPr lang="de-AT" dirty="0" smtClean="0"/>
              <a:t> ungenutzter Rohstoffe</a:t>
            </a:r>
          </a:p>
          <a:p>
            <a:pPr lvl="2"/>
            <a:r>
              <a:rPr lang="de-AT" dirty="0" smtClean="0"/>
              <a:t>Effizient Gebäude &amp; Industrie (MARS, etc.)</a:t>
            </a:r>
          </a:p>
          <a:p>
            <a:r>
              <a:rPr lang="de-AT" dirty="0" smtClean="0"/>
              <a:t>50% Tochterfirma (</a:t>
            </a:r>
            <a:r>
              <a:rPr lang="de-AT" dirty="0" err="1" smtClean="0"/>
              <a:t>Ljutomer</a:t>
            </a:r>
            <a:r>
              <a:rPr lang="de-AT" dirty="0" smtClean="0"/>
              <a:t>, SLO):</a:t>
            </a:r>
            <a:br>
              <a:rPr lang="de-AT" dirty="0" smtClean="0"/>
            </a:br>
            <a:r>
              <a:rPr lang="de-AT" dirty="0" err="1" smtClean="0"/>
              <a:t>Pomurske</a:t>
            </a:r>
            <a:r>
              <a:rPr lang="de-AT" dirty="0" smtClean="0"/>
              <a:t> </a:t>
            </a:r>
            <a:r>
              <a:rPr lang="de-AT" dirty="0" err="1" smtClean="0"/>
              <a:t>elektrarne</a:t>
            </a:r>
            <a:r>
              <a:rPr lang="de-AT" dirty="0" smtClean="0"/>
              <a:t> </a:t>
            </a:r>
            <a:r>
              <a:rPr lang="de-AT" dirty="0" err="1" smtClean="0"/>
              <a:t>d.o.o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CEFD-CD60-4620-953F-5B30A6FDDA5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8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Motivation</a:t>
            </a:r>
          </a:p>
          <a:p>
            <a:pPr lvl="1"/>
            <a:r>
              <a:rPr lang="de-AT" dirty="0" smtClean="0"/>
              <a:t>Dezentrale Versorgungsstruktur</a:t>
            </a:r>
          </a:p>
          <a:p>
            <a:pPr lvl="1"/>
            <a:r>
              <a:rPr lang="de-AT" dirty="0" smtClean="0"/>
              <a:t>Erneuerbare Energie</a:t>
            </a:r>
          </a:p>
          <a:p>
            <a:pPr lvl="1"/>
            <a:r>
              <a:rPr lang="de-AT" dirty="0" smtClean="0"/>
              <a:t>Diversifizierung des Einkommens</a:t>
            </a:r>
          </a:p>
          <a:p>
            <a:r>
              <a:rPr lang="de-AT" dirty="0" smtClean="0"/>
              <a:t>Verschiedene Rahmenbedingungen</a:t>
            </a:r>
          </a:p>
          <a:p>
            <a:pPr lvl="1"/>
            <a:r>
              <a:rPr lang="de-AT" dirty="0" smtClean="0"/>
              <a:t>Standortspezifisch (Klima, Boden, Erträge, …)</a:t>
            </a:r>
          </a:p>
          <a:p>
            <a:pPr lvl="1"/>
            <a:r>
              <a:rPr lang="de-AT" dirty="0" smtClean="0"/>
              <a:t>Wirtschaftlich (Angebot, Nachfrage, Preis, …)</a:t>
            </a:r>
          </a:p>
          <a:p>
            <a:pPr lvl="1"/>
            <a:r>
              <a:rPr lang="de-AT" dirty="0" smtClean="0"/>
              <a:t>Betriebsspezifisch (Betriebsausstattung, Fähigkeiten des Betriebsleiters, …)</a:t>
            </a: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Motivation &amp; Rahmenbedingungen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CEFD-CD60-4620-953F-5B30A6FDDA5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5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Politische Rahmenbedingungen</a:t>
            </a:r>
          </a:p>
          <a:p>
            <a:pPr lvl="1"/>
            <a:r>
              <a:rPr lang="de-AT" dirty="0" smtClean="0"/>
              <a:t>Food-Feed-Fiber-Fuel-Wettbewerb</a:t>
            </a:r>
          </a:p>
          <a:p>
            <a:pPr lvl="1"/>
            <a:r>
              <a:rPr lang="de-AT" dirty="0" smtClean="0"/>
              <a:t>intensiver Wettbewerb auf den Energiesektoren Wärme, Strom, Mobilität</a:t>
            </a:r>
          </a:p>
          <a:p>
            <a:pPr lvl="1"/>
            <a:r>
              <a:rPr lang="de-AT" dirty="0" smtClean="0"/>
              <a:t>unsichere EU- und geopolitische Entwicklungen in den Bereichen </a:t>
            </a:r>
            <a:r>
              <a:rPr lang="de-AT" dirty="0" err="1" smtClean="0"/>
              <a:t>Biosprit</a:t>
            </a:r>
            <a:r>
              <a:rPr lang="de-AT" dirty="0" smtClean="0"/>
              <a:t>, Biogas bzw. erneuerbare Energien allgemein</a:t>
            </a:r>
          </a:p>
          <a:p>
            <a:pPr lvl="1"/>
            <a:r>
              <a:rPr lang="de-AT" dirty="0" smtClean="0"/>
              <a:t>steigende Anforderungen (Landwirt als Nahrungsproduzent, Futtermittelproduzent, Umweltschützer, </a:t>
            </a:r>
            <a:r>
              <a:rPr lang="de-AT" dirty="0" err="1" smtClean="0"/>
              <a:t>Landschaftserhalter</a:t>
            </a:r>
            <a:r>
              <a:rPr lang="de-AT" dirty="0" smtClean="0"/>
              <a:t>, Energieproduzent, …)</a:t>
            </a: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Motivation &amp; Rahmenbedingungen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CEFD-CD60-4620-953F-5B30A6FDDA5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2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Möglichkeiten für den Landwirt als Energieproduzent</a:t>
            </a:r>
          </a:p>
          <a:p>
            <a:pPr lvl="1"/>
            <a:r>
              <a:rPr lang="de-AT" dirty="0" smtClean="0"/>
              <a:t>Fernwärme-Mikronetz-Betreiber</a:t>
            </a:r>
          </a:p>
          <a:p>
            <a:pPr lvl="1"/>
            <a:r>
              <a:rPr lang="de-AT" dirty="0" smtClean="0"/>
              <a:t>Biogasproduktion</a:t>
            </a:r>
          </a:p>
          <a:p>
            <a:pPr lvl="1"/>
            <a:r>
              <a:rPr lang="de-AT" dirty="0" smtClean="0"/>
              <a:t>Betreiber von Kurzumtriebs-Plantagen</a:t>
            </a:r>
          </a:p>
          <a:p>
            <a:pPr lvl="1"/>
            <a:r>
              <a:rPr lang="de-AT" dirty="0" smtClean="0"/>
              <a:t>Nutzung von Sonnenenergie</a:t>
            </a:r>
          </a:p>
          <a:p>
            <a:pPr lvl="2"/>
            <a:r>
              <a:rPr lang="de-AT" dirty="0" smtClean="0"/>
              <a:t>Solare Heizung/Kühlung</a:t>
            </a:r>
          </a:p>
          <a:p>
            <a:pPr lvl="2"/>
            <a:r>
              <a:rPr lang="de-AT" dirty="0" smtClean="0"/>
              <a:t>Stromproduktion</a:t>
            </a:r>
          </a:p>
          <a:p>
            <a:pPr lvl="1"/>
            <a:r>
              <a:rPr lang="de-AT" dirty="0" smtClean="0"/>
              <a:t>Nutzung von Windenergie</a:t>
            </a:r>
          </a:p>
          <a:p>
            <a:pPr lvl="2"/>
            <a:r>
              <a:rPr lang="de-AT" dirty="0" smtClean="0"/>
              <a:t>Betreiber von Kleinwindkraftanlagen</a:t>
            </a:r>
          </a:p>
          <a:p>
            <a:pPr lvl="2"/>
            <a:r>
              <a:rPr lang="de-AT" dirty="0" smtClean="0"/>
              <a:t>Verpachtung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Übersicht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CEFD-CD60-4620-953F-5B30A6FDDA5C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29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Errichtung von Biomasseheizungsanlagen bei Nachbarn, Wohnungsanlagen, öffentlichen Gebäuden, usw.</a:t>
            </a:r>
          </a:p>
          <a:p>
            <a:r>
              <a:rPr lang="de-AT" dirty="0" smtClean="0"/>
              <a:t>Anschaffung der gesamten Anlage inkl. Wärmeverteilung</a:t>
            </a:r>
          </a:p>
          <a:p>
            <a:r>
              <a:rPr lang="de-AT" dirty="0" smtClean="0"/>
              <a:t>Verantwortlich für Funktion, Wartung und Instandhaltung</a:t>
            </a:r>
          </a:p>
          <a:p>
            <a:r>
              <a:rPr lang="de-AT" dirty="0" smtClean="0"/>
              <a:t>Versorgung mit Biomasse (Waldhackgut, </a:t>
            </a:r>
            <a:r>
              <a:rPr lang="de-AT" dirty="0" err="1" smtClean="0"/>
              <a:t>Hackgut</a:t>
            </a:r>
            <a:r>
              <a:rPr lang="de-AT" dirty="0" smtClean="0"/>
              <a:t> von Kurzumtrieb, Rebholz, </a:t>
            </a:r>
            <a:r>
              <a:rPr lang="de-AT" dirty="0" err="1" smtClean="0"/>
              <a:t>Miscanthus</a:t>
            </a:r>
            <a:r>
              <a:rPr lang="de-AT" dirty="0" smtClean="0"/>
              <a:t>, usw.)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Fernwärme-Mikronetz-Betreiber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CEFD-CD60-4620-953F-5B30A6FDDA5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Fernwärme-Mikronetz-Betreiber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CEFD-CD60-4620-953F-5B30A6FDDA5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6" name="Picture 2" descr="DSCN01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79101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John\Präsentation + Fotos\100_6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68760"/>
            <a:ext cx="281317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teing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45" y="1268760"/>
            <a:ext cx="2786151" cy="208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Stegersb-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1" y="3429000"/>
            <a:ext cx="2791137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John\Präsentation + Fotos\DSCN11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30" y="3429000"/>
            <a:ext cx="279080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John\Präsentation + Fotos\DSCN11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904" y="3431215"/>
            <a:ext cx="2787592" cy="208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1"/>
          <p:cNvSpPr>
            <a:spLocks noGrp="1"/>
          </p:cNvSpPr>
          <p:nvPr>
            <p:ph idx="1"/>
          </p:nvPr>
        </p:nvSpPr>
        <p:spPr>
          <a:xfrm>
            <a:off x="611188" y="5877272"/>
            <a:ext cx="8156575" cy="791816"/>
          </a:xfrm>
        </p:spPr>
        <p:txBody>
          <a:bodyPr/>
          <a:lstStyle/>
          <a:p>
            <a:pPr marL="0" indent="0" algn="ctr">
              <a:buNone/>
            </a:pPr>
            <a:r>
              <a:rPr lang="de-AT" sz="1400" i="1" dirty="0" smtClean="0">
                <a:solidFill>
                  <a:schemeClr val="bg1">
                    <a:lumMod val="65000"/>
                  </a:schemeClr>
                </a:solidFill>
              </a:rPr>
              <a:t>(Quelle: Biomasse Kaiserwald)</a:t>
            </a:r>
            <a:endParaRPr lang="de-AT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Nutzung landw. Roh-</a:t>
            </a:r>
            <a:br>
              <a:rPr lang="de-AT" dirty="0" smtClean="0"/>
            </a:br>
            <a:r>
              <a:rPr lang="de-AT" dirty="0" smtClean="0"/>
              <a:t>und Reststoffe</a:t>
            </a:r>
          </a:p>
          <a:p>
            <a:r>
              <a:rPr lang="de-AT" dirty="0" smtClean="0"/>
              <a:t>Vielfältige Nutzungs-</a:t>
            </a:r>
            <a:br>
              <a:rPr lang="de-AT" dirty="0" smtClean="0"/>
            </a:br>
            <a:r>
              <a:rPr lang="de-AT" dirty="0" smtClean="0"/>
              <a:t>möglichkeiten</a:t>
            </a:r>
            <a:endParaRPr lang="de-AT" dirty="0"/>
          </a:p>
          <a:p>
            <a:pPr lvl="1"/>
            <a:r>
              <a:rPr lang="de-AT" dirty="0" smtClean="0"/>
              <a:t>Stromproduktion</a:t>
            </a:r>
          </a:p>
          <a:p>
            <a:pPr lvl="1"/>
            <a:r>
              <a:rPr lang="de-AT" dirty="0" smtClean="0"/>
              <a:t>Wärmeproduktion</a:t>
            </a:r>
          </a:p>
          <a:p>
            <a:pPr lvl="1"/>
            <a:r>
              <a:rPr lang="de-AT" dirty="0" smtClean="0"/>
              <a:t>Gasaufbereitung</a:t>
            </a:r>
          </a:p>
          <a:p>
            <a:pPr lvl="2"/>
            <a:r>
              <a:rPr lang="de-AT" dirty="0" smtClean="0"/>
              <a:t>Einspeisung ins Erdgasnetz</a:t>
            </a:r>
          </a:p>
          <a:p>
            <a:pPr lvl="2"/>
            <a:r>
              <a:rPr lang="de-AT" dirty="0" smtClean="0"/>
              <a:t>Betrieb einer Gastankstelle</a:t>
            </a:r>
          </a:p>
          <a:p>
            <a:pPr lvl="1"/>
            <a:r>
              <a:rPr lang="de-AT" dirty="0" smtClean="0"/>
              <a:t>Errichtung und Betrieb eines Biogas-Mikronetzes</a:t>
            </a:r>
          </a:p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Biogasproduktion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FCEFD-CD60-4620-953F-5B30A6FDDA5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77" y="919297"/>
            <a:ext cx="4320480" cy="286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radlinig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radlinig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radlinig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radlinig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radlinig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radlinig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radlinig 5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9900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CAA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Designs\Geradlinig.pot</Template>
  <TotalTime>0</TotalTime>
  <Words>427</Words>
  <Application>Microsoft Office PowerPoint</Application>
  <PresentationFormat>Bildschirmpräsentation (4:3)</PresentationFormat>
  <Paragraphs>132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Symbol</vt:lpstr>
      <vt:lpstr>Times New Roman</vt:lpstr>
      <vt:lpstr>Wingdings</vt:lpstr>
      <vt:lpstr>Geradlinig</vt:lpstr>
      <vt:lpstr>PowerPoint-Präsentation</vt:lpstr>
      <vt:lpstr>PowerPoint-Präsentation</vt:lpstr>
      <vt:lpstr>PowerPoint-Präsentation</vt:lpstr>
      <vt:lpstr>Motivation &amp; Rahmenbedingungen</vt:lpstr>
      <vt:lpstr>Motivation &amp; Rahmenbedingungen</vt:lpstr>
      <vt:lpstr>Übersicht</vt:lpstr>
      <vt:lpstr>Fernwärme-Mikronetz-Betreiber</vt:lpstr>
      <vt:lpstr>Fernwärme-Mikronetz-Betreiber</vt:lpstr>
      <vt:lpstr>Biogasproduktion</vt:lpstr>
      <vt:lpstr>Betrieb von Kurzumtriebsplantagen</vt:lpstr>
      <vt:lpstr>Betrieb von Kurzumtriebsplantagen</vt:lpstr>
      <vt:lpstr>Nutzung von Sonnenenergie</vt:lpstr>
      <vt:lpstr>Nutzung von Windenergie</vt:lpstr>
      <vt:lpstr>Andere Möglichkeiten</vt:lpstr>
      <vt:lpstr>Kontakt</vt:lpstr>
    </vt:vector>
  </TitlesOfParts>
  <Company>BWV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Bgld. Waldverband GmbH. Techn. Büro f. Waldwirtschaft</dc:title>
  <dc:creator>Anna Hofbauer</dc:creator>
  <cp:lastModifiedBy>rzweiler</cp:lastModifiedBy>
  <cp:revision>492</cp:revision>
  <cp:lastPrinted>1601-01-01T00:00:00Z</cp:lastPrinted>
  <dcterms:created xsi:type="dcterms:W3CDTF">2002-12-13T14:38:53Z</dcterms:created>
  <dcterms:modified xsi:type="dcterms:W3CDTF">2015-09-03T17:52:49Z</dcterms:modified>
</cp:coreProperties>
</file>