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90" r:id="rId3"/>
    <p:sldId id="347" r:id="rId4"/>
    <p:sldId id="349" r:id="rId5"/>
    <p:sldId id="348" r:id="rId6"/>
    <p:sldId id="325" r:id="rId7"/>
    <p:sldId id="357" r:id="rId8"/>
    <p:sldId id="359" r:id="rId9"/>
    <p:sldId id="361" r:id="rId10"/>
    <p:sldId id="362" r:id="rId11"/>
    <p:sldId id="363" r:id="rId12"/>
    <p:sldId id="336" r:id="rId13"/>
    <p:sldId id="314" r:id="rId14"/>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2" autoAdjust="0"/>
  </p:normalViewPr>
  <p:slideViewPr>
    <p:cSldViewPr>
      <p:cViewPr varScale="1">
        <p:scale>
          <a:sx n="115" d="100"/>
          <a:sy n="115" d="100"/>
        </p:scale>
        <p:origin x="-152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45862" cy="495793"/>
          </a:xfrm>
          <a:prstGeom prst="rect">
            <a:avLst/>
          </a:prstGeom>
          <a:noFill/>
          <a:ln w="9525">
            <a:noFill/>
            <a:miter lim="800000"/>
            <a:headEnd/>
            <a:tailEnd/>
          </a:ln>
          <a:effectLst/>
        </p:spPr>
        <p:txBody>
          <a:bodyPr vert="horz" wrap="square" lIns="90286" tIns="45143" rIns="90286" bIns="45143" numCol="1" anchor="t" anchorCtr="0" compatLnSpc="1">
            <a:prstTxWarp prst="textNoShape">
              <a:avLst/>
            </a:prstTxWarp>
          </a:bodyPr>
          <a:lstStyle>
            <a:lvl1pPr defTabSz="902125">
              <a:defRPr sz="1200"/>
            </a:lvl1pPr>
          </a:lstStyle>
          <a:p>
            <a:endParaRPr lang="hr-HR"/>
          </a:p>
        </p:txBody>
      </p:sp>
      <p:sp>
        <p:nvSpPr>
          <p:cNvPr id="34819" name="Rectangle 3"/>
          <p:cNvSpPr>
            <a:spLocks noGrp="1" noChangeArrowheads="1"/>
          </p:cNvSpPr>
          <p:nvPr>
            <p:ph type="dt" sz="quarter" idx="1"/>
          </p:nvPr>
        </p:nvSpPr>
        <p:spPr bwMode="auto">
          <a:xfrm>
            <a:off x="3850294" y="0"/>
            <a:ext cx="2945862" cy="495793"/>
          </a:xfrm>
          <a:prstGeom prst="rect">
            <a:avLst/>
          </a:prstGeom>
          <a:noFill/>
          <a:ln w="9525">
            <a:noFill/>
            <a:miter lim="800000"/>
            <a:headEnd/>
            <a:tailEnd/>
          </a:ln>
          <a:effectLst/>
        </p:spPr>
        <p:txBody>
          <a:bodyPr vert="horz" wrap="square" lIns="90286" tIns="45143" rIns="90286" bIns="45143" numCol="1" anchor="t" anchorCtr="0" compatLnSpc="1">
            <a:prstTxWarp prst="textNoShape">
              <a:avLst/>
            </a:prstTxWarp>
          </a:bodyPr>
          <a:lstStyle>
            <a:lvl1pPr algn="r" defTabSz="902125">
              <a:defRPr sz="1200"/>
            </a:lvl1pPr>
          </a:lstStyle>
          <a:p>
            <a:endParaRPr lang="hr-HR"/>
          </a:p>
        </p:txBody>
      </p:sp>
      <p:sp>
        <p:nvSpPr>
          <p:cNvPr id="34820" name="Rectangle 4"/>
          <p:cNvSpPr>
            <a:spLocks noGrp="1" noChangeArrowheads="1"/>
          </p:cNvSpPr>
          <p:nvPr>
            <p:ph type="ftr" sz="quarter" idx="2"/>
          </p:nvPr>
        </p:nvSpPr>
        <p:spPr bwMode="auto">
          <a:xfrm>
            <a:off x="0" y="9429305"/>
            <a:ext cx="2945862" cy="495793"/>
          </a:xfrm>
          <a:prstGeom prst="rect">
            <a:avLst/>
          </a:prstGeom>
          <a:noFill/>
          <a:ln w="9525">
            <a:noFill/>
            <a:miter lim="800000"/>
            <a:headEnd/>
            <a:tailEnd/>
          </a:ln>
          <a:effectLst/>
        </p:spPr>
        <p:txBody>
          <a:bodyPr vert="horz" wrap="square" lIns="90286" tIns="45143" rIns="90286" bIns="45143" numCol="1" anchor="b" anchorCtr="0" compatLnSpc="1">
            <a:prstTxWarp prst="textNoShape">
              <a:avLst/>
            </a:prstTxWarp>
          </a:bodyPr>
          <a:lstStyle>
            <a:lvl1pPr defTabSz="902125">
              <a:defRPr sz="1200"/>
            </a:lvl1pPr>
          </a:lstStyle>
          <a:p>
            <a:endParaRPr lang="hr-HR"/>
          </a:p>
        </p:txBody>
      </p:sp>
      <p:sp>
        <p:nvSpPr>
          <p:cNvPr id="34821" name="Rectangle 5"/>
          <p:cNvSpPr>
            <a:spLocks noGrp="1" noChangeArrowheads="1"/>
          </p:cNvSpPr>
          <p:nvPr>
            <p:ph type="sldNum" sz="quarter" idx="3"/>
          </p:nvPr>
        </p:nvSpPr>
        <p:spPr bwMode="auto">
          <a:xfrm>
            <a:off x="3850294" y="9429305"/>
            <a:ext cx="2945862" cy="495793"/>
          </a:xfrm>
          <a:prstGeom prst="rect">
            <a:avLst/>
          </a:prstGeom>
          <a:noFill/>
          <a:ln w="9525">
            <a:noFill/>
            <a:miter lim="800000"/>
            <a:headEnd/>
            <a:tailEnd/>
          </a:ln>
          <a:effectLst/>
        </p:spPr>
        <p:txBody>
          <a:bodyPr vert="horz" wrap="square" lIns="90286" tIns="45143" rIns="90286" bIns="45143" numCol="1" anchor="b" anchorCtr="0" compatLnSpc="1">
            <a:prstTxWarp prst="textNoShape">
              <a:avLst/>
            </a:prstTxWarp>
          </a:bodyPr>
          <a:lstStyle>
            <a:lvl1pPr algn="r" defTabSz="902125">
              <a:defRPr sz="1200"/>
            </a:lvl1pPr>
          </a:lstStyle>
          <a:p>
            <a:fld id="{D8BBA61C-40FC-4B9F-A2EA-E54E55F5F2DD}" type="slidenum">
              <a:rPr lang="hr-HR"/>
              <a:pPr/>
              <a:t>‹#›</a:t>
            </a:fld>
            <a:endParaRPr lang="hr-H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a:lvl1pPr>
          </a:lstStyle>
          <a:p>
            <a:endParaRPr lang="hr-HR"/>
          </a:p>
        </p:txBody>
      </p:sp>
      <p:sp>
        <p:nvSpPr>
          <p:cNvPr id="3" name="Date Placeholder 2"/>
          <p:cNvSpPr>
            <a:spLocks noGrp="1"/>
          </p:cNvSpPr>
          <p:nvPr>
            <p:ph type="dt" idx="1"/>
          </p:nvPr>
        </p:nvSpPr>
        <p:spPr>
          <a:xfrm>
            <a:off x="3850294" y="0"/>
            <a:ext cx="2945862" cy="495793"/>
          </a:xfrm>
          <a:prstGeom prst="rect">
            <a:avLst/>
          </a:prstGeom>
        </p:spPr>
        <p:txBody>
          <a:bodyPr vert="horz" lIns="88221" tIns="44111" rIns="88221" bIns="44111" rtlCol="0"/>
          <a:lstStyle>
            <a:lvl1pPr algn="r">
              <a:defRPr sz="1200"/>
            </a:lvl1pPr>
          </a:lstStyle>
          <a:p>
            <a:fld id="{43F6E283-CC5C-4C2E-9DDE-E95A806AE065}" type="datetimeFigureOut">
              <a:rPr lang="hr-HR" smtClean="0"/>
              <a:pPr/>
              <a:t>5.9.2013.</a:t>
            </a:fld>
            <a:endParaRPr lang="hr-H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88221" tIns="44111" rIns="88221" bIns="44111" rtlCol="0" anchor="ctr"/>
          <a:lstStyle/>
          <a:p>
            <a:endParaRPr lang="hr-HR"/>
          </a:p>
        </p:txBody>
      </p:sp>
      <p:sp>
        <p:nvSpPr>
          <p:cNvPr id="5" name="Notes Placeholder 4"/>
          <p:cNvSpPr>
            <a:spLocks noGrp="1"/>
          </p:cNvSpPr>
          <p:nvPr>
            <p:ph type="body" sz="quarter" idx="3"/>
          </p:nvPr>
        </p:nvSpPr>
        <p:spPr>
          <a:xfrm>
            <a:off x="679464" y="4714653"/>
            <a:ext cx="5438748" cy="4466756"/>
          </a:xfrm>
          <a:prstGeom prst="rect">
            <a:avLst/>
          </a:prstGeom>
        </p:spPr>
        <p:txBody>
          <a:bodyPr vert="horz" lIns="88221" tIns="44111" rIns="88221" bIns="441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429305"/>
            <a:ext cx="2945862" cy="495793"/>
          </a:xfrm>
          <a:prstGeom prst="rect">
            <a:avLst/>
          </a:prstGeom>
        </p:spPr>
        <p:txBody>
          <a:bodyPr vert="horz" lIns="88221" tIns="44111" rIns="88221" bIns="44111" rtlCol="0" anchor="b"/>
          <a:lstStyle>
            <a:lvl1pPr algn="l">
              <a:defRPr sz="1200"/>
            </a:lvl1pPr>
          </a:lstStyle>
          <a:p>
            <a:endParaRPr lang="hr-HR"/>
          </a:p>
        </p:txBody>
      </p:sp>
      <p:sp>
        <p:nvSpPr>
          <p:cNvPr id="7" name="Slide Number Placeholder 6"/>
          <p:cNvSpPr>
            <a:spLocks noGrp="1"/>
          </p:cNvSpPr>
          <p:nvPr>
            <p:ph type="sldNum" sz="quarter" idx="5"/>
          </p:nvPr>
        </p:nvSpPr>
        <p:spPr>
          <a:xfrm>
            <a:off x="3850294" y="9429305"/>
            <a:ext cx="2945862" cy="495793"/>
          </a:xfrm>
          <a:prstGeom prst="rect">
            <a:avLst/>
          </a:prstGeom>
        </p:spPr>
        <p:txBody>
          <a:bodyPr vert="horz" lIns="88221" tIns="44111" rIns="88221" bIns="44111" rtlCol="0" anchor="b"/>
          <a:lstStyle>
            <a:lvl1pPr algn="r">
              <a:defRPr sz="1200"/>
            </a:lvl1pPr>
          </a:lstStyle>
          <a:p>
            <a:fld id="{DFBD26E3-FE40-47A3-91D2-371DCD8B65D4}" type="slidenum">
              <a:rPr lang="hr-HR" smtClean="0"/>
              <a:pPr/>
              <a:t>‹#›</a:t>
            </a:fld>
            <a:endParaRPr lang="hr-H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1</a:t>
            </a:fld>
            <a:endParaRPr lang="hr-H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10</a:t>
            </a:fld>
            <a:endParaRPr lang="hr-H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11</a:t>
            </a:fld>
            <a:endParaRPr lang="hr-H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C67BF94-C106-40C3-8CE0-9A92BD20E5D7}" type="slidenum">
              <a:rPr lang="hr-HR" smtClean="0"/>
              <a:pPr/>
              <a:t>12</a:t>
            </a:fld>
            <a:endParaRPr lang="hr-H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9213EEDF-9518-4289-AE43-FAA88C13748F}" type="slidenum">
              <a:rPr lang="hr-HR" smtClean="0"/>
              <a:pPr/>
              <a:t>13</a:t>
            </a:fld>
            <a:endParaRPr lang="hr-H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2</a:t>
            </a:fld>
            <a:endParaRPr lang="hr-H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3</a:t>
            </a:fld>
            <a:endParaRPr lang="hr-H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DFBD26E3-FE40-47A3-91D2-371DCD8B65D4}" type="slidenum">
              <a:rPr lang="hr-HR" smtClean="0"/>
              <a:pPr/>
              <a:t>4</a:t>
            </a:fld>
            <a:endParaRPr lang="hr-H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5</a:t>
            </a:fld>
            <a:endParaRPr lang="hr-H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6</a:t>
            </a:fld>
            <a:endParaRPr lang="hr-H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7</a:t>
            </a:fld>
            <a:endParaRPr lang="hr-H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r-HR"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21E1B2-10FA-4D8A-8D71-323A33C62F42}" type="slidenum">
              <a:rPr lang="hr-HR">
                <a:latin typeface="Arial" charset="0"/>
              </a:rPr>
              <a:pPr/>
              <a:t>8</a:t>
            </a:fld>
            <a:endParaRPr lang="hr-HR">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a:p>
        </p:txBody>
      </p:sp>
      <p:sp>
        <p:nvSpPr>
          <p:cNvPr id="4" name="Slide Number Placeholder 3"/>
          <p:cNvSpPr>
            <a:spLocks noGrp="1"/>
          </p:cNvSpPr>
          <p:nvPr>
            <p:ph type="sldNum" sz="quarter" idx="10"/>
          </p:nvPr>
        </p:nvSpPr>
        <p:spPr/>
        <p:txBody>
          <a:bodyPr/>
          <a:lstStyle/>
          <a:p>
            <a:fld id="{DFBD26E3-FE40-47A3-91D2-371DCD8B65D4}" type="slidenum">
              <a:rPr lang="hr-HR" smtClean="0"/>
              <a:pPr/>
              <a:t>9</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6" name="Slide Number Placeholder 5"/>
          <p:cNvSpPr>
            <a:spLocks noGrp="1"/>
          </p:cNvSpPr>
          <p:nvPr>
            <p:ph type="sldNum" sz="quarter" idx="12"/>
          </p:nvPr>
        </p:nvSpPr>
        <p:spPr/>
        <p:txBody>
          <a:bodyPr/>
          <a:lstStyle>
            <a:lvl1pPr>
              <a:defRPr/>
            </a:lvl1pPr>
          </a:lstStyle>
          <a:p>
            <a:fld id="{B7C081FD-3FD0-4C83-B976-1F2E4D76CD6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6" name="Slide Number Placeholder 5"/>
          <p:cNvSpPr>
            <a:spLocks noGrp="1"/>
          </p:cNvSpPr>
          <p:nvPr>
            <p:ph type="sldNum" sz="quarter" idx="12"/>
          </p:nvPr>
        </p:nvSpPr>
        <p:spPr/>
        <p:txBody>
          <a:bodyPr/>
          <a:lstStyle>
            <a:lvl1pPr>
              <a:defRPr/>
            </a:lvl1pPr>
          </a:lstStyle>
          <a:p>
            <a:fld id="{BF0875D9-890F-4DF3-BBCF-24D5C354885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6" name="Slide Number Placeholder 5"/>
          <p:cNvSpPr>
            <a:spLocks noGrp="1"/>
          </p:cNvSpPr>
          <p:nvPr>
            <p:ph type="sldNum" sz="quarter" idx="12"/>
          </p:nvPr>
        </p:nvSpPr>
        <p:spPr/>
        <p:txBody>
          <a:bodyPr/>
          <a:lstStyle>
            <a:lvl1pPr>
              <a:defRPr/>
            </a:lvl1pPr>
          </a:lstStyle>
          <a:p>
            <a:fld id="{E437A6B9-4F7A-408C-8275-C645E81A561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hr-HR"/>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a:xfrm>
            <a:off x="457200" y="6245225"/>
            <a:ext cx="2133600" cy="476250"/>
          </a:xfrm>
        </p:spPr>
        <p:txBody>
          <a:bodyPr/>
          <a:lstStyle>
            <a:lvl1pPr>
              <a:defRPr/>
            </a:lvl1pPr>
          </a:lstStyle>
          <a:p>
            <a:endParaRPr lang="en-US"/>
          </a:p>
        </p:txBody>
      </p:sp>
      <p:sp>
        <p:nvSpPr>
          <p:cNvPr id="8" name="Footer Placeholder 7"/>
          <p:cNvSpPr>
            <a:spLocks noGrp="1"/>
          </p:cNvSpPr>
          <p:nvPr>
            <p:ph type="ftr" sz="quarter" idx="11"/>
          </p:nvPr>
        </p:nvSpPr>
        <p:spPr>
          <a:xfrm>
            <a:off x="1187450" y="6381750"/>
            <a:ext cx="6913563" cy="339725"/>
          </a:xfrm>
        </p:spPr>
        <p:txBody>
          <a:bodyPr/>
          <a:lstStyle>
            <a:lvl1pPr>
              <a:defRPr/>
            </a:lvl1pPr>
          </a:lstStyle>
          <a:p>
            <a:r>
              <a:rPr lang="en-US"/>
              <a:t>CTT SEMINAR, OBNOVLJIVI IZVORI ENERGIJE, 19. II 2010.</a:t>
            </a:r>
          </a:p>
          <a:p>
            <a:endParaRPr lang="en-US"/>
          </a:p>
        </p:txBody>
      </p:sp>
      <p:sp>
        <p:nvSpPr>
          <p:cNvPr id="9" name="Slide Number Placeholder 8"/>
          <p:cNvSpPr>
            <a:spLocks noGrp="1"/>
          </p:cNvSpPr>
          <p:nvPr>
            <p:ph type="sldNum" sz="quarter" idx="12"/>
          </p:nvPr>
        </p:nvSpPr>
        <p:spPr>
          <a:xfrm>
            <a:off x="6553200" y="6245225"/>
            <a:ext cx="2133600" cy="476250"/>
          </a:xfrm>
        </p:spPr>
        <p:txBody>
          <a:bodyPr/>
          <a:lstStyle>
            <a:lvl1pPr>
              <a:defRPr/>
            </a:lvl1pPr>
          </a:lstStyle>
          <a:p>
            <a:fld id="{FEEBFEBD-2F24-4BFB-9826-0E3A1ADAE40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3412"/>
          </a:xfr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457200" y="1052513"/>
            <a:ext cx="4038600" cy="5073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052513"/>
            <a:ext cx="4038600" cy="5073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Footer Placeholder 4"/>
          <p:cNvSpPr>
            <a:spLocks noGrp="1"/>
          </p:cNvSpPr>
          <p:nvPr>
            <p:ph type="ftr" sz="quarter" idx="10"/>
          </p:nvPr>
        </p:nvSpPr>
        <p:spPr>
          <a:xfrm>
            <a:off x="5795963" y="6237288"/>
            <a:ext cx="2895600" cy="404812"/>
          </a:xfrm>
        </p:spPr>
        <p:txBody>
          <a:bodyPr/>
          <a:lstStyle>
            <a:lvl1pPr>
              <a:defRPr/>
            </a:lvl1pPr>
          </a:lstStyle>
          <a:p>
            <a:r>
              <a:rPr lang="hr-HR"/>
              <a:t>D. Lončar XI/08</a:t>
            </a:r>
          </a:p>
        </p:txBody>
      </p:sp>
      <p:sp>
        <p:nvSpPr>
          <p:cNvPr id="6" name="Slide Number Placeholder 5"/>
          <p:cNvSpPr>
            <a:spLocks noGrp="1"/>
          </p:cNvSpPr>
          <p:nvPr>
            <p:ph type="sldNum" sz="quarter" idx="11"/>
          </p:nvPr>
        </p:nvSpPr>
        <p:spPr>
          <a:xfrm>
            <a:off x="468313" y="6381750"/>
            <a:ext cx="2133600" cy="476250"/>
          </a:xfrm>
        </p:spPr>
        <p:txBody>
          <a:bodyPr/>
          <a:lstStyle>
            <a:lvl1pPr>
              <a:defRPr/>
            </a:lvl1pPr>
          </a:lstStyle>
          <a:p>
            <a:fld id="{AF449C19-FEEC-4EAF-B02B-37B1E0BE1FE5}" type="slidenum">
              <a:rPr lang="hr-H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hr-H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6" name="Slide Number Placeholder 5"/>
          <p:cNvSpPr>
            <a:spLocks noGrp="1"/>
          </p:cNvSpPr>
          <p:nvPr>
            <p:ph type="sldNum" sz="quarter" idx="12"/>
          </p:nvPr>
        </p:nvSpPr>
        <p:spPr/>
        <p:txBody>
          <a:bodyPr/>
          <a:lstStyle>
            <a:lvl1pPr>
              <a:defRPr/>
            </a:lvl1pPr>
          </a:lstStyle>
          <a:p>
            <a:fld id="{471FAFC6-BA31-4B73-82AA-D3E93FD1E91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6" name="Slide Number Placeholder 5"/>
          <p:cNvSpPr>
            <a:spLocks noGrp="1"/>
          </p:cNvSpPr>
          <p:nvPr>
            <p:ph type="sldNum" sz="quarter" idx="12"/>
          </p:nvPr>
        </p:nvSpPr>
        <p:spPr/>
        <p:txBody>
          <a:bodyPr/>
          <a:lstStyle>
            <a:lvl1pPr>
              <a:defRPr/>
            </a:lvl1pPr>
          </a:lstStyle>
          <a:p>
            <a:fld id="{D73F93F2-71E8-4C68-B8D4-ECC4AEDAFAB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7" name="Slide Number Placeholder 6"/>
          <p:cNvSpPr>
            <a:spLocks noGrp="1"/>
          </p:cNvSpPr>
          <p:nvPr>
            <p:ph type="sldNum" sz="quarter" idx="12"/>
          </p:nvPr>
        </p:nvSpPr>
        <p:spPr/>
        <p:txBody>
          <a:bodyPr/>
          <a:lstStyle>
            <a:lvl1pPr>
              <a:defRPr/>
            </a:lvl1pPr>
          </a:lstStyle>
          <a:p>
            <a:fld id="{8F180D26-3A5D-4A3F-B0B4-2A513508FE1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9" name="Slide Number Placeholder 8"/>
          <p:cNvSpPr>
            <a:spLocks noGrp="1"/>
          </p:cNvSpPr>
          <p:nvPr>
            <p:ph type="sldNum" sz="quarter" idx="12"/>
          </p:nvPr>
        </p:nvSpPr>
        <p:spPr/>
        <p:txBody>
          <a:bodyPr/>
          <a:lstStyle>
            <a:lvl1pPr>
              <a:defRPr/>
            </a:lvl1pPr>
          </a:lstStyle>
          <a:p>
            <a:fld id="{376AFCEE-1B67-49A6-BC2C-3B67A47C581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5" name="Slide Number Placeholder 4"/>
          <p:cNvSpPr>
            <a:spLocks noGrp="1"/>
          </p:cNvSpPr>
          <p:nvPr>
            <p:ph type="sldNum" sz="quarter" idx="12"/>
          </p:nvPr>
        </p:nvSpPr>
        <p:spPr/>
        <p:txBody>
          <a:bodyPr/>
          <a:lstStyle>
            <a:lvl1pPr>
              <a:defRPr/>
            </a:lvl1pPr>
          </a:lstStyle>
          <a:p>
            <a:fld id="{42F97D79-4BE7-4F94-BCF8-3053FF5342B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4" name="Slide Number Placeholder 3"/>
          <p:cNvSpPr>
            <a:spLocks noGrp="1"/>
          </p:cNvSpPr>
          <p:nvPr>
            <p:ph type="sldNum" sz="quarter" idx="12"/>
          </p:nvPr>
        </p:nvSpPr>
        <p:spPr/>
        <p:txBody>
          <a:bodyPr/>
          <a:lstStyle>
            <a:lvl1pPr>
              <a:defRPr/>
            </a:lvl1pPr>
          </a:lstStyle>
          <a:p>
            <a:fld id="{8D4CF712-6F8B-4312-A905-EE7CBA9F13A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7" name="Slide Number Placeholder 6"/>
          <p:cNvSpPr>
            <a:spLocks noGrp="1"/>
          </p:cNvSpPr>
          <p:nvPr>
            <p:ph type="sldNum" sz="quarter" idx="12"/>
          </p:nvPr>
        </p:nvSpPr>
        <p:spPr/>
        <p:txBody>
          <a:bodyPr/>
          <a:lstStyle>
            <a:lvl1pPr>
              <a:defRPr/>
            </a:lvl1pPr>
          </a:lstStyle>
          <a:p>
            <a:fld id="{64B4101B-FBDE-43F0-B965-3C3AD76215F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CTT SEMINAR, OBNOVLJIVI IZVORI ENERGIJE, 19. II 2010.</a:t>
            </a:r>
          </a:p>
          <a:p>
            <a:endParaRPr lang="en-US"/>
          </a:p>
        </p:txBody>
      </p:sp>
      <p:sp>
        <p:nvSpPr>
          <p:cNvPr id="7" name="Slide Number Placeholder 6"/>
          <p:cNvSpPr>
            <a:spLocks noGrp="1"/>
          </p:cNvSpPr>
          <p:nvPr>
            <p:ph type="sldNum" sz="quarter" idx="12"/>
          </p:nvPr>
        </p:nvSpPr>
        <p:spPr/>
        <p:txBody>
          <a:bodyPr/>
          <a:lstStyle>
            <a:lvl1pPr>
              <a:defRPr/>
            </a:lvl1pPr>
          </a:lstStyle>
          <a:p>
            <a:fld id="{011DB0F1-5711-4CC5-8A9C-4585914536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hr-HR"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1187450" y="6381750"/>
            <a:ext cx="691356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latin typeface="+mn-lt"/>
              </a:defRPr>
            </a:lvl1pPr>
          </a:lstStyle>
          <a:p>
            <a:r>
              <a:rPr lang="en-US"/>
              <a:t>CTT SEMINAR, OBNOVLJIVI IZVORI ENERGIJE, 19. II 2010.</a:t>
            </a:r>
          </a:p>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1B163B0-7E10-46F4-BDCA-42BD61B3060B}" type="slidenum">
              <a:rPr lang="en-US"/>
              <a:pPr/>
              <a:t>‹#›</a:t>
            </a:fld>
            <a:endParaRPr lang="en-US"/>
          </a:p>
        </p:txBody>
      </p:sp>
      <p:pic>
        <p:nvPicPr>
          <p:cNvPr id="1031" name="Picture 5"/>
          <p:cNvPicPr>
            <a:picLocks noChangeAspect="1" noChangeArrowheads="1"/>
          </p:cNvPicPr>
          <p:nvPr userDrawn="1"/>
        </p:nvPicPr>
        <p:blipFill>
          <a:blip r:embed="rId15" cstate="print"/>
          <a:srcRect/>
          <a:stretch>
            <a:fillRect/>
          </a:stretch>
        </p:blipFill>
        <p:spPr bwMode="auto">
          <a:xfrm>
            <a:off x="755650" y="549275"/>
            <a:ext cx="1771650" cy="5270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hf sldNum="0" hdr="0" dt="0"/>
  <p:txStyles>
    <p:titleStyle>
      <a:lvl1pPr algn="ctr" rtl="0" fontAlgn="base">
        <a:spcBef>
          <a:spcPct val="0"/>
        </a:spcBef>
        <a:spcAft>
          <a:spcPct val="0"/>
        </a:spcAft>
        <a:defRPr sz="3600" b="1">
          <a:solidFill>
            <a:schemeClr val="tx2"/>
          </a:solidFill>
          <a:latin typeface="+mj-lt"/>
          <a:ea typeface="+mj-ea"/>
          <a:cs typeface="+mj-cs"/>
        </a:defRPr>
      </a:lvl1pPr>
      <a:lvl2pPr algn="ctr" rtl="0" fontAlgn="base">
        <a:spcBef>
          <a:spcPct val="0"/>
        </a:spcBef>
        <a:spcAft>
          <a:spcPct val="0"/>
        </a:spcAft>
        <a:defRPr sz="3600" b="1">
          <a:solidFill>
            <a:schemeClr val="tx2"/>
          </a:solidFill>
          <a:latin typeface="Calibri" pitchFamily="34" charset="0"/>
        </a:defRPr>
      </a:lvl2pPr>
      <a:lvl3pPr algn="ctr" rtl="0" fontAlgn="base">
        <a:spcBef>
          <a:spcPct val="0"/>
        </a:spcBef>
        <a:spcAft>
          <a:spcPct val="0"/>
        </a:spcAft>
        <a:defRPr sz="3600" b="1">
          <a:solidFill>
            <a:schemeClr val="tx2"/>
          </a:solidFill>
          <a:latin typeface="Calibri" pitchFamily="34" charset="0"/>
        </a:defRPr>
      </a:lvl3pPr>
      <a:lvl4pPr algn="ctr" rtl="0" fontAlgn="base">
        <a:spcBef>
          <a:spcPct val="0"/>
        </a:spcBef>
        <a:spcAft>
          <a:spcPct val="0"/>
        </a:spcAft>
        <a:defRPr sz="3600" b="1">
          <a:solidFill>
            <a:schemeClr val="tx2"/>
          </a:solidFill>
          <a:latin typeface="Calibri" pitchFamily="34" charset="0"/>
        </a:defRPr>
      </a:lvl4pPr>
      <a:lvl5pPr algn="ctr" rtl="0" fontAlgn="base">
        <a:spcBef>
          <a:spcPct val="0"/>
        </a:spcBef>
        <a:spcAft>
          <a:spcPct val="0"/>
        </a:spcAft>
        <a:defRPr sz="3600" b="1">
          <a:solidFill>
            <a:schemeClr val="tx2"/>
          </a:solidFill>
          <a:latin typeface="Calibri" pitchFamily="34" charset="0"/>
        </a:defRPr>
      </a:lvl5pPr>
      <a:lvl6pPr marL="457200" algn="ctr" rtl="0" fontAlgn="base">
        <a:spcBef>
          <a:spcPct val="0"/>
        </a:spcBef>
        <a:spcAft>
          <a:spcPct val="0"/>
        </a:spcAft>
        <a:defRPr sz="3600" b="1">
          <a:solidFill>
            <a:schemeClr val="tx2"/>
          </a:solidFill>
          <a:latin typeface="Calibri" pitchFamily="34" charset="0"/>
        </a:defRPr>
      </a:lvl6pPr>
      <a:lvl7pPr marL="914400" algn="ctr" rtl="0" fontAlgn="base">
        <a:spcBef>
          <a:spcPct val="0"/>
        </a:spcBef>
        <a:spcAft>
          <a:spcPct val="0"/>
        </a:spcAft>
        <a:defRPr sz="3600" b="1">
          <a:solidFill>
            <a:schemeClr val="tx2"/>
          </a:solidFill>
          <a:latin typeface="Calibri" pitchFamily="34" charset="0"/>
        </a:defRPr>
      </a:lvl7pPr>
      <a:lvl8pPr marL="1371600" algn="ctr" rtl="0" fontAlgn="base">
        <a:spcBef>
          <a:spcPct val="0"/>
        </a:spcBef>
        <a:spcAft>
          <a:spcPct val="0"/>
        </a:spcAft>
        <a:defRPr sz="3600" b="1">
          <a:solidFill>
            <a:schemeClr val="tx2"/>
          </a:solidFill>
          <a:latin typeface="Calibri" pitchFamily="34" charset="0"/>
        </a:defRPr>
      </a:lvl8pPr>
      <a:lvl9pPr marL="1828800" algn="ctr" rtl="0" fontAlgn="base">
        <a:spcBef>
          <a:spcPct val="0"/>
        </a:spcBef>
        <a:spcAft>
          <a:spcPct val="0"/>
        </a:spcAft>
        <a:defRPr sz="3600" b="1">
          <a:solidFill>
            <a:schemeClr val="tx2"/>
          </a:solidFill>
          <a:latin typeface="Calibri" pitchFamily="34" charset="0"/>
        </a:defRPr>
      </a:lvl9pPr>
    </p:titleStyle>
    <p:bodyStyle>
      <a:lvl1pPr marL="342900" indent="-342900" algn="l" rtl="0" fontAlgn="base">
        <a:spcBef>
          <a:spcPct val="20000"/>
        </a:spcBef>
        <a:spcAft>
          <a:spcPct val="0"/>
        </a:spcAft>
        <a:buChar char="•"/>
        <a:defRPr sz="24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400">
          <a:solidFill>
            <a:schemeClr val="tx1"/>
          </a:solidFill>
          <a:latin typeface="+mn-lt"/>
        </a:defRPr>
      </a:lvl4pPr>
      <a:lvl5pPr marL="2057400" indent="-228600" algn="l" rtl="0" fontAlgn="base">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16.emf"/><Relationship Id="rId4" Type="http://schemas.openxmlformats.org/officeDocument/2006/relationships/image" Target="../media/image15.emf"/></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899592" y="6237312"/>
            <a:ext cx="7417619" cy="360040"/>
          </a:xfrm>
        </p:spPr>
        <p:txBody>
          <a:bodyPr/>
          <a:lstStyle/>
          <a:p>
            <a:r>
              <a:rPr lang="hr-HR" sz="1600" dirty="0" smtClean="0"/>
              <a:t>8. HRVATSKI DANI BIOMASE, NAŠICE, 6. IX 2013.</a:t>
            </a:r>
          </a:p>
          <a:p>
            <a:endParaRPr lang="en-US" sz="1600" dirty="0"/>
          </a:p>
        </p:txBody>
      </p:sp>
      <p:sp>
        <p:nvSpPr>
          <p:cNvPr id="2050" name="Rectangle 2"/>
          <p:cNvSpPr>
            <a:spLocks noGrp="1" noChangeArrowheads="1"/>
          </p:cNvSpPr>
          <p:nvPr>
            <p:ph type="ctrTitle"/>
          </p:nvPr>
        </p:nvSpPr>
        <p:spPr>
          <a:xfrm>
            <a:off x="395536" y="2204864"/>
            <a:ext cx="8352928" cy="1470025"/>
          </a:xfrm>
        </p:spPr>
        <p:txBody>
          <a:bodyPr/>
          <a:lstStyle/>
          <a:p>
            <a:r>
              <a:rPr lang="pl-PL" sz="3200" i="1" dirty="0" smtClean="0">
                <a:solidFill>
                  <a:srgbClr val="3366CC"/>
                </a:solidFill>
                <a:latin typeface="+mn-lt"/>
                <a:cs typeface="Mongolian Baiti" pitchFamily="66" charset="0"/>
              </a:rPr>
              <a:t>Održivo i učinkovito korištenje </a:t>
            </a:r>
            <a:br>
              <a:rPr lang="pl-PL" sz="3200" i="1" dirty="0" smtClean="0">
                <a:solidFill>
                  <a:srgbClr val="3366CC"/>
                </a:solidFill>
                <a:latin typeface="+mn-lt"/>
                <a:cs typeface="Mongolian Baiti" pitchFamily="66" charset="0"/>
              </a:rPr>
            </a:br>
            <a:r>
              <a:rPr lang="pl-PL" sz="3200" i="1" dirty="0" smtClean="0">
                <a:solidFill>
                  <a:srgbClr val="3366CC"/>
                </a:solidFill>
                <a:latin typeface="+mn-lt"/>
                <a:cs typeface="Mongolian Baiti" pitchFamily="66" charset="0"/>
              </a:rPr>
              <a:t>šumske biomase u kogeneracijskoj proizvodnji</a:t>
            </a:r>
            <a:br>
              <a:rPr lang="pl-PL" sz="3200" i="1" dirty="0" smtClean="0">
                <a:solidFill>
                  <a:srgbClr val="3366CC"/>
                </a:solidFill>
                <a:latin typeface="+mn-lt"/>
                <a:cs typeface="Mongolian Baiti" pitchFamily="66" charset="0"/>
              </a:rPr>
            </a:br>
            <a:r>
              <a:rPr lang="pl-PL" sz="3200" i="1" dirty="0" smtClean="0">
                <a:solidFill>
                  <a:srgbClr val="3366CC"/>
                </a:solidFill>
                <a:latin typeface="+mn-lt"/>
                <a:cs typeface="Mongolian Baiti" pitchFamily="66" charset="0"/>
              </a:rPr>
              <a:t>električne i toplinske energije</a:t>
            </a:r>
            <a:endParaRPr lang="hr-HR" sz="3200" i="1" dirty="0">
              <a:solidFill>
                <a:srgbClr val="3366CC"/>
              </a:solidFill>
              <a:latin typeface="+mn-lt"/>
              <a:cs typeface="Mongolian Baiti" pitchFamily="66" charset="0"/>
            </a:endParaRPr>
          </a:p>
        </p:txBody>
      </p:sp>
      <p:sp>
        <p:nvSpPr>
          <p:cNvPr id="2051" name="Rectangle 3"/>
          <p:cNvSpPr>
            <a:spLocks noGrp="1" noChangeArrowheads="1"/>
          </p:cNvSpPr>
          <p:nvPr>
            <p:ph type="subTitle" idx="1"/>
          </p:nvPr>
        </p:nvSpPr>
        <p:spPr>
          <a:xfrm>
            <a:off x="1331640" y="4221088"/>
            <a:ext cx="6400800" cy="1752600"/>
          </a:xfrm>
        </p:spPr>
        <p:txBody>
          <a:bodyPr/>
          <a:lstStyle/>
          <a:p>
            <a:pPr>
              <a:lnSpc>
                <a:spcPct val="90000"/>
              </a:lnSpc>
            </a:pPr>
            <a:r>
              <a:rPr lang="hr-HR" dirty="0" smtClean="0"/>
              <a:t>Dr.sc</a:t>
            </a:r>
            <a:r>
              <a:rPr lang="hr-HR" dirty="0"/>
              <a:t>. Dražen </a:t>
            </a:r>
            <a:r>
              <a:rPr lang="hr-HR" dirty="0" smtClean="0"/>
              <a:t>Lončar, izv. prof.</a:t>
            </a:r>
            <a:endParaRPr lang="hr-HR" dirty="0"/>
          </a:p>
          <a:p>
            <a:pPr>
              <a:lnSpc>
                <a:spcPct val="90000"/>
              </a:lnSpc>
            </a:pPr>
            <a:r>
              <a:rPr lang="hr-HR" dirty="0"/>
              <a:t>Sveučilište u Zagrebu</a:t>
            </a:r>
          </a:p>
          <a:p>
            <a:pPr>
              <a:lnSpc>
                <a:spcPct val="90000"/>
              </a:lnSpc>
            </a:pPr>
            <a:r>
              <a:rPr lang="hr-HR" dirty="0"/>
              <a:t>Fakultet strojarstva i brodogradnje</a:t>
            </a:r>
          </a:p>
          <a:p>
            <a:pPr>
              <a:lnSpc>
                <a:spcPct val="90000"/>
              </a:lnSpc>
            </a:pPr>
            <a:r>
              <a:rPr lang="hr-HR" dirty="0"/>
              <a:t>dloncar@fsb.hr</a:t>
            </a:r>
          </a:p>
        </p:txBody>
      </p:sp>
      <p:pic>
        <p:nvPicPr>
          <p:cNvPr id="37889" name="Picture 1"/>
          <p:cNvPicPr>
            <a:picLocks noChangeAspect="1" noChangeArrowheads="1"/>
          </p:cNvPicPr>
          <p:nvPr/>
        </p:nvPicPr>
        <p:blipFill>
          <a:blip r:embed="rId3" cstate="print"/>
          <a:srcRect/>
          <a:stretch>
            <a:fillRect/>
          </a:stretch>
        </p:blipFill>
        <p:spPr bwMode="auto">
          <a:xfrm>
            <a:off x="7812360" y="332656"/>
            <a:ext cx="1093462" cy="1008112"/>
          </a:xfrm>
          <a:prstGeom prst="rect">
            <a:avLst/>
          </a:prstGeom>
          <a:noFill/>
          <a:ln w="9525">
            <a:noFill/>
            <a:miter lim="800000"/>
            <a:headEnd/>
            <a:tailEnd/>
          </a:ln>
        </p:spPr>
      </p:pic>
      <p:pic>
        <p:nvPicPr>
          <p:cNvPr id="2" name="Picture 1" descr="hšd"/>
          <p:cNvPicPr>
            <a:picLocks noChangeAspect="1" noChangeArrowheads="1"/>
          </p:cNvPicPr>
          <p:nvPr/>
        </p:nvPicPr>
        <p:blipFill>
          <a:blip r:embed="rId4" cstate="print"/>
          <a:srcRect/>
          <a:stretch>
            <a:fillRect/>
          </a:stretch>
        </p:blipFill>
        <p:spPr bwMode="auto">
          <a:xfrm>
            <a:off x="4283968" y="332656"/>
            <a:ext cx="685800" cy="1028700"/>
          </a:xfrm>
          <a:prstGeom prst="rect">
            <a:avLst/>
          </a:prstGeom>
          <a:noFill/>
          <a:ln w="9525">
            <a:noFill/>
            <a:miter lim="800000"/>
            <a:headEnd/>
            <a:tailEnd/>
          </a:ln>
        </p:spPr>
      </p:pic>
      <p:pic>
        <p:nvPicPr>
          <p:cNvPr id="37890" name="Picture 2" descr="logo"/>
          <p:cNvPicPr>
            <a:picLocks noChangeAspect="1" noChangeArrowheads="1"/>
          </p:cNvPicPr>
          <p:nvPr/>
        </p:nvPicPr>
        <p:blipFill>
          <a:blip r:embed="rId5" cstate="print"/>
          <a:srcRect/>
          <a:stretch>
            <a:fillRect/>
          </a:stretch>
        </p:blipFill>
        <p:spPr bwMode="auto">
          <a:xfrm>
            <a:off x="3131840" y="332656"/>
            <a:ext cx="781050" cy="1114425"/>
          </a:xfrm>
          <a:prstGeom prst="rect">
            <a:avLst/>
          </a:prstGeom>
          <a:noFill/>
          <a:ln w="9525">
            <a:noFill/>
            <a:miter lim="800000"/>
            <a:headEnd/>
            <a:tailEnd/>
          </a:ln>
        </p:spPr>
      </p:pic>
      <p:pic>
        <p:nvPicPr>
          <p:cNvPr id="37891" name="Picture 3" descr="images"/>
          <p:cNvPicPr>
            <a:picLocks noChangeAspect="1" noChangeArrowheads="1"/>
          </p:cNvPicPr>
          <p:nvPr/>
        </p:nvPicPr>
        <p:blipFill>
          <a:blip r:embed="rId6" cstate="print"/>
          <a:srcRect/>
          <a:stretch>
            <a:fillRect/>
          </a:stretch>
        </p:blipFill>
        <p:spPr bwMode="auto">
          <a:xfrm>
            <a:off x="5220072" y="404664"/>
            <a:ext cx="2390775"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t>
            </a:r>
            <a:r>
              <a:rPr lang="hr-HR" dirty="0" smtClean="0"/>
              <a:t>Specifične emisije</a:t>
            </a:r>
            <a:endParaRPr lang="hr-HR" sz="2800" baseline="30000" dirty="0"/>
          </a:p>
        </p:txBody>
      </p:sp>
      <p:sp>
        <p:nvSpPr>
          <p:cNvPr id="8" name="Rectangle 3"/>
          <p:cNvSpPr txBox="1">
            <a:spLocks noChangeArrowheads="1"/>
          </p:cNvSpPr>
          <p:nvPr/>
        </p:nvSpPr>
        <p:spPr bwMode="auto">
          <a:xfrm>
            <a:off x="179512" y="1268760"/>
            <a:ext cx="8675688" cy="54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hr-HR" sz="2400" kern="0" dirty="0" smtClean="0">
                <a:latin typeface="+mn-lt"/>
              </a:rPr>
              <a:t>Specifične emisije </a:t>
            </a:r>
            <a:r>
              <a:rPr lang="hr-HR" sz="2400" kern="0" dirty="0" smtClean="0"/>
              <a:t>(</a:t>
            </a:r>
            <a:r>
              <a:rPr lang="hr-HR" sz="2400" i="1" kern="0" dirty="0" smtClean="0"/>
              <a:t>EC</a:t>
            </a:r>
            <a:r>
              <a:rPr lang="hr-HR" sz="2400" kern="0" baseline="-25000" dirty="0" smtClean="0"/>
              <a:t>el</a:t>
            </a:r>
            <a:r>
              <a:rPr lang="hr-HR" sz="2400" kern="0" dirty="0" smtClean="0"/>
              <a:t>) </a:t>
            </a:r>
            <a:r>
              <a:rPr lang="hr-HR" sz="2400" kern="0" dirty="0" smtClean="0">
                <a:latin typeface="+mn-lt"/>
              </a:rPr>
              <a:t>u bioelektrani (BTE) i kogeneracijskom postrojenju (BTE-TO) za različita biogoriva i različite iskoristivosti</a:t>
            </a:r>
          </a:p>
          <a:p>
            <a:pPr marL="342900" lvl="0" indent="-342900">
              <a:spcBef>
                <a:spcPct val="20000"/>
              </a:spcBef>
              <a:buFontTx/>
              <a:buChar char="•"/>
            </a:pPr>
            <a:r>
              <a:rPr lang="hr-HR" sz="2400" kern="0" dirty="0" smtClean="0">
                <a:latin typeface="+mn-lt"/>
              </a:rPr>
              <a:t>Usporedba s graničnim vrijednostima za 2014. – 2020. – 2025.</a:t>
            </a:r>
            <a:r>
              <a:rPr lang="hr-HR" sz="2400" kern="0" dirty="0" smtClean="0">
                <a:latin typeface="+mn-lt"/>
              </a:rPr>
              <a:t> </a:t>
            </a:r>
            <a:endParaRPr lang="hr-HR" sz="2400" kern="0" dirty="0" smtClean="0">
              <a:latin typeface="+mn-lt"/>
            </a:endParaRPr>
          </a:p>
          <a:p>
            <a:pPr marL="342900" lvl="0" indent="-342900">
              <a:spcBef>
                <a:spcPct val="20000"/>
              </a:spcBef>
            </a:pPr>
            <a:endParaRPr lang="hr-HR" sz="2400" kern="0" dirty="0" smtClean="0">
              <a:latin typeface="+mn-lt"/>
            </a:endParaRPr>
          </a:p>
        </p:txBody>
      </p:sp>
      <p:pic>
        <p:nvPicPr>
          <p:cNvPr id="38916" name="Picture 4"/>
          <p:cNvPicPr>
            <a:picLocks noChangeAspect="1" noChangeArrowheads="1"/>
          </p:cNvPicPr>
          <p:nvPr/>
        </p:nvPicPr>
        <p:blipFill>
          <a:blip r:embed="rId4" cstate="print"/>
          <a:srcRect/>
          <a:stretch>
            <a:fillRect/>
          </a:stretch>
        </p:blipFill>
        <p:spPr bwMode="auto">
          <a:xfrm>
            <a:off x="251520" y="2708920"/>
            <a:ext cx="4423773" cy="3048001"/>
          </a:xfrm>
          <a:prstGeom prst="rect">
            <a:avLst/>
          </a:prstGeom>
          <a:noFill/>
          <a:ln w="9525">
            <a:noFill/>
            <a:miter lim="800000"/>
            <a:headEnd/>
            <a:tailEnd/>
          </a:ln>
          <a:effectLst/>
        </p:spPr>
      </p:pic>
      <p:pic>
        <p:nvPicPr>
          <p:cNvPr id="38917" name="Picture 5"/>
          <p:cNvPicPr>
            <a:picLocks noChangeAspect="1" noChangeArrowheads="1"/>
          </p:cNvPicPr>
          <p:nvPr/>
        </p:nvPicPr>
        <p:blipFill>
          <a:blip r:embed="rId5" cstate="print"/>
          <a:srcRect/>
          <a:stretch>
            <a:fillRect/>
          </a:stretch>
        </p:blipFill>
        <p:spPr bwMode="auto">
          <a:xfrm>
            <a:off x="4572000" y="2708920"/>
            <a:ext cx="4423773" cy="3048001"/>
          </a:xfrm>
          <a:prstGeom prst="rect">
            <a:avLst/>
          </a:prstGeom>
          <a:noFill/>
          <a:ln w="9525">
            <a:noFill/>
            <a:miter lim="800000"/>
            <a:headEnd/>
            <a:tailEnd/>
          </a:ln>
          <a:effectLst/>
        </p:spPr>
      </p:pic>
      <p:graphicFrame>
        <p:nvGraphicFramePr>
          <p:cNvPr id="38918" name="Object 2"/>
          <p:cNvGraphicFramePr>
            <a:graphicFrameLocks noChangeAspect="1"/>
          </p:cNvGraphicFramePr>
          <p:nvPr/>
        </p:nvGraphicFramePr>
        <p:xfrm>
          <a:off x="1763688" y="2564904"/>
          <a:ext cx="1368152" cy="249262"/>
        </p:xfrm>
        <a:graphic>
          <a:graphicData uri="http://schemas.openxmlformats.org/presentationml/2006/ole">
            <p:oleObj spid="_x0000_s38918" name="Equation" r:id="rId6" imgW="1117440" imgH="203040" progId="Equation.3">
              <p:embed/>
            </p:oleObj>
          </a:graphicData>
        </a:graphic>
      </p:graphicFrame>
      <p:graphicFrame>
        <p:nvGraphicFramePr>
          <p:cNvPr id="38919" name="Object 2"/>
          <p:cNvGraphicFramePr>
            <a:graphicFrameLocks noChangeAspect="1"/>
          </p:cNvGraphicFramePr>
          <p:nvPr/>
        </p:nvGraphicFramePr>
        <p:xfrm>
          <a:off x="6156176" y="2564904"/>
          <a:ext cx="1368425" cy="249238"/>
        </p:xfrm>
        <a:graphic>
          <a:graphicData uri="http://schemas.openxmlformats.org/presentationml/2006/ole">
            <p:oleObj spid="_x0000_s38919" name="Equation" r:id="rId7" imgW="1117440" imgH="203040" progId="Equation.3">
              <p:embed/>
            </p:oleObj>
          </a:graphicData>
        </a:graphic>
      </p:graphicFrame>
      <p:sp>
        <p:nvSpPr>
          <p:cNvPr id="14" name="Rectangle 13"/>
          <p:cNvSpPr/>
          <p:nvPr/>
        </p:nvSpPr>
        <p:spPr>
          <a:xfrm>
            <a:off x="611560" y="5877272"/>
            <a:ext cx="8208912" cy="800219"/>
          </a:xfrm>
          <a:prstGeom prst="rect">
            <a:avLst/>
          </a:prstGeom>
        </p:spPr>
        <p:txBody>
          <a:bodyPr wrap="square">
            <a:spAutoFit/>
          </a:bodyPr>
          <a:lstStyle/>
          <a:p>
            <a:r>
              <a:rPr lang="hr-HR" sz="1200" dirty="0" smtClean="0">
                <a:latin typeface="+mn-lt"/>
              </a:rPr>
              <a:t>  1 gCO</a:t>
            </a:r>
            <a:r>
              <a:rPr lang="hr-HR" sz="1200" baseline="-25000" dirty="0" smtClean="0">
                <a:latin typeface="+mn-lt"/>
              </a:rPr>
              <a:t>2</a:t>
            </a:r>
            <a:r>
              <a:rPr lang="hr-HR" sz="1200" dirty="0" smtClean="0">
                <a:latin typeface="+mn-lt"/>
              </a:rPr>
              <a:t>/MJ	šumska sječka, lokalne šume		</a:t>
            </a:r>
            <a:r>
              <a:rPr lang="hr-HR" sz="1200" dirty="0" smtClean="0">
                <a:latin typeface="+mn-lt"/>
              </a:rPr>
              <a:t>4 </a:t>
            </a:r>
            <a:r>
              <a:rPr lang="hr-HR" sz="1200" dirty="0" smtClean="0">
                <a:latin typeface="+mn-lt"/>
              </a:rPr>
              <a:t>gCO</a:t>
            </a:r>
            <a:r>
              <a:rPr lang="hr-HR" sz="1200" baseline="-25000" dirty="0" smtClean="0">
                <a:latin typeface="+mn-lt"/>
              </a:rPr>
              <a:t>2</a:t>
            </a:r>
            <a:r>
              <a:rPr lang="hr-HR" sz="1200" dirty="0" smtClean="0">
                <a:latin typeface="+mn-lt"/>
              </a:rPr>
              <a:t>/MJ	</a:t>
            </a:r>
            <a:r>
              <a:rPr lang="hr-HR" sz="1200" dirty="0" smtClean="0">
                <a:latin typeface="+mn-lt"/>
              </a:rPr>
              <a:t>sječka brzorastućih kultura, lokalne šume</a:t>
            </a:r>
          </a:p>
          <a:p>
            <a:r>
              <a:rPr lang="hr-HR" sz="1200" dirty="0" smtClean="0">
                <a:latin typeface="+mn-lt"/>
              </a:rPr>
              <a:t>20 </a:t>
            </a:r>
            <a:r>
              <a:rPr lang="hr-HR" sz="1200" dirty="0" smtClean="0">
                <a:latin typeface="+mn-lt"/>
              </a:rPr>
              <a:t>gCO</a:t>
            </a:r>
            <a:r>
              <a:rPr lang="hr-HR" sz="1200" baseline="-25000" dirty="0" smtClean="0">
                <a:latin typeface="+mn-lt"/>
              </a:rPr>
              <a:t>2</a:t>
            </a:r>
            <a:r>
              <a:rPr lang="hr-HR" sz="1200" dirty="0" smtClean="0">
                <a:latin typeface="+mn-lt"/>
              </a:rPr>
              <a:t>/MJ	</a:t>
            </a:r>
            <a:r>
              <a:rPr lang="hr-HR" sz="1200" dirty="0" smtClean="0">
                <a:latin typeface="+mn-lt"/>
              </a:rPr>
              <a:t>briketi ili peleti tropske šume		35 </a:t>
            </a:r>
            <a:r>
              <a:rPr lang="hr-HR" sz="1200" dirty="0" smtClean="0">
                <a:latin typeface="+mn-lt"/>
              </a:rPr>
              <a:t>gCO</a:t>
            </a:r>
            <a:r>
              <a:rPr lang="hr-HR" sz="1200" baseline="-25000" dirty="0" smtClean="0">
                <a:latin typeface="+mn-lt"/>
              </a:rPr>
              <a:t>2</a:t>
            </a:r>
            <a:r>
              <a:rPr lang="hr-HR" sz="1200" dirty="0" smtClean="0">
                <a:latin typeface="+mn-lt"/>
              </a:rPr>
              <a:t>/MJ	briketi ili peleti </a:t>
            </a:r>
            <a:r>
              <a:rPr lang="hr-HR" sz="1200" dirty="0" smtClean="0">
                <a:latin typeface="+mn-lt"/>
              </a:rPr>
              <a:t>europske šume, procesno gorivo plin</a:t>
            </a:r>
          </a:p>
          <a:p>
            <a:endParaRPr lang="hr-HR" sz="1200" dirty="0" smtClean="0">
              <a:latin typeface="+mn-lt"/>
            </a:endParaRPr>
          </a:p>
          <a:p>
            <a:r>
              <a:rPr lang="hr-HR" sz="1000" dirty="0" smtClean="0">
                <a:latin typeface="+mj-lt"/>
              </a:rPr>
              <a:t>Podaci iz: </a:t>
            </a:r>
            <a:r>
              <a:rPr lang="en-US" sz="1000" dirty="0" smtClean="0">
                <a:latin typeface="+mj-lt"/>
              </a:rPr>
              <a:t>Report On </a:t>
            </a:r>
            <a:r>
              <a:rPr lang="en-US" sz="1000" dirty="0" smtClean="0">
                <a:latin typeface="+mj-lt"/>
              </a:rPr>
              <a:t>Sustainability Requirements for the Use of Solid and Gaseous </a:t>
            </a:r>
            <a:r>
              <a:rPr lang="en-US" sz="1000" dirty="0" smtClean="0">
                <a:latin typeface="+mj-lt"/>
              </a:rPr>
              <a:t>Biomass</a:t>
            </a:r>
            <a:r>
              <a:rPr lang="hr-HR" sz="1000" dirty="0" smtClean="0">
                <a:latin typeface="+mj-lt"/>
              </a:rPr>
              <a:t> ... </a:t>
            </a:r>
            <a:r>
              <a:rPr lang="en-US" sz="1000" dirty="0" smtClean="0">
                <a:latin typeface="+mj-lt"/>
              </a:rPr>
              <a:t>COM </a:t>
            </a:r>
            <a:r>
              <a:rPr lang="en-US" sz="1000" dirty="0" smtClean="0">
                <a:latin typeface="+mj-lt"/>
              </a:rPr>
              <a:t>(2010)11, Brussels, February 25, </a:t>
            </a:r>
            <a:r>
              <a:rPr lang="en-US" sz="1000" dirty="0" smtClean="0">
                <a:latin typeface="+mj-lt"/>
              </a:rPr>
              <a:t>2010</a:t>
            </a:r>
            <a:endParaRPr lang="hr-HR" sz="1200" dirty="0" smtClean="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t>
            </a:r>
            <a:r>
              <a:rPr lang="hr-HR" dirty="0" smtClean="0"/>
              <a:t>GVE za biomasu</a:t>
            </a:r>
            <a:endParaRPr lang="hr-HR" sz="2800" baseline="30000" dirty="0"/>
          </a:p>
        </p:txBody>
      </p:sp>
      <p:sp>
        <p:nvSpPr>
          <p:cNvPr id="8" name="Rectangle 3"/>
          <p:cNvSpPr txBox="1">
            <a:spLocks noChangeArrowheads="1"/>
          </p:cNvSpPr>
          <p:nvPr/>
        </p:nvSpPr>
        <p:spPr bwMode="auto">
          <a:xfrm>
            <a:off x="179512" y="1268760"/>
            <a:ext cx="8675688" cy="54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hr-HR" sz="2400" kern="0" dirty="0" smtClean="0">
                <a:latin typeface="+mn-lt"/>
              </a:rPr>
              <a:t>u povoljnijem položaju veća/efikasnija i CHP postrojenja; </a:t>
            </a:r>
          </a:p>
          <a:p>
            <a:pPr marL="342900" lvl="0" indent="-342900">
              <a:spcBef>
                <a:spcPct val="20000"/>
              </a:spcBef>
              <a:buFontTx/>
              <a:buChar char="•"/>
            </a:pPr>
            <a:r>
              <a:rPr lang="hr-HR" sz="2400" kern="0" dirty="0" smtClean="0">
                <a:latin typeface="+mn-lt"/>
              </a:rPr>
              <a:t>prednost lokalnim izvorima biomase;</a:t>
            </a:r>
          </a:p>
          <a:p>
            <a:pPr marL="342900" lvl="0" indent="-342900">
              <a:spcBef>
                <a:spcPct val="20000"/>
              </a:spcBef>
              <a:buFontTx/>
              <a:buChar char="•"/>
            </a:pPr>
            <a:r>
              <a:rPr lang="hr-HR" sz="2400" kern="0" dirty="0" smtClean="0">
                <a:latin typeface="+mn-lt"/>
              </a:rPr>
              <a:t>obvezujuća primjena može “isključiti” prekomorski uvoz biomase;</a:t>
            </a:r>
          </a:p>
          <a:p>
            <a:pPr marL="342900" lvl="0" indent="-342900">
              <a:spcBef>
                <a:spcPct val="20000"/>
              </a:spcBef>
              <a:buFontTx/>
              <a:buChar char="•"/>
            </a:pPr>
            <a:r>
              <a:rPr lang="hr-HR" sz="2400" kern="0" dirty="0" smtClean="0">
                <a:latin typeface="+mn-lt"/>
              </a:rPr>
              <a:t>event. negativni aspekt za RH – povećanje potražnje u okolnim zemljama za podmirivanje potreba već izgrađenih postrojenja;</a:t>
            </a:r>
            <a:endParaRPr lang="hr-HR" sz="2400" kern="0" dirty="0" smtClean="0">
              <a:latin typeface="+mn-lt"/>
            </a:endParaRPr>
          </a:p>
          <a:p>
            <a:pPr marL="342900" lvl="0" indent="-342900">
              <a:spcBef>
                <a:spcPct val="20000"/>
              </a:spcBef>
            </a:pPr>
            <a:endParaRPr lang="hr-HR" sz="2400" kern="0" dirty="0" smtClean="0">
              <a:latin typeface="+mn-lt"/>
            </a:endParaRPr>
          </a:p>
        </p:txBody>
      </p:sp>
      <p:pic>
        <p:nvPicPr>
          <p:cNvPr id="40964" name="Picture 4"/>
          <p:cNvPicPr>
            <a:picLocks noChangeAspect="1" noChangeArrowheads="1"/>
          </p:cNvPicPr>
          <p:nvPr/>
        </p:nvPicPr>
        <p:blipFill>
          <a:blip r:embed="rId3" cstate="print"/>
          <a:srcRect/>
          <a:stretch>
            <a:fillRect/>
          </a:stretch>
        </p:blipFill>
        <p:spPr bwMode="auto">
          <a:xfrm>
            <a:off x="1763688" y="3429000"/>
            <a:ext cx="4896544" cy="2793563"/>
          </a:xfrm>
          <a:prstGeom prst="rect">
            <a:avLst/>
          </a:prstGeom>
          <a:noFill/>
          <a:ln w="9525">
            <a:noFill/>
            <a:miter lim="800000"/>
            <a:headEnd/>
            <a:tailEnd/>
          </a:ln>
        </p:spPr>
      </p:pic>
      <p:sp>
        <p:nvSpPr>
          <p:cNvPr id="10" name="Rectangle 9"/>
          <p:cNvSpPr/>
          <p:nvPr/>
        </p:nvSpPr>
        <p:spPr>
          <a:xfrm>
            <a:off x="611560" y="6453336"/>
            <a:ext cx="7848872" cy="246221"/>
          </a:xfrm>
          <a:prstGeom prst="rect">
            <a:avLst/>
          </a:prstGeom>
        </p:spPr>
        <p:txBody>
          <a:bodyPr wrap="square">
            <a:spAutoFit/>
          </a:bodyPr>
          <a:lstStyle/>
          <a:p>
            <a:r>
              <a:rPr lang="hr-HR" sz="1000" dirty="0" smtClean="0">
                <a:latin typeface="+mj-lt"/>
              </a:rPr>
              <a:t>R. </a:t>
            </a:r>
            <a:r>
              <a:rPr lang="hr-HR" sz="1000" dirty="0" smtClean="0">
                <a:latin typeface="+mj-lt"/>
              </a:rPr>
              <a:t>Ehrig, F.Behrendt, </a:t>
            </a:r>
            <a:r>
              <a:rPr lang="en-US" sz="1000" dirty="0" smtClean="0">
                <a:latin typeface="+mj-lt"/>
              </a:rPr>
              <a:t>Co-firing </a:t>
            </a:r>
            <a:r>
              <a:rPr lang="en-US" sz="1000" dirty="0" smtClean="0">
                <a:latin typeface="+mj-lt"/>
              </a:rPr>
              <a:t>of</a:t>
            </a:r>
            <a:r>
              <a:rPr lang="hr-HR" sz="1000" dirty="0" smtClean="0">
                <a:latin typeface="+mj-lt"/>
              </a:rPr>
              <a:t> </a:t>
            </a:r>
            <a:r>
              <a:rPr lang="en-US" sz="1000" dirty="0" smtClean="0">
                <a:latin typeface="+mj-lt"/>
              </a:rPr>
              <a:t>imported</a:t>
            </a:r>
            <a:r>
              <a:rPr lang="hr-HR" sz="1000" dirty="0" smtClean="0">
                <a:latin typeface="+mj-lt"/>
              </a:rPr>
              <a:t> </a:t>
            </a:r>
            <a:r>
              <a:rPr lang="en-US" sz="1000" dirty="0" smtClean="0">
                <a:latin typeface="+mj-lt"/>
              </a:rPr>
              <a:t>wood</a:t>
            </a:r>
            <a:r>
              <a:rPr lang="hr-HR" sz="1000" dirty="0" smtClean="0">
                <a:latin typeface="+mj-lt"/>
              </a:rPr>
              <a:t> </a:t>
            </a:r>
            <a:r>
              <a:rPr lang="en-US" sz="1000" dirty="0" smtClean="0">
                <a:latin typeface="+mj-lt"/>
              </a:rPr>
              <a:t>pellets </a:t>
            </a:r>
            <a:r>
              <a:rPr lang="en-US" sz="1000" dirty="0" smtClean="0">
                <a:latin typeface="+mj-lt"/>
              </a:rPr>
              <a:t>– An </a:t>
            </a:r>
            <a:r>
              <a:rPr lang="en-US" sz="1000" dirty="0" smtClean="0">
                <a:latin typeface="+mj-lt"/>
              </a:rPr>
              <a:t>option</a:t>
            </a:r>
            <a:r>
              <a:rPr lang="hr-HR" sz="1000" dirty="0" smtClean="0">
                <a:latin typeface="+mj-lt"/>
              </a:rPr>
              <a:t> </a:t>
            </a:r>
            <a:r>
              <a:rPr lang="en-US" sz="1000" dirty="0" smtClean="0">
                <a:latin typeface="+mj-lt"/>
              </a:rPr>
              <a:t>to</a:t>
            </a:r>
            <a:r>
              <a:rPr lang="hr-HR" sz="1000" dirty="0" smtClean="0">
                <a:latin typeface="+mj-lt"/>
              </a:rPr>
              <a:t> </a:t>
            </a:r>
            <a:r>
              <a:rPr lang="en-US" sz="1000" dirty="0" smtClean="0">
                <a:latin typeface="+mj-lt"/>
              </a:rPr>
              <a:t>efficiently save</a:t>
            </a:r>
            <a:r>
              <a:rPr lang="hr-HR" sz="1000" dirty="0" smtClean="0">
                <a:latin typeface="+mj-lt"/>
              </a:rPr>
              <a:t> </a:t>
            </a:r>
            <a:r>
              <a:rPr lang="en-US" sz="1000" dirty="0" smtClean="0">
                <a:latin typeface="+mj-lt"/>
              </a:rPr>
              <a:t>CO</a:t>
            </a:r>
            <a:r>
              <a:rPr lang="en-US" sz="1000" baseline="-25000" dirty="0" smtClean="0">
                <a:latin typeface="+mj-lt"/>
              </a:rPr>
              <a:t>2</a:t>
            </a:r>
            <a:r>
              <a:rPr lang="hr-HR" sz="1000" dirty="0" smtClean="0">
                <a:latin typeface="+mj-lt"/>
              </a:rPr>
              <a:t> </a:t>
            </a:r>
            <a:r>
              <a:rPr lang="en-US" sz="1000" dirty="0" smtClean="0">
                <a:latin typeface="+mj-lt"/>
              </a:rPr>
              <a:t>emissions </a:t>
            </a:r>
            <a:r>
              <a:rPr lang="hr-HR" sz="1000" dirty="0" smtClean="0">
                <a:latin typeface="+mj-lt"/>
              </a:rPr>
              <a:t>i</a:t>
            </a:r>
            <a:r>
              <a:rPr lang="en-US" sz="1000" dirty="0" smtClean="0">
                <a:latin typeface="+mj-lt"/>
              </a:rPr>
              <a:t>n</a:t>
            </a:r>
            <a:r>
              <a:rPr lang="hr-HR" sz="1000" dirty="0" smtClean="0">
                <a:latin typeface="+mj-lt"/>
              </a:rPr>
              <a:t> </a:t>
            </a:r>
            <a:r>
              <a:rPr lang="en-US" sz="1000" dirty="0" smtClean="0">
                <a:latin typeface="+mj-lt"/>
              </a:rPr>
              <a:t>Europe?</a:t>
            </a:r>
            <a:r>
              <a:rPr lang="hr-HR" sz="1000" dirty="0" smtClean="0">
                <a:latin typeface="+mj-lt"/>
              </a:rPr>
              <a:t> EnergyPolicy 59 (2013) 283–300</a:t>
            </a:r>
            <a:endParaRPr lang="hr-HR" sz="10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67544" y="476672"/>
            <a:ext cx="8229600" cy="633412"/>
          </a:xfrm>
        </p:spPr>
        <p:txBody>
          <a:bodyPr/>
          <a:lstStyle/>
          <a:p>
            <a:r>
              <a:rPr lang="hr-HR" sz="3200" dirty="0" smtClean="0"/>
              <a:t>  Kogeneracija u CTS</a:t>
            </a:r>
            <a:endParaRPr lang="en-US" sz="1200" baseline="30000" dirty="0"/>
          </a:p>
        </p:txBody>
      </p:sp>
      <p:sp>
        <p:nvSpPr>
          <p:cNvPr id="62467" name="Rectangle 3"/>
          <p:cNvSpPr>
            <a:spLocks noGrp="1" noChangeArrowheads="1"/>
          </p:cNvSpPr>
          <p:nvPr>
            <p:ph type="body" sz="half" idx="1"/>
          </p:nvPr>
        </p:nvSpPr>
        <p:spPr>
          <a:xfrm>
            <a:off x="395536" y="1340768"/>
            <a:ext cx="8352928" cy="5073650"/>
          </a:xfrm>
        </p:spPr>
        <p:txBody>
          <a:bodyPr/>
          <a:lstStyle/>
          <a:p>
            <a:r>
              <a:rPr lang="hr-HR" dirty="0" smtClean="0"/>
              <a:t>dokazane energetske i ekološke prednosti u odnosu na brojna individualna rješenja;</a:t>
            </a:r>
          </a:p>
          <a:p>
            <a:r>
              <a:rPr lang="hr-HR" dirty="0" smtClean="0"/>
              <a:t>značaj istaknut u RH zakonodavstvu (min. </a:t>
            </a:r>
            <a:r>
              <a:rPr lang="hr-HR" i="1" dirty="0" smtClean="0">
                <a:sym typeface="Symbol"/>
              </a:rPr>
              <a:t></a:t>
            </a:r>
            <a:r>
              <a:rPr lang="hr-HR" baseline="-25000" dirty="0" smtClean="0">
                <a:sym typeface="Symbol"/>
              </a:rPr>
              <a:t>CHP</a:t>
            </a:r>
            <a:r>
              <a:rPr lang="hr-HR" dirty="0" smtClean="0">
                <a:sym typeface="Symbol"/>
              </a:rPr>
              <a:t> kriterij u tarifama za BIOCHP, energetsko certificiranje, ...);</a:t>
            </a:r>
          </a:p>
          <a:p>
            <a:r>
              <a:rPr lang="hr-HR" dirty="0" smtClean="0">
                <a:sym typeface="Symbol"/>
              </a:rPr>
              <a:t>nekonkurentna cijena toplinske energije zbog sezonskog karaktera potrošnje;</a:t>
            </a:r>
          </a:p>
          <a:p>
            <a:pPr>
              <a:buNone/>
            </a:pPr>
            <a:endParaRPr lang="hr-HR" dirty="0" smtClean="0">
              <a:sym typeface="Symbol"/>
            </a:endParaRPr>
          </a:p>
          <a:p>
            <a:endParaRPr lang="hr-HR" dirty="0" smtClean="0">
              <a:sym typeface="Symbol"/>
            </a:endParaRPr>
          </a:p>
          <a:p>
            <a:endParaRPr lang="hr-HR" dirty="0" smtClean="0">
              <a:sym typeface="Symbol"/>
            </a:endParaRPr>
          </a:p>
          <a:p>
            <a:endParaRPr lang="hr-HR" dirty="0" smtClean="0">
              <a:sym typeface="Symbol"/>
            </a:endParaRPr>
          </a:p>
          <a:p>
            <a:endParaRPr lang="hr-HR" dirty="0" smtClean="0"/>
          </a:p>
          <a:p>
            <a:endParaRPr lang="hr-HR" dirty="0" smtClean="0"/>
          </a:p>
          <a:p>
            <a:endParaRPr lang="hr-HR" dirty="0" smtClean="0"/>
          </a:p>
          <a:p>
            <a:pPr>
              <a:buNone/>
            </a:pPr>
            <a:endParaRPr lang="hr-HR" dirty="0" smtClean="0"/>
          </a:p>
          <a:p>
            <a:endParaRPr lang="hr-HR" dirty="0" smtClean="0"/>
          </a:p>
          <a:p>
            <a:endParaRPr lang="en-US" dirty="0"/>
          </a:p>
        </p:txBody>
      </p:sp>
      <p:pic>
        <p:nvPicPr>
          <p:cNvPr id="41987" name="Picture 3"/>
          <p:cNvPicPr>
            <a:picLocks noChangeAspect="1" noChangeArrowheads="1"/>
          </p:cNvPicPr>
          <p:nvPr/>
        </p:nvPicPr>
        <p:blipFill>
          <a:blip r:embed="rId3" cstate="print"/>
          <a:srcRect/>
          <a:stretch>
            <a:fillRect/>
          </a:stretch>
        </p:blipFill>
        <p:spPr bwMode="auto">
          <a:xfrm>
            <a:off x="4355976" y="3645024"/>
            <a:ext cx="4544138" cy="2736304"/>
          </a:xfrm>
          <a:prstGeom prst="rect">
            <a:avLst/>
          </a:prstGeom>
          <a:noFill/>
          <a:ln w="9525">
            <a:noFill/>
            <a:miter lim="800000"/>
            <a:headEnd/>
            <a:tailEnd/>
          </a:ln>
        </p:spPr>
      </p:pic>
      <p:pic>
        <p:nvPicPr>
          <p:cNvPr id="41988" name="Picture 4"/>
          <p:cNvPicPr>
            <a:picLocks noChangeAspect="1" noChangeArrowheads="1"/>
          </p:cNvPicPr>
          <p:nvPr/>
        </p:nvPicPr>
        <p:blipFill>
          <a:blip r:embed="rId4" cstate="print"/>
          <a:srcRect/>
          <a:stretch>
            <a:fillRect/>
          </a:stretch>
        </p:blipFill>
        <p:spPr bwMode="auto">
          <a:xfrm>
            <a:off x="251520" y="4149080"/>
            <a:ext cx="3960440" cy="849485"/>
          </a:xfrm>
          <a:prstGeom prst="rect">
            <a:avLst/>
          </a:prstGeom>
          <a:noFill/>
          <a:ln w="9525">
            <a:noFill/>
            <a:miter lim="800000"/>
            <a:headEnd/>
            <a:tailEnd/>
          </a:ln>
        </p:spPr>
      </p:pic>
      <p:pic>
        <p:nvPicPr>
          <p:cNvPr id="41989" name="Picture 5"/>
          <p:cNvPicPr>
            <a:picLocks noChangeAspect="1" noChangeArrowheads="1"/>
          </p:cNvPicPr>
          <p:nvPr/>
        </p:nvPicPr>
        <p:blipFill>
          <a:blip r:embed="rId5" cstate="print"/>
          <a:srcRect/>
          <a:stretch>
            <a:fillRect/>
          </a:stretch>
        </p:blipFill>
        <p:spPr bwMode="auto">
          <a:xfrm>
            <a:off x="323528" y="5517232"/>
            <a:ext cx="3960440" cy="426688"/>
          </a:xfrm>
          <a:prstGeom prst="rect">
            <a:avLst/>
          </a:prstGeom>
          <a:noFill/>
          <a:ln w="9525">
            <a:noFill/>
            <a:miter lim="800000"/>
            <a:headEnd/>
            <a:tailEnd/>
          </a:ln>
        </p:spPr>
      </p:pic>
      <p:sp>
        <p:nvSpPr>
          <p:cNvPr id="9" name="Rectangle 8"/>
          <p:cNvSpPr/>
          <p:nvPr/>
        </p:nvSpPr>
        <p:spPr>
          <a:xfrm>
            <a:off x="323528" y="6453336"/>
            <a:ext cx="8496944" cy="246221"/>
          </a:xfrm>
          <a:prstGeom prst="rect">
            <a:avLst/>
          </a:prstGeom>
        </p:spPr>
        <p:txBody>
          <a:bodyPr wrap="square">
            <a:spAutoFit/>
          </a:bodyPr>
          <a:lstStyle/>
          <a:p>
            <a:r>
              <a:rPr lang="hr-HR" sz="1000" dirty="0" smtClean="0">
                <a:latin typeface="+mj-lt"/>
              </a:rPr>
              <a:t>D. </a:t>
            </a:r>
            <a:r>
              <a:rPr lang="hr-HR" sz="1000" dirty="0" smtClean="0">
                <a:latin typeface="+mj-lt"/>
              </a:rPr>
              <a:t>Lončar</a:t>
            </a:r>
            <a:r>
              <a:rPr lang="hr-HR" sz="1000" dirty="0" smtClean="0">
                <a:latin typeface="+mj-lt"/>
              </a:rPr>
              <a:t>, I. </a:t>
            </a:r>
            <a:r>
              <a:rPr lang="hr-HR" sz="1000" dirty="0" smtClean="0">
                <a:latin typeface="+mj-lt"/>
              </a:rPr>
              <a:t>Ridjan; </a:t>
            </a:r>
            <a:r>
              <a:rPr lang="en-US" sz="1000" dirty="0" smtClean="0">
                <a:latin typeface="+mj-lt"/>
              </a:rPr>
              <a:t>Medium term development prospects of cogeneration district heating </a:t>
            </a:r>
            <a:r>
              <a:rPr lang="en-US" sz="1000" dirty="0" smtClean="0">
                <a:latin typeface="+mj-lt"/>
              </a:rPr>
              <a:t>systems</a:t>
            </a:r>
            <a:r>
              <a:rPr lang="hr-HR" sz="1000" dirty="0" smtClean="0">
                <a:latin typeface="+mj-lt"/>
              </a:rPr>
              <a:t> </a:t>
            </a:r>
            <a:r>
              <a:rPr lang="en-US" sz="1000" dirty="0" smtClean="0">
                <a:latin typeface="+mj-lt"/>
              </a:rPr>
              <a:t>in </a:t>
            </a:r>
            <a:r>
              <a:rPr lang="en-US" sz="1000" dirty="0" smtClean="0">
                <a:latin typeface="+mj-lt"/>
              </a:rPr>
              <a:t>transition </a:t>
            </a:r>
            <a:r>
              <a:rPr lang="en-US" sz="1000" dirty="0" smtClean="0">
                <a:latin typeface="+mj-lt"/>
              </a:rPr>
              <a:t>country</a:t>
            </a:r>
            <a:r>
              <a:rPr lang="hr-HR" sz="1000" dirty="0" smtClean="0">
                <a:latin typeface="+mj-lt"/>
              </a:rPr>
              <a:t> -</a:t>
            </a:r>
            <a:r>
              <a:rPr lang="en-US" sz="1000" dirty="0" smtClean="0">
                <a:latin typeface="+mj-lt"/>
              </a:rPr>
              <a:t> </a:t>
            </a:r>
            <a:r>
              <a:rPr lang="en-US" sz="1000" dirty="0" smtClean="0">
                <a:latin typeface="+mj-lt"/>
              </a:rPr>
              <a:t>Croatian </a:t>
            </a:r>
            <a:r>
              <a:rPr lang="en-US" sz="1000" dirty="0" smtClean="0">
                <a:latin typeface="+mj-lt"/>
              </a:rPr>
              <a:t>case</a:t>
            </a:r>
            <a:r>
              <a:rPr lang="hr-HR" sz="1000" dirty="0" smtClean="0">
                <a:latin typeface="+mj-lt"/>
              </a:rPr>
              <a:t>, Energy </a:t>
            </a:r>
            <a:r>
              <a:rPr lang="hr-HR" sz="1000" dirty="0" smtClean="0">
                <a:latin typeface="+mj-lt"/>
              </a:rPr>
              <a:t>48 (2012) </a:t>
            </a:r>
            <a:r>
              <a:rPr lang="hr-HR" sz="1000" dirty="0" smtClean="0">
                <a:latin typeface="+mj-lt"/>
              </a:rPr>
              <a:t>32-39</a:t>
            </a:r>
            <a:endParaRPr lang="hr-HR" sz="10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hr-HR" dirty="0" smtClean="0"/>
              <a:t>                Kako premostiti € barijeru?</a:t>
            </a:r>
            <a:endParaRPr lang="hr-HR" dirty="0"/>
          </a:p>
        </p:txBody>
      </p:sp>
      <p:sp>
        <p:nvSpPr>
          <p:cNvPr id="32771" name="Rectangle 3"/>
          <p:cNvSpPr>
            <a:spLocks noGrp="1" noChangeArrowheads="1"/>
          </p:cNvSpPr>
          <p:nvPr>
            <p:ph type="body" idx="1"/>
          </p:nvPr>
        </p:nvSpPr>
        <p:spPr>
          <a:xfrm>
            <a:off x="323528" y="1745432"/>
            <a:ext cx="8820472" cy="4491880"/>
          </a:xfrm>
        </p:spPr>
        <p:txBody>
          <a:bodyPr/>
          <a:lstStyle/>
          <a:p>
            <a:r>
              <a:rPr lang="hr-HR" sz="2800" dirty="0" smtClean="0"/>
              <a:t>planiranjem postrojenja - anticipirajući buduću toplinsku potrošnju (izolacija, izgradnja mreže, demografija, ...);</a:t>
            </a:r>
          </a:p>
          <a:p>
            <a:r>
              <a:rPr lang="hr-HR" sz="2800" dirty="0" smtClean="0"/>
              <a:t>nekogeneracijskim pogonom izvan sezone grijanja (djelomično još uvijek moguće);</a:t>
            </a:r>
          </a:p>
          <a:p>
            <a:r>
              <a:rPr lang="hr-HR" sz="2800" dirty="0" smtClean="0"/>
              <a:t>subvencijom investicije (u postrojenje, mrežu &amp; priključke);</a:t>
            </a:r>
          </a:p>
          <a:p>
            <a:r>
              <a:rPr lang="hr-HR" sz="2800" dirty="0" smtClean="0"/>
              <a:t>dodacima na postojeće FIT za električnu energiju (s ciljem smanjenja cijene toplinske energije na pragu postrojenja);</a:t>
            </a:r>
          </a:p>
          <a:p>
            <a:endParaRPr lang="hr-HR" sz="2800" dirty="0" smtClean="0"/>
          </a:p>
          <a:p>
            <a:endParaRPr lang="hr-HR" sz="2800" dirty="0" smtClean="0"/>
          </a:p>
          <a:p>
            <a:endParaRPr lang="hr-HR" sz="2800" dirty="0" smtClean="0"/>
          </a:p>
          <a:p>
            <a:endParaRPr lang="hr-H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 projekcije</a:t>
            </a:r>
            <a:endParaRPr lang="hr-HR" baseline="30000" dirty="0"/>
          </a:p>
        </p:txBody>
      </p:sp>
      <p:sp>
        <p:nvSpPr>
          <p:cNvPr id="3" name="Content Placeholder 2"/>
          <p:cNvSpPr>
            <a:spLocks noGrp="1"/>
          </p:cNvSpPr>
          <p:nvPr>
            <p:ph idx="1"/>
          </p:nvPr>
        </p:nvSpPr>
        <p:spPr>
          <a:xfrm>
            <a:off x="359024" y="1412776"/>
            <a:ext cx="8533456" cy="4525963"/>
          </a:xfrm>
        </p:spPr>
        <p:txBody>
          <a:bodyPr/>
          <a:lstStyle/>
          <a:p>
            <a:r>
              <a:rPr lang="hr-HR" dirty="0" smtClean="0"/>
              <a:t>nastavak primjene strategije “dekarbonizacije” i poticaja omogućit će daljnje povećanje udjela biomase u proizvodnji električne i toplinske energije;</a:t>
            </a:r>
          </a:p>
          <a:p>
            <a:r>
              <a:rPr lang="hr-HR" dirty="0" smtClean="0"/>
              <a:t>do 2020.  godine procijenjeni udjel bioenergije u EU OIE povećat će se s </a:t>
            </a:r>
            <a:r>
              <a:rPr lang="hr-HR" dirty="0" smtClean="0">
                <a:sym typeface="Symbol"/>
              </a:rPr>
              <a:t></a:t>
            </a:r>
            <a:r>
              <a:rPr lang="hr-HR" dirty="0" smtClean="0"/>
              <a:t>35 % na </a:t>
            </a:r>
            <a:r>
              <a:rPr lang="hr-HR" dirty="0" smtClean="0">
                <a:sym typeface="Symbol"/>
              </a:rPr>
              <a:t>50</a:t>
            </a:r>
            <a:r>
              <a:rPr lang="hr-HR" dirty="0" smtClean="0"/>
              <a:t> %;</a:t>
            </a:r>
          </a:p>
          <a:p>
            <a:pPr>
              <a:buNone/>
            </a:pPr>
            <a:r>
              <a:rPr lang="hr-HR" dirty="0" smtClean="0"/>
              <a:t> </a:t>
            </a:r>
          </a:p>
        </p:txBody>
      </p:sp>
      <p:sp>
        <p:nvSpPr>
          <p:cNvPr id="5" name="Rectangle 4"/>
          <p:cNvSpPr/>
          <p:nvPr/>
        </p:nvSpPr>
        <p:spPr>
          <a:xfrm>
            <a:off x="539552" y="6237312"/>
            <a:ext cx="8352928" cy="246221"/>
          </a:xfrm>
          <a:prstGeom prst="rect">
            <a:avLst/>
          </a:prstGeom>
        </p:spPr>
        <p:txBody>
          <a:bodyPr wrap="square">
            <a:spAutoFit/>
          </a:bodyPr>
          <a:lstStyle/>
          <a:p>
            <a:r>
              <a:rPr lang="hr-HR" sz="1000" dirty="0" smtClean="0">
                <a:latin typeface="+mn-lt"/>
              </a:rPr>
              <a:t>Izvor:  	</a:t>
            </a:r>
            <a:r>
              <a:rPr lang="sv-SE" sz="1000" dirty="0" smtClean="0">
                <a:latin typeface="+mn-lt"/>
              </a:rPr>
              <a:t>Solid biomass barometer – EUROBSERV’ER – XII 2012.</a:t>
            </a:r>
            <a:r>
              <a:rPr lang="hr-HR" sz="1000" dirty="0" smtClean="0">
                <a:latin typeface="+mn-lt"/>
              </a:rPr>
              <a:t>	</a:t>
            </a:r>
          </a:p>
        </p:txBody>
      </p:sp>
      <p:pic>
        <p:nvPicPr>
          <p:cNvPr id="1026" name="Picture 2"/>
          <p:cNvPicPr>
            <a:picLocks noChangeAspect="1" noChangeArrowheads="1"/>
          </p:cNvPicPr>
          <p:nvPr/>
        </p:nvPicPr>
        <p:blipFill>
          <a:blip r:embed="rId3" cstate="print"/>
          <a:srcRect/>
          <a:stretch>
            <a:fillRect/>
          </a:stretch>
        </p:blipFill>
        <p:spPr bwMode="auto">
          <a:xfrm>
            <a:off x="5004048" y="3717032"/>
            <a:ext cx="3249600" cy="22352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971600" y="3717032"/>
            <a:ext cx="3249600" cy="223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 potrebe</a:t>
            </a:r>
            <a:endParaRPr lang="hr-HR" baseline="30000" dirty="0"/>
          </a:p>
        </p:txBody>
      </p:sp>
      <p:sp>
        <p:nvSpPr>
          <p:cNvPr id="3" name="Content Placeholder 2"/>
          <p:cNvSpPr>
            <a:spLocks noGrp="1"/>
          </p:cNvSpPr>
          <p:nvPr>
            <p:ph idx="1"/>
          </p:nvPr>
        </p:nvSpPr>
        <p:spPr>
          <a:xfrm>
            <a:off x="359024" y="1412776"/>
            <a:ext cx="8533456" cy="4525963"/>
          </a:xfrm>
        </p:spPr>
        <p:txBody>
          <a:bodyPr/>
          <a:lstStyle/>
          <a:p>
            <a:r>
              <a:rPr lang="hr-HR" dirty="0" smtClean="0"/>
              <a:t>preduvjet za povećanje udjela biomase u energetskim pretvorbama je osiguranje dovoljnih količina u 2020. :</a:t>
            </a:r>
          </a:p>
          <a:p>
            <a:pPr lvl="1"/>
            <a:r>
              <a:rPr lang="hr-HR" dirty="0" smtClean="0"/>
              <a:t>lokalni (EU) izvori </a:t>
            </a:r>
            <a:r>
              <a:rPr lang="hr-HR" dirty="0" smtClean="0">
                <a:sym typeface="Symbol"/>
              </a:rPr>
              <a:t> 110 – 120 Mtoe (danas  82 Mtoe)*</a:t>
            </a:r>
          </a:p>
          <a:p>
            <a:pPr lvl="1"/>
            <a:r>
              <a:rPr lang="hr-HR" dirty="0" smtClean="0">
                <a:sym typeface="Symbol"/>
              </a:rPr>
              <a:t>potreban uvoz	       26 –   38 Mtoe (danas  1 Mtoe)</a:t>
            </a:r>
            <a:endParaRPr lang="hr-HR" dirty="0" smtClean="0"/>
          </a:p>
          <a:p>
            <a:endParaRPr lang="hr-HR" dirty="0" smtClean="0"/>
          </a:p>
          <a:p>
            <a:endParaRPr lang="hr-HR" dirty="0" smtClean="0"/>
          </a:p>
        </p:txBody>
      </p:sp>
      <p:sp>
        <p:nvSpPr>
          <p:cNvPr id="5" name="Rectangle 4"/>
          <p:cNvSpPr/>
          <p:nvPr/>
        </p:nvSpPr>
        <p:spPr>
          <a:xfrm>
            <a:off x="539552" y="6093296"/>
            <a:ext cx="8352928" cy="553998"/>
          </a:xfrm>
          <a:prstGeom prst="rect">
            <a:avLst/>
          </a:prstGeom>
        </p:spPr>
        <p:txBody>
          <a:bodyPr wrap="square">
            <a:spAutoFit/>
          </a:bodyPr>
          <a:lstStyle/>
          <a:p>
            <a:r>
              <a:rPr lang="hr-HR" sz="1000" dirty="0" smtClean="0">
                <a:latin typeface="+mn-lt"/>
              </a:rPr>
              <a:t>Izvori:  	*   Biomass 2020, Opportunities, challenges and solutions, EURELECTRIC 2011</a:t>
            </a:r>
            <a:r>
              <a:rPr lang="en-US" sz="1000" dirty="0" smtClean="0"/>
              <a:t>.</a:t>
            </a:r>
            <a:endParaRPr lang="hr-HR" sz="1000" dirty="0" smtClean="0"/>
          </a:p>
          <a:p>
            <a:r>
              <a:rPr lang="hr-HR" sz="1000" dirty="0" smtClean="0">
                <a:latin typeface="+mn-lt"/>
              </a:rPr>
              <a:t>	 **F.P. Langue, </a:t>
            </a:r>
            <a:r>
              <a:rPr lang="en-US" sz="1000" dirty="0" smtClean="0">
                <a:latin typeface="+mn-lt"/>
              </a:rPr>
              <a:t>The EC report on sustainable</a:t>
            </a:r>
            <a:r>
              <a:rPr lang="hr-HR" sz="1000" dirty="0" smtClean="0">
                <a:latin typeface="+mn-lt"/>
              </a:rPr>
              <a:t> </a:t>
            </a:r>
            <a:r>
              <a:rPr lang="en-US" sz="1000" dirty="0" smtClean="0">
                <a:latin typeface="+mn-lt"/>
              </a:rPr>
              <a:t>solid biomass: status and</a:t>
            </a:r>
            <a:r>
              <a:rPr lang="hr-HR" sz="1000" dirty="0" smtClean="0">
                <a:latin typeface="+mn-lt"/>
              </a:rPr>
              <a:t> </a:t>
            </a:r>
            <a:r>
              <a:rPr lang="en-US" sz="1000" dirty="0" smtClean="0">
                <a:latin typeface="+mn-lt"/>
              </a:rPr>
              <a:t>key issues</a:t>
            </a:r>
            <a:r>
              <a:rPr lang="hr-HR" sz="1000" dirty="0" smtClean="0">
                <a:latin typeface="+mn-lt"/>
              </a:rPr>
              <a:t>,  2012</a:t>
            </a:r>
          </a:p>
          <a:p>
            <a:endParaRPr lang="hr-HR" sz="1000" dirty="0" smtClean="0">
              <a:latin typeface="+mn-lt"/>
            </a:endParaRPr>
          </a:p>
        </p:txBody>
      </p:sp>
      <p:pic>
        <p:nvPicPr>
          <p:cNvPr id="2052" name="Picture 4"/>
          <p:cNvPicPr>
            <a:picLocks noChangeAspect="1" noChangeArrowheads="1"/>
          </p:cNvPicPr>
          <p:nvPr/>
        </p:nvPicPr>
        <p:blipFill>
          <a:blip r:embed="rId3" cstate="print"/>
          <a:srcRect/>
          <a:stretch>
            <a:fillRect/>
          </a:stretch>
        </p:blipFill>
        <p:spPr bwMode="auto">
          <a:xfrm>
            <a:off x="1475656" y="3356992"/>
            <a:ext cx="5616624" cy="260680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Tehnički potencijal</a:t>
            </a:r>
            <a:endParaRPr lang="hr-HR" sz="1200" baseline="30000" dirty="0"/>
          </a:p>
        </p:txBody>
      </p:sp>
      <p:sp>
        <p:nvSpPr>
          <p:cNvPr id="5" name="Rectangle 4"/>
          <p:cNvSpPr/>
          <p:nvPr/>
        </p:nvSpPr>
        <p:spPr>
          <a:xfrm>
            <a:off x="539552" y="6093296"/>
            <a:ext cx="8352928" cy="400110"/>
          </a:xfrm>
          <a:prstGeom prst="rect">
            <a:avLst/>
          </a:prstGeom>
        </p:spPr>
        <p:txBody>
          <a:bodyPr wrap="square">
            <a:spAutoFit/>
          </a:bodyPr>
          <a:lstStyle/>
          <a:p>
            <a:r>
              <a:rPr lang="hr-HR" sz="1000" dirty="0" smtClean="0">
                <a:latin typeface="+mn-lt"/>
              </a:rPr>
              <a:t>Izvori:  	*   Biomass 2020, Opportunities, challenges and solutions, EURELECTRIC 2011</a:t>
            </a:r>
            <a:r>
              <a:rPr lang="en-US" sz="1000" dirty="0" smtClean="0"/>
              <a:t>.</a:t>
            </a:r>
            <a:endParaRPr lang="hr-HR" sz="1000" dirty="0" smtClean="0"/>
          </a:p>
          <a:p>
            <a:r>
              <a:rPr lang="hr-HR" sz="1000" dirty="0" smtClean="0">
                <a:latin typeface="+mn-lt"/>
              </a:rPr>
              <a:t>	</a:t>
            </a:r>
          </a:p>
        </p:txBody>
      </p:sp>
      <p:pic>
        <p:nvPicPr>
          <p:cNvPr id="3074" name="Picture 2"/>
          <p:cNvPicPr>
            <a:picLocks noChangeAspect="1" noChangeArrowheads="1"/>
          </p:cNvPicPr>
          <p:nvPr/>
        </p:nvPicPr>
        <p:blipFill>
          <a:blip r:embed="rId3" cstate="print"/>
          <a:srcRect/>
          <a:stretch>
            <a:fillRect/>
          </a:stretch>
        </p:blipFill>
        <p:spPr bwMode="auto">
          <a:xfrm>
            <a:off x="467544" y="1556792"/>
            <a:ext cx="8306127" cy="42709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 izazovi</a:t>
            </a:r>
            <a:endParaRPr lang="hr-HR" baseline="30000" dirty="0"/>
          </a:p>
        </p:txBody>
      </p:sp>
      <p:sp>
        <p:nvSpPr>
          <p:cNvPr id="3" name="Content Placeholder 2"/>
          <p:cNvSpPr>
            <a:spLocks noGrp="1"/>
          </p:cNvSpPr>
          <p:nvPr>
            <p:ph idx="1"/>
          </p:nvPr>
        </p:nvSpPr>
        <p:spPr>
          <a:xfrm>
            <a:off x="395536" y="1556792"/>
            <a:ext cx="8533456" cy="4525963"/>
          </a:xfrm>
        </p:spPr>
        <p:txBody>
          <a:bodyPr/>
          <a:lstStyle/>
          <a:p>
            <a:r>
              <a:rPr lang="hr-HR" dirty="0" smtClean="0"/>
              <a:t>moguće posljedice povećane potražnje:</a:t>
            </a:r>
          </a:p>
          <a:p>
            <a:pPr lvl="1"/>
            <a:r>
              <a:rPr lang="hr-HR" dirty="0" smtClean="0"/>
              <a:t>povećanje nabavne cijene biomase;</a:t>
            </a:r>
          </a:p>
          <a:p>
            <a:pPr lvl="1"/>
            <a:r>
              <a:rPr lang="hr-HR" dirty="0" smtClean="0"/>
              <a:t>povećanje </a:t>
            </a:r>
            <a:r>
              <a:rPr lang="hr-HR" i="1" dirty="0" smtClean="0"/>
              <a:t>uvozne ovisnosti</a:t>
            </a:r>
            <a:r>
              <a:rPr lang="hr-HR" dirty="0" smtClean="0"/>
              <a:t>;</a:t>
            </a:r>
          </a:p>
          <a:p>
            <a:pPr lvl="1">
              <a:spcAft>
                <a:spcPts val="1200"/>
              </a:spcAft>
            </a:pPr>
            <a:r>
              <a:rPr lang="hr-HR" dirty="0" smtClean="0"/>
              <a:t>neodrživo gospodarenje šumama;</a:t>
            </a:r>
          </a:p>
          <a:p>
            <a:r>
              <a:rPr lang="hr-HR" dirty="0" smtClean="0"/>
              <a:t>potrebna unificirana primjena </a:t>
            </a:r>
            <a:r>
              <a:rPr lang="hr-HR" i="1" dirty="0" smtClean="0"/>
              <a:t>kriterija održivosti u </a:t>
            </a:r>
            <a:r>
              <a:rPr lang="hr-HR" dirty="0" smtClean="0"/>
              <a:t>cilju zaštite tla, smanjenja emisija, očuvanja bioraznolikosti i poticanja učinkovitog korištenja biomase:</a:t>
            </a:r>
          </a:p>
          <a:p>
            <a:pPr lvl="1"/>
            <a:r>
              <a:rPr lang="hr-HR" dirty="0" smtClean="0"/>
              <a:t>kriteriji uvedeni 2010. godine na razini preporuke;</a:t>
            </a:r>
          </a:p>
          <a:p>
            <a:pPr lvl="1"/>
            <a:r>
              <a:rPr lang="hr-HR" dirty="0" smtClean="0"/>
              <a:t>različiti pristupi u pojedinim zemljama potencijalno otežavaju  “protok” biomase između zemalja;</a:t>
            </a:r>
          </a:p>
          <a:p>
            <a:pPr lvl="1">
              <a:buNone/>
            </a:pPr>
            <a:endParaRPr lang="hr-HR" dirty="0" smtClean="0"/>
          </a:p>
          <a:p>
            <a:pPr lvl="1"/>
            <a:endParaRPr lang="hr-HR" dirty="0" smtClean="0"/>
          </a:p>
          <a:p>
            <a:pPr lvl="1"/>
            <a:endParaRPr lang="hr-HR" dirty="0" smtClean="0"/>
          </a:p>
          <a:p>
            <a:endParaRPr lang="hr-HR" dirty="0" smtClean="0"/>
          </a:p>
        </p:txBody>
      </p:sp>
      <p:sp>
        <p:nvSpPr>
          <p:cNvPr id="5" name="Rectangle 4"/>
          <p:cNvSpPr/>
          <p:nvPr/>
        </p:nvSpPr>
        <p:spPr>
          <a:xfrm>
            <a:off x="539552" y="6309320"/>
            <a:ext cx="8352928" cy="400110"/>
          </a:xfrm>
          <a:prstGeom prst="rect">
            <a:avLst/>
          </a:prstGeom>
        </p:spPr>
        <p:txBody>
          <a:bodyPr wrap="square">
            <a:spAutoFit/>
          </a:bodyPr>
          <a:lstStyle/>
          <a:p>
            <a:r>
              <a:rPr lang="hr-HR" sz="1000" dirty="0" smtClean="0">
                <a:latin typeface="+mn-lt"/>
              </a:rPr>
              <a:t>Izvor:  	 F.P. Langue, </a:t>
            </a:r>
            <a:r>
              <a:rPr lang="en-US" sz="1000" dirty="0" smtClean="0">
                <a:latin typeface="+mn-lt"/>
              </a:rPr>
              <a:t>The EC report on sustainable</a:t>
            </a:r>
            <a:r>
              <a:rPr lang="hr-HR" sz="1000" dirty="0" smtClean="0">
                <a:latin typeface="+mn-lt"/>
              </a:rPr>
              <a:t> </a:t>
            </a:r>
            <a:r>
              <a:rPr lang="en-US" sz="1000" dirty="0" smtClean="0">
                <a:latin typeface="+mn-lt"/>
              </a:rPr>
              <a:t>solid biomass: status and</a:t>
            </a:r>
            <a:r>
              <a:rPr lang="hr-HR" sz="1000" dirty="0" smtClean="0">
                <a:latin typeface="+mn-lt"/>
              </a:rPr>
              <a:t> </a:t>
            </a:r>
            <a:r>
              <a:rPr lang="en-US" sz="1000" dirty="0" smtClean="0">
                <a:latin typeface="+mn-lt"/>
              </a:rPr>
              <a:t>key issues</a:t>
            </a:r>
            <a:r>
              <a:rPr lang="hr-HR" sz="1000" dirty="0" smtClean="0">
                <a:latin typeface="+mn-lt"/>
              </a:rPr>
              <a:t>,  2012</a:t>
            </a:r>
          </a:p>
          <a:p>
            <a:r>
              <a:rPr lang="hr-HR" sz="1000" dirty="0" smtClean="0">
                <a:latin typeface="+mn-lt"/>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Kriteriji održivosti</a:t>
            </a:r>
            <a:r>
              <a:rPr lang="hr-HR" sz="2800" baseline="30000" dirty="0" smtClean="0"/>
              <a:t>*</a:t>
            </a:r>
            <a:endParaRPr lang="hr-HR" sz="2800" baseline="30000" dirty="0"/>
          </a:p>
        </p:txBody>
      </p:sp>
      <p:sp>
        <p:nvSpPr>
          <p:cNvPr id="9" name="Rectangle 3"/>
          <p:cNvSpPr txBox="1">
            <a:spLocks noChangeArrowheads="1"/>
          </p:cNvSpPr>
          <p:nvPr/>
        </p:nvSpPr>
        <p:spPr bwMode="auto">
          <a:xfrm>
            <a:off x="179512" y="1412776"/>
            <a:ext cx="8675688" cy="4608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endParaRPr lang="hr-HR" sz="2400" kern="0" dirty="0" smtClean="0">
              <a:latin typeface="+mn-lt"/>
            </a:endParaRPr>
          </a:p>
          <a:p>
            <a:pPr marL="342900" lvl="0" indent="-342900">
              <a:spcBef>
                <a:spcPct val="20000"/>
              </a:spcBef>
              <a:buFontTx/>
              <a:buChar char="•"/>
            </a:pPr>
            <a:r>
              <a:rPr lang="en-US" sz="2400" kern="0" dirty="0" err="1" smtClean="0">
                <a:latin typeface="+mn-lt"/>
              </a:rPr>
              <a:t>Zabrana</a:t>
            </a:r>
            <a:r>
              <a:rPr lang="en-US" sz="2400" kern="0" dirty="0" smtClean="0">
                <a:latin typeface="+mn-lt"/>
              </a:rPr>
              <a:t> </a:t>
            </a:r>
            <a:r>
              <a:rPr lang="en-US" sz="2400" kern="0" dirty="0" err="1" smtClean="0">
                <a:latin typeface="+mn-lt"/>
              </a:rPr>
              <a:t>prenamjene</a:t>
            </a:r>
            <a:r>
              <a:rPr lang="en-US" sz="2400" kern="0" dirty="0" smtClean="0">
                <a:latin typeface="+mn-lt"/>
              </a:rPr>
              <a:t> </a:t>
            </a:r>
            <a:r>
              <a:rPr lang="en-US" sz="2400" kern="0" dirty="0" err="1" smtClean="0">
                <a:latin typeface="+mn-lt"/>
              </a:rPr>
              <a:t>šuma</a:t>
            </a:r>
            <a:r>
              <a:rPr lang="en-US" sz="2400" kern="0" dirty="0" smtClean="0">
                <a:latin typeface="+mn-lt"/>
              </a:rPr>
              <a:t> </a:t>
            </a:r>
            <a:r>
              <a:rPr lang="en-US" sz="2400" kern="0" dirty="0" err="1" smtClean="0">
                <a:latin typeface="+mn-lt"/>
              </a:rPr>
              <a:t>i</a:t>
            </a:r>
            <a:r>
              <a:rPr lang="en-US" sz="2400" kern="0" dirty="0" smtClean="0">
                <a:latin typeface="+mn-lt"/>
              </a:rPr>
              <a:t> </a:t>
            </a:r>
            <a:r>
              <a:rPr lang="en-US" sz="2400" kern="0" dirty="0" err="1" smtClean="0">
                <a:latin typeface="+mn-lt"/>
              </a:rPr>
              <a:t>drugih</a:t>
            </a:r>
            <a:r>
              <a:rPr lang="en-US" sz="2400" kern="0" dirty="0" smtClean="0">
                <a:latin typeface="+mn-lt"/>
              </a:rPr>
              <a:t> </a:t>
            </a:r>
            <a:r>
              <a:rPr lang="en-US" sz="2400" kern="0" dirty="0" err="1" smtClean="0">
                <a:latin typeface="+mn-lt"/>
              </a:rPr>
              <a:t>zemljišta</a:t>
            </a:r>
            <a:r>
              <a:rPr lang="en-US" sz="2400" kern="0" dirty="0" smtClean="0">
                <a:latin typeface="+mn-lt"/>
              </a:rPr>
              <a:t> s </a:t>
            </a:r>
            <a:r>
              <a:rPr lang="en-US" sz="2400" kern="0" dirty="0" err="1" smtClean="0">
                <a:latin typeface="+mn-lt"/>
              </a:rPr>
              <a:t>visokom</a:t>
            </a:r>
            <a:r>
              <a:rPr lang="en-US" sz="2400" kern="0" dirty="0" smtClean="0">
                <a:latin typeface="+mn-lt"/>
              </a:rPr>
              <a:t> </a:t>
            </a:r>
            <a:r>
              <a:rPr lang="en-US" sz="2400" kern="0" dirty="0" err="1" smtClean="0">
                <a:latin typeface="+mn-lt"/>
              </a:rPr>
              <a:t>akumulacijom</a:t>
            </a:r>
            <a:r>
              <a:rPr lang="en-US" sz="2400" kern="0" dirty="0" smtClean="0">
                <a:latin typeface="+mn-lt"/>
              </a:rPr>
              <a:t> CO</a:t>
            </a:r>
            <a:r>
              <a:rPr lang="en-US" sz="2400" kern="0" baseline="-25000" dirty="0" smtClean="0">
                <a:latin typeface="+mn-lt"/>
              </a:rPr>
              <a:t>2</a:t>
            </a:r>
            <a:r>
              <a:rPr lang="en-US" sz="2400" kern="0" dirty="0" smtClean="0">
                <a:latin typeface="+mn-lt"/>
              </a:rPr>
              <a:t> </a:t>
            </a:r>
            <a:r>
              <a:rPr lang="en-US" sz="2400" kern="0" dirty="0" err="1" smtClean="0">
                <a:latin typeface="+mn-lt"/>
              </a:rPr>
              <a:t>ili</a:t>
            </a:r>
            <a:r>
              <a:rPr lang="en-US" sz="2400" kern="0" dirty="0" smtClean="0">
                <a:latin typeface="+mn-lt"/>
              </a:rPr>
              <a:t> </a:t>
            </a:r>
            <a:r>
              <a:rPr lang="en-US" sz="2400" kern="0" dirty="0" err="1" smtClean="0">
                <a:latin typeface="+mn-lt"/>
              </a:rPr>
              <a:t>velikom</a:t>
            </a:r>
            <a:r>
              <a:rPr lang="en-US" sz="2400" kern="0" dirty="0" smtClean="0">
                <a:latin typeface="+mn-lt"/>
              </a:rPr>
              <a:t> </a:t>
            </a:r>
            <a:r>
              <a:rPr lang="en-US" sz="2400" kern="0" dirty="0" err="1" smtClean="0">
                <a:latin typeface="+mn-lt"/>
              </a:rPr>
              <a:t>bioraznolikošću</a:t>
            </a:r>
            <a:r>
              <a:rPr lang="hr-HR" sz="2400" kern="0" dirty="0" smtClean="0">
                <a:latin typeface="+mn-lt"/>
              </a:rPr>
              <a:t>;</a:t>
            </a:r>
            <a:endParaRPr lang="en-US" sz="2400" kern="0" dirty="0" smtClean="0">
              <a:latin typeface="+mn-lt"/>
            </a:endParaRPr>
          </a:p>
          <a:p>
            <a:pPr marL="342900" lvl="0" indent="-342900">
              <a:spcBef>
                <a:spcPct val="20000"/>
              </a:spcBef>
              <a:buFontTx/>
              <a:buChar char="•"/>
            </a:pPr>
            <a:r>
              <a:rPr lang="en-US" sz="2400" kern="0" dirty="0" err="1" smtClean="0">
                <a:latin typeface="+mn-lt"/>
              </a:rPr>
              <a:t>Smanjenje</a:t>
            </a:r>
            <a:r>
              <a:rPr lang="en-US" sz="2400" kern="0" dirty="0" smtClean="0">
                <a:latin typeface="+mn-lt"/>
              </a:rPr>
              <a:t> </a:t>
            </a:r>
            <a:r>
              <a:rPr lang="en-US" sz="2400" kern="0" dirty="0" err="1" smtClean="0">
                <a:latin typeface="+mn-lt"/>
              </a:rPr>
              <a:t>emisije</a:t>
            </a:r>
            <a:r>
              <a:rPr lang="en-US" sz="2400" kern="0" dirty="0" smtClean="0">
                <a:latin typeface="+mn-lt"/>
              </a:rPr>
              <a:t> </a:t>
            </a:r>
            <a:r>
              <a:rPr lang="en-US" sz="2400" kern="0" dirty="0" err="1" smtClean="0">
                <a:latin typeface="+mn-lt"/>
              </a:rPr>
              <a:t>za</a:t>
            </a:r>
            <a:r>
              <a:rPr lang="en-US" sz="2400" kern="0" dirty="0" smtClean="0">
                <a:latin typeface="+mn-lt"/>
              </a:rPr>
              <a:t> 35% u </a:t>
            </a:r>
            <a:r>
              <a:rPr lang="en-US" sz="2400" kern="0" dirty="0" err="1" smtClean="0">
                <a:latin typeface="+mn-lt"/>
              </a:rPr>
              <a:t>odnosu</a:t>
            </a:r>
            <a:r>
              <a:rPr lang="en-US" sz="2400" kern="0" dirty="0" smtClean="0">
                <a:latin typeface="+mn-lt"/>
              </a:rPr>
              <a:t> </a:t>
            </a:r>
            <a:r>
              <a:rPr lang="en-US" sz="2400" kern="0" dirty="0" err="1" smtClean="0">
                <a:latin typeface="+mn-lt"/>
              </a:rPr>
              <a:t>na</a:t>
            </a:r>
            <a:r>
              <a:rPr lang="en-US" sz="2400" kern="0" dirty="0" smtClean="0">
                <a:latin typeface="+mn-lt"/>
              </a:rPr>
              <a:t> </a:t>
            </a:r>
            <a:r>
              <a:rPr lang="en-US" sz="2400" kern="0" dirty="0" err="1" smtClean="0">
                <a:latin typeface="+mn-lt"/>
              </a:rPr>
              <a:t>konvencionalna</a:t>
            </a:r>
            <a:r>
              <a:rPr lang="en-US" sz="2400" kern="0" dirty="0" smtClean="0">
                <a:latin typeface="+mn-lt"/>
              </a:rPr>
              <a:t> </a:t>
            </a:r>
            <a:r>
              <a:rPr lang="en-US" sz="2400" kern="0" dirty="0" err="1" smtClean="0">
                <a:latin typeface="+mn-lt"/>
              </a:rPr>
              <a:t>goriva</a:t>
            </a:r>
            <a:r>
              <a:rPr lang="en-US" sz="2400" kern="0" dirty="0" smtClean="0">
                <a:latin typeface="+mn-lt"/>
              </a:rPr>
              <a:t> (50% </a:t>
            </a:r>
            <a:r>
              <a:rPr lang="en-US" sz="2400" kern="0" dirty="0" err="1" smtClean="0">
                <a:latin typeface="+mn-lt"/>
              </a:rPr>
              <a:t>od</a:t>
            </a:r>
            <a:r>
              <a:rPr lang="en-US" sz="2400" kern="0" dirty="0" smtClean="0">
                <a:latin typeface="+mn-lt"/>
              </a:rPr>
              <a:t> 2017, 60% </a:t>
            </a:r>
            <a:r>
              <a:rPr lang="en-US" sz="2400" kern="0" dirty="0" err="1" smtClean="0">
                <a:latin typeface="+mn-lt"/>
              </a:rPr>
              <a:t>od</a:t>
            </a:r>
            <a:r>
              <a:rPr lang="en-US" sz="2400" kern="0" dirty="0" smtClean="0">
                <a:latin typeface="+mn-lt"/>
              </a:rPr>
              <a:t> 2018)</a:t>
            </a:r>
            <a:r>
              <a:rPr lang="hr-HR" sz="2400" kern="0" dirty="0" smtClean="0">
                <a:latin typeface="+mn-lt"/>
              </a:rPr>
              <a:t>;</a:t>
            </a:r>
          </a:p>
          <a:p>
            <a:pPr marL="342900" lvl="0" indent="-342900">
              <a:spcBef>
                <a:spcPct val="20000"/>
              </a:spcBef>
              <a:buFontTx/>
              <a:buChar char="•"/>
            </a:pPr>
            <a:r>
              <a:rPr lang="en-US" sz="2400" kern="0" dirty="0" err="1" smtClean="0">
                <a:latin typeface="+mn-lt"/>
              </a:rPr>
              <a:t>Preferencija</a:t>
            </a:r>
            <a:r>
              <a:rPr lang="en-US" sz="2400" kern="0" dirty="0" smtClean="0">
                <a:latin typeface="+mn-lt"/>
              </a:rPr>
              <a:t> </a:t>
            </a:r>
            <a:r>
              <a:rPr lang="en-US" sz="2400" kern="0" dirty="0" err="1" smtClean="0">
                <a:latin typeface="+mn-lt"/>
              </a:rPr>
              <a:t>za</a:t>
            </a:r>
            <a:r>
              <a:rPr lang="en-US" sz="2400" kern="0" dirty="0" smtClean="0">
                <a:latin typeface="+mn-lt"/>
              </a:rPr>
              <a:t> </a:t>
            </a:r>
            <a:r>
              <a:rPr lang="en-US" sz="2400" kern="0" dirty="0" err="1" smtClean="0">
                <a:latin typeface="+mn-lt"/>
              </a:rPr>
              <a:t>visokoučinkovitu</a:t>
            </a:r>
            <a:r>
              <a:rPr lang="en-US" sz="2400" kern="0" dirty="0" smtClean="0">
                <a:latin typeface="+mn-lt"/>
              </a:rPr>
              <a:t> </a:t>
            </a:r>
            <a:r>
              <a:rPr lang="en-US" sz="2400" kern="0" dirty="0" err="1" smtClean="0">
                <a:latin typeface="+mn-lt"/>
              </a:rPr>
              <a:t>pretvorbu</a:t>
            </a:r>
            <a:r>
              <a:rPr lang="en-US" sz="2400" kern="0" dirty="0" smtClean="0">
                <a:latin typeface="+mn-lt"/>
              </a:rPr>
              <a:t> (</a:t>
            </a:r>
            <a:r>
              <a:rPr lang="en-US" sz="2400" kern="0" dirty="0" err="1" smtClean="0">
                <a:latin typeface="+mn-lt"/>
              </a:rPr>
              <a:t>kogeneracija</a:t>
            </a:r>
            <a:r>
              <a:rPr lang="en-US" sz="2400" kern="0" dirty="0" smtClean="0">
                <a:latin typeface="+mn-lt"/>
              </a:rPr>
              <a:t>, </a:t>
            </a:r>
            <a:r>
              <a:rPr lang="en-US" sz="2400" kern="0" dirty="0" err="1" smtClean="0">
                <a:latin typeface="+mn-lt"/>
              </a:rPr>
              <a:t>trigeneracija</a:t>
            </a:r>
            <a:r>
              <a:rPr lang="hr-HR" sz="2400" kern="0" dirty="0" smtClean="0">
                <a:latin typeface="+mn-lt"/>
              </a:rPr>
              <a:t>, ...);</a:t>
            </a:r>
            <a:endParaRPr lang="en-US" sz="2400" kern="0" dirty="0" smtClean="0">
              <a:latin typeface="+mn-lt"/>
            </a:endParaRPr>
          </a:p>
          <a:p>
            <a:pPr marL="342900" lvl="0" indent="-342900">
              <a:spcBef>
                <a:spcPct val="20000"/>
              </a:spcBef>
              <a:buFontTx/>
              <a:buChar char="•"/>
            </a:pPr>
            <a:r>
              <a:rPr lang="en-US" sz="2400" kern="0" dirty="0" smtClean="0">
                <a:latin typeface="+mn-lt"/>
              </a:rPr>
              <a:t>Monitoring </a:t>
            </a:r>
            <a:r>
              <a:rPr lang="en-US" sz="2400" kern="0" dirty="0" err="1" smtClean="0">
                <a:latin typeface="+mn-lt"/>
              </a:rPr>
              <a:t>porijekla</a:t>
            </a:r>
            <a:r>
              <a:rPr lang="en-US" sz="2400" kern="0" dirty="0" smtClean="0">
                <a:latin typeface="+mn-lt"/>
              </a:rPr>
              <a:t> </a:t>
            </a:r>
            <a:r>
              <a:rPr lang="en-US" sz="2400" kern="0" dirty="0" err="1" smtClean="0">
                <a:latin typeface="+mn-lt"/>
              </a:rPr>
              <a:t>biomase</a:t>
            </a:r>
            <a:r>
              <a:rPr lang="hr-HR" sz="2400" kern="0" dirty="0" smtClean="0">
                <a:latin typeface="+mn-lt"/>
              </a:rPr>
              <a:t>;</a:t>
            </a:r>
            <a:endParaRPr lang="en-US" sz="2400" kern="0" dirty="0" smtClean="0">
              <a:latin typeface="+mn-lt"/>
            </a:endParaRPr>
          </a:p>
          <a:p>
            <a:pPr marL="342900" lvl="0" indent="-342900">
              <a:spcBef>
                <a:spcPct val="20000"/>
              </a:spcBef>
              <a:buFontTx/>
              <a:buChar char="•"/>
            </a:pPr>
            <a:r>
              <a:rPr lang="en-US" sz="2400" kern="0" dirty="0" err="1" smtClean="0">
                <a:latin typeface="+mn-lt"/>
              </a:rPr>
              <a:t>Izuzeće</a:t>
            </a:r>
            <a:r>
              <a:rPr lang="en-US" sz="2400" kern="0" dirty="0" smtClean="0">
                <a:latin typeface="+mn-lt"/>
              </a:rPr>
              <a:t> </a:t>
            </a:r>
            <a:r>
              <a:rPr lang="en-US" sz="2400" kern="0" dirty="0" err="1" smtClean="0">
                <a:latin typeface="+mn-lt"/>
              </a:rPr>
              <a:t>otpada</a:t>
            </a:r>
            <a:r>
              <a:rPr lang="hr-HR" sz="2400" kern="0" dirty="0" smtClean="0">
                <a:latin typeface="+mn-lt"/>
              </a:rPr>
              <a:t>;</a:t>
            </a:r>
            <a:endParaRPr lang="en-US" sz="2400" kern="0" dirty="0" smtClean="0">
              <a:latin typeface="+mn-lt"/>
            </a:endParaRPr>
          </a:p>
          <a:p>
            <a:pPr marL="342900" lvl="0" indent="-342900">
              <a:spcBef>
                <a:spcPct val="20000"/>
              </a:spcBef>
              <a:buFontTx/>
              <a:buChar char="•"/>
            </a:pPr>
            <a:r>
              <a:rPr lang="en-US" sz="2400" kern="0" dirty="0" err="1" smtClean="0">
                <a:latin typeface="+mn-lt"/>
              </a:rPr>
              <a:t>Izuzeće</a:t>
            </a:r>
            <a:r>
              <a:rPr lang="en-US" sz="2400" kern="0" dirty="0" smtClean="0">
                <a:latin typeface="+mn-lt"/>
              </a:rPr>
              <a:t> </a:t>
            </a:r>
            <a:r>
              <a:rPr lang="hr-HR" sz="2400" kern="0" dirty="0" smtClean="0">
                <a:latin typeface="+mn-lt"/>
              </a:rPr>
              <a:t>kotlova &lt; </a:t>
            </a:r>
            <a:r>
              <a:rPr lang="en-US" sz="2400" kern="0" dirty="0" smtClean="0">
                <a:latin typeface="+mn-lt"/>
              </a:rPr>
              <a:t> 1 </a:t>
            </a:r>
            <a:r>
              <a:rPr lang="en-US" sz="2400" kern="0" dirty="0" err="1" smtClean="0">
                <a:latin typeface="+mn-lt"/>
              </a:rPr>
              <a:t>MW</a:t>
            </a:r>
            <a:r>
              <a:rPr lang="en-US" sz="2400" kern="0" baseline="-25000" dirty="0" err="1" smtClean="0">
                <a:latin typeface="+mn-lt"/>
              </a:rPr>
              <a:t>th</a:t>
            </a:r>
            <a:r>
              <a:rPr lang="en-US" sz="2400" kern="0" dirty="0" smtClean="0">
                <a:latin typeface="+mn-lt"/>
              </a:rPr>
              <a:t> </a:t>
            </a:r>
            <a:r>
              <a:rPr lang="en-US" sz="2400" kern="0" dirty="0" err="1" smtClean="0">
                <a:latin typeface="+mn-lt"/>
              </a:rPr>
              <a:t>ili</a:t>
            </a:r>
            <a:r>
              <a:rPr lang="en-US" sz="2400" kern="0" dirty="0" smtClean="0">
                <a:latin typeface="+mn-lt"/>
              </a:rPr>
              <a:t> </a:t>
            </a:r>
            <a:r>
              <a:rPr lang="hr-HR" sz="2400" kern="0" dirty="0" smtClean="0">
                <a:latin typeface="+mn-lt"/>
              </a:rPr>
              <a:t>postrojenja </a:t>
            </a:r>
            <a:r>
              <a:rPr lang="en-US" sz="2400" kern="0" dirty="0" smtClean="0">
                <a:latin typeface="+mn-lt"/>
              </a:rPr>
              <a:t>1 </a:t>
            </a:r>
            <a:r>
              <a:rPr lang="en-US" sz="2400" kern="0" dirty="0" err="1" smtClean="0">
                <a:latin typeface="+mn-lt"/>
              </a:rPr>
              <a:t>MW</a:t>
            </a:r>
            <a:r>
              <a:rPr lang="en-US" sz="2400" kern="0" baseline="-25000" dirty="0" err="1" smtClean="0">
                <a:latin typeface="+mn-lt"/>
              </a:rPr>
              <a:t>e</a:t>
            </a:r>
            <a:r>
              <a:rPr lang="hr-HR" sz="2400" kern="0" dirty="0" smtClean="0"/>
              <a:t>.</a:t>
            </a:r>
            <a:endParaRPr lang="en-US" sz="2400" kern="0" dirty="0" smtClean="0">
              <a:latin typeface="+mn-lt"/>
            </a:endParaRPr>
          </a:p>
          <a:p>
            <a:pPr marL="342900" lvl="0" indent="-342900">
              <a:spcBef>
                <a:spcPct val="20000"/>
              </a:spcBef>
              <a:buFontTx/>
              <a:buChar char="•"/>
            </a:pPr>
            <a:endParaRPr lang="en-US" sz="2400" kern="0" dirty="0" smtClean="0">
              <a:latin typeface="+mn-lt"/>
            </a:endParaRPr>
          </a:p>
        </p:txBody>
      </p:sp>
      <p:sp>
        <p:nvSpPr>
          <p:cNvPr id="11" name="Rectangle 10"/>
          <p:cNvSpPr/>
          <p:nvPr/>
        </p:nvSpPr>
        <p:spPr>
          <a:xfrm>
            <a:off x="1331640" y="6165304"/>
            <a:ext cx="6336704" cy="400110"/>
          </a:xfrm>
          <a:prstGeom prst="rect">
            <a:avLst/>
          </a:prstGeom>
        </p:spPr>
        <p:txBody>
          <a:bodyPr wrap="square">
            <a:spAutoFit/>
          </a:bodyPr>
          <a:lstStyle/>
          <a:p>
            <a:r>
              <a:rPr lang="hr-HR" sz="1000" dirty="0" smtClean="0">
                <a:latin typeface="+mn-lt"/>
              </a:rPr>
              <a:t>*</a:t>
            </a:r>
            <a:r>
              <a:rPr lang="en-US" sz="1000" dirty="0" smtClean="0">
                <a:latin typeface="+mn-lt"/>
              </a:rPr>
              <a:t>Report from the Commission to the Council and the European Parliament On Sustainability Requirements for the Use of Solid and Gaseous Biomass Sources in Electricity, Heating and Cooling, COM (2010)11, Brussels, February 25, 2010</a:t>
            </a:r>
            <a:endParaRPr lang="hr-HR" sz="1000"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Izračun emisija (1)</a:t>
            </a:r>
            <a:endParaRPr lang="hr-HR" sz="2800" baseline="30000" dirty="0"/>
          </a:p>
        </p:txBody>
      </p:sp>
      <p:sp>
        <p:nvSpPr>
          <p:cNvPr id="9" name="Rectangle 3"/>
          <p:cNvSpPr txBox="1">
            <a:spLocks noChangeArrowheads="1"/>
          </p:cNvSpPr>
          <p:nvPr/>
        </p:nvSpPr>
        <p:spPr bwMode="auto">
          <a:xfrm>
            <a:off x="179512" y="1412776"/>
            <a:ext cx="8675688" cy="4608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sz="2800" i="1" kern="0" dirty="0" smtClean="0">
                <a:latin typeface="+mn-lt"/>
              </a:rPr>
              <a:t>E</a:t>
            </a:r>
            <a:r>
              <a:rPr lang="en-US" sz="2800" kern="0" dirty="0" smtClean="0">
                <a:latin typeface="+mn-lt"/>
              </a:rPr>
              <a:t> = </a:t>
            </a:r>
            <a:r>
              <a:rPr lang="en-US" sz="2800" i="1" kern="0" dirty="0" err="1" smtClean="0">
                <a:latin typeface="+mn-lt"/>
              </a:rPr>
              <a:t>e</a:t>
            </a:r>
            <a:r>
              <a:rPr lang="en-US" sz="2800" kern="0" baseline="-25000" dirty="0" err="1" smtClean="0">
                <a:latin typeface="+mn-lt"/>
              </a:rPr>
              <a:t>ec</a:t>
            </a:r>
            <a:r>
              <a:rPr lang="en-US" sz="2800" kern="0" dirty="0" smtClean="0">
                <a:latin typeface="+mn-lt"/>
              </a:rPr>
              <a:t> + </a:t>
            </a:r>
            <a:r>
              <a:rPr lang="en-US" sz="2800" i="1" kern="0" dirty="0" smtClean="0">
                <a:latin typeface="+mn-lt"/>
              </a:rPr>
              <a:t>e</a:t>
            </a:r>
            <a:r>
              <a:rPr lang="en-US" sz="2800" kern="0" baseline="-25000" dirty="0" smtClean="0">
                <a:latin typeface="+mn-lt"/>
              </a:rPr>
              <a:t>l</a:t>
            </a:r>
            <a:r>
              <a:rPr lang="en-US" sz="2800" kern="0" dirty="0" smtClean="0">
                <a:latin typeface="+mn-lt"/>
              </a:rPr>
              <a:t> + </a:t>
            </a:r>
            <a:r>
              <a:rPr lang="en-US" sz="2800" i="1" kern="0" dirty="0" err="1" smtClean="0">
                <a:latin typeface="+mn-lt"/>
              </a:rPr>
              <a:t>e</a:t>
            </a:r>
            <a:r>
              <a:rPr lang="en-US" sz="2800" kern="0" baseline="-25000" dirty="0" err="1" smtClean="0">
                <a:latin typeface="+mn-lt"/>
              </a:rPr>
              <a:t>p</a:t>
            </a:r>
            <a:r>
              <a:rPr lang="en-US" sz="2800" kern="0" dirty="0" smtClean="0">
                <a:latin typeface="+mn-lt"/>
              </a:rPr>
              <a:t> + </a:t>
            </a:r>
            <a:r>
              <a:rPr lang="en-US" sz="2800" i="1" kern="0" dirty="0" err="1" smtClean="0">
                <a:latin typeface="+mn-lt"/>
              </a:rPr>
              <a:t>e</a:t>
            </a:r>
            <a:r>
              <a:rPr lang="en-US" sz="2800" kern="0" baseline="-25000" dirty="0" err="1" smtClean="0">
                <a:latin typeface="+mn-lt"/>
              </a:rPr>
              <a:t>td</a:t>
            </a:r>
            <a:r>
              <a:rPr lang="en-US" sz="2800" kern="0" dirty="0" smtClean="0">
                <a:latin typeface="+mn-lt"/>
              </a:rPr>
              <a:t> + </a:t>
            </a:r>
            <a:r>
              <a:rPr lang="en-US" sz="2800" i="1" kern="0" dirty="0" err="1" smtClean="0">
                <a:latin typeface="+mn-lt"/>
              </a:rPr>
              <a:t>e</a:t>
            </a:r>
            <a:r>
              <a:rPr lang="en-US" sz="2800" kern="0" baseline="-25000" dirty="0" err="1" smtClean="0">
                <a:latin typeface="+mn-lt"/>
              </a:rPr>
              <a:t>u</a:t>
            </a:r>
            <a:r>
              <a:rPr lang="en-US" sz="2800" kern="0" dirty="0" smtClean="0">
                <a:latin typeface="+mn-lt"/>
              </a:rPr>
              <a:t> - </a:t>
            </a:r>
            <a:r>
              <a:rPr lang="en-US" sz="2800" i="1" kern="0" dirty="0" err="1" smtClean="0">
                <a:latin typeface="+mn-lt"/>
              </a:rPr>
              <a:t>e</a:t>
            </a:r>
            <a:r>
              <a:rPr lang="en-US" sz="2800" kern="0" baseline="-25000" dirty="0" err="1" smtClean="0">
                <a:latin typeface="+mn-lt"/>
              </a:rPr>
              <a:t>sca</a:t>
            </a:r>
            <a:r>
              <a:rPr lang="en-US" sz="2800" kern="0" dirty="0" smtClean="0">
                <a:latin typeface="+mn-lt"/>
              </a:rPr>
              <a:t>- </a:t>
            </a:r>
            <a:r>
              <a:rPr lang="en-US" sz="2800" i="1" kern="0" dirty="0" err="1" smtClean="0">
                <a:latin typeface="+mn-lt"/>
              </a:rPr>
              <a:t>e</a:t>
            </a:r>
            <a:r>
              <a:rPr lang="en-US" sz="2800" kern="0" baseline="-25000" dirty="0" err="1" smtClean="0">
                <a:latin typeface="+mn-lt"/>
              </a:rPr>
              <a:t>ccs</a:t>
            </a:r>
            <a:r>
              <a:rPr lang="en-US" sz="2800" kern="0" dirty="0" smtClean="0">
                <a:latin typeface="+mn-lt"/>
              </a:rPr>
              <a:t> – </a:t>
            </a:r>
            <a:r>
              <a:rPr lang="en-US" sz="2800" i="1" kern="0" dirty="0" err="1" smtClean="0">
                <a:latin typeface="+mn-lt"/>
              </a:rPr>
              <a:t>e</a:t>
            </a:r>
            <a:r>
              <a:rPr lang="en-US" sz="2800" kern="0" baseline="-25000" dirty="0" err="1" smtClean="0">
                <a:latin typeface="+mn-lt"/>
              </a:rPr>
              <a:t>ccr</a:t>
            </a:r>
            <a:endParaRPr lang="en-US" sz="2800" kern="0" baseline="-25000" dirty="0" smtClean="0">
              <a:latin typeface="+mn-lt"/>
            </a:endParaRPr>
          </a:p>
          <a:p>
            <a:pPr marL="342900" lvl="0" indent="-342900">
              <a:spcBef>
                <a:spcPct val="20000"/>
              </a:spcBef>
              <a:buFontTx/>
              <a:buChar char="•"/>
            </a:pPr>
            <a:endParaRPr lang="hr-HR" sz="2000" i="1" kern="0" dirty="0" smtClean="0">
              <a:latin typeface="+mn-lt"/>
            </a:endParaRPr>
          </a:p>
          <a:p>
            <a:pPr marL="342900" lvl="0" indent="-342900">
              <a:spcBef>
                <a:spcPct val="20000"/>
              </a:spcBef>
              <a:buFontTx/>
              <a:buChar char="•"/>
            </a:pPr>
            <a:r>
              <a:rPr lang="en-US" sz="2000" i="1" kern="0" dirty="0" smtClean="0">
                <a:latin typeface="+mn-lt"/>
              </a:rPr>
              <a:t>E</a:t>
            </a:r>
            <a:r>
              <a:rPr lang="en-US" sz="2000" kern="0" dirty="0" smtClean="0">
                <a:latin typeface="+mn-lt"/>
              </a:rPr>
              <a:t> </a:t>
            </a:r>
            <a:r>
              <a:rPr lang="hr-HR" sz="2000" dirty="0" smtClean="0">
                <a:sym typeface="Symbol"/>
              </a:rPr>
              <a:t>...</a:t>
            </a:r>
            <a:r>
              <a:rPr lang="en-US" sz="2000" kern="0" dirty="0" smtClean="0">
                <a:latin typeface="+mn-lt"/>
              </a:rPr>
              <a:t> </a:t>
            </a:r>
            <a:r>
              <a:rPr lang="hr-HR" sz="2000" kern="0" dirty="0" smtClean="0">
                <a:latin typeface="+mn-lt"/>
              </a:rPr>
              <a:t>   </a:t>
            </a:r>
            <a:r>
              <a:rPr lang="en-US" sz="2000" kern="0" dirty="0" err="1" smtClean="0">
                <a:latin typeface="+mn-lt"/>
              </a:rPr>
              <a:t>ukupna</a:t>
            </a:r>
            <a:r>
              <a:rPr lang="en-US" sz="2000" kern="0" dirty="0" smtClean="0">
                <a:latin typeface="+mn-lt"/>
              </a:rPr>
              <a:t> </a:t>
            </a:r>
            <a:r>
              <a:rPr lang="en-US" sz="2000" kern="0" dirty="0" err="1" smtClean="0">
                <a:latin typeface="+mn-lt"/>
              </a:rPr>
              <a:t>emisija</a:t>
            </a:r>
            <a:r>
              <a:rPr lang="en-US" sz="2000" kern="0" dirty="0" smtClean="0">
                <a:latin typeface="+mn-lt"/>
              </a:rPr>
              <a:t> </a:t>
            </a:r>
            <a:r>
              <a:rPr lang="en-US" sz="2000" kern="0" dirty="0" err="1" smtClean="0">
                <a:latin typeface="+mn-lt"/>
              </a:rPr>
              <a:t>pri</a:t>
            </a:r>
            <a:r>
              <a:rPr lang="en-US" sz="2000" kern="0" dirty="0" smtClean="0">
                <a:latin typeface="+mn-lt"/>
              </a:rPr>
              <a:t> </a:t>
            </a:r>
            <a:r>
              <a:rPr lang="en-US" sz="2000" kern="0" dirty="0" err="1" smtClean="0">
                <a:latin typeface="+mn-lt"/>
              </a:rPr>
              <a:t>proizvodnji</a:t>
            </a:r>
            <a:r>
              <a:rPr lang="en-US" sz="2000" kern="0" dirty="0" smtClean="0">
                <a:latin typeface="+mn-lt"/>
              </a:rPr>
              <a:t> [gCO</a:t>
            </a:r>
            <a:r>
              <a:rPr lang="en-US" sz="2000" kern="0" baseline="-25000" dirty="0" smtClean="0">
                <a:latin typeface="+mn-lt"/>
              </a:rPr>
              <a:t>2eq</a:t>
            </a:r>
            <a:r>
              <a:rPr lang="en-US" sz="2000" kern="0" dirty="0" smtClean="0">
                <a:latin typeface="+mn-lt"/>
              </a:rPr>
              <a:t>/MJ]</a:t>
            </a:r>
            <a:r>
              <a:rPr lang="hr-HR" sz="2000" kern="0" dirty="0" smtClean="0">
                <a:latin typeface="+mn-lt"/>
              </a:rPr>
              <a:t>;</a:t>
            </a:r>
          </a:p>
          <a:p>
            <a:pPr marL="342900" lvl="0" indent="-342900">
              <a:spcBef>
                <a:spcPct val="20000"/>
              </a:spcBef>
              <a:buFontTx/>
              <a:buChar char="•"/>
            </a:pPr>
            <a:r>
              <a:rPr lang="hr-HR" sz="2000" i="1" kern="0" dirty="0" smtClean="0">
                <a:latin typeface="+mn-lt"/>
              </a:rPr>
              <a:t>e</a:t>
            </a:r>
            <a:r>
              <a:rPr lang="hr-HR" sz="2000" kern="0" baseline="-25000" dirty="0" smtClean="0">
                <a:latin typeface="+mn-lt"/>
              </a:rPr>
              <a:t>ec</a:t>
            </a:r>
            <a:r>
              <a:rPr lang="hr-HR" sz="2000" i="1" kern="0" dirty="0" smtClean="0">
                <a:latin typeface="+mn-lt"/>
              </a:rPr>
              <a:t> ...</a:t>
            </a:r>
            <a:r>
              <a:rPr lang="hr-HR" sz="2000" kern="0" dirty="0" smtClean="0">
                <a:latin typeface="+mn-lt"/>
              </a:rPr>
              <a:t> emisija od uzgoja sirovine;</a:t>
            </a:r>
          </a:p>
          <a:p>
            <a:pPr marL="342900" lvl="0" indent="-342900">
              <a:spcBef>
                <a:spcPct val="20000"/>
              </a:spcBef>
              <a:buFontTx/>
              <a:buChar char="•"/>
            </a:pPr>
            <a:r>
              <a:rPr lang="hr-HR" sz="2000" i="1" kern="0" dirty="0" smtClean="0">
                <a:latin typeface="+mn-lt"/>
              </a:rPr>
              <a:t>e</a:t>
            </a:r>
            <a:r>
              <a:rPr lang="hr-HR" sz="2000" kern="0" baseline="-25000" dirty="0" smtClean="0">
                <a:latin typeface="+mn-lt"/>
              </a:rPr>
              <a:t>l</a:t>
            </a:r>
            <a:r>
              <a:rPr lang="hr-HR" sz="2000" i="1" kern="0" dirty="0" smtClean="0">
                <a:latin typeface="+mn-lt"/>
              </a:rPr>
              <a:t> </a:t>
            </a:r>
            <a:r>
              <a:rPr lang="hr-HR" sz="2000" kern="0" dirty="0" smtClean="0">
                <a:latin typeface="+mn-lt"/>
              </a:rPr>
              <a:t> ...  emisija zbog promjena načina korištenja tla svedena na godišnju razinu;</a:t>
            </a:r>
          </a:p>
          <a:p>
            <a:pPr marL="342900" lvl="0" indent="-342900">
              <a:spcBef>
                <a:spcPct val="20000"/>
              </a:spcBef>
              <a:buFontTx/>
              <a:buChar char="•"/>
            </a:pPr>
            <a:r>
              <a:rPr lang="hr-HR" sz="2000" i="1" kern="0" dirty="0" smtClean="0">
                <a:latin typeface="+mn-lt"/>
              </a:rPr>
              <a:t>e</a:t>
            </a:r>
            <a:r>
              <a:rPr lang="hr-HR" sz="2000" kern="0" baseline="-25000" dirty="0" smtClean="0">
                <a:latin typeface="+mn-lt"/>
              </a:rPr>
              <a:t>p</a:t>
            </a:r>
            <a:r>
              <a:rPr lang="hr-HR" sz="2000" kern="0" dirty="0" smtClean="0">
                <a:latin typeface="+mn-lt"/>
              </a:rPr>
              <a:t> ...  emisije pri preradi ;</a:t>
            </a:r>
          </a:p>
          <a:p>
            <a:pPr marL="342900" lvl="0" indent="-342900">
              <a:spcBef>
                <a:spcPct val="20000"/>
              </a:spcBef>
              <a:buFontTx/>
              <a:buChar char="•"/>
            </a:pPr>
            <a:r>
              <a:rPr lang="hr-HR" sz="2000" i="1" kern="0" dirty="0" smtClean="0">
                <a:latin typeface="+mn-lt"/>
              </a:rPr>
              <a:t>e</a:t>
            </a:r>
            <a:r>
              <a:rPr lang="hr-HR" sz="2000" kern="0" baseline="-25000" dirty="0" smtClean="0">
                <a:latin typeface="+mn-lt"/>
              </a:rPr>
              <a:t>td</a:t>
            </a:r>
            <a:r>
              <a:rPr lang="hr-HR" sz="2000" kern="0" dirty="0" smtClean="0">
                <a:latin typeface="+mn-lt"/>
              </a:rPr>
              <a:t> ... emisije od prijevoza i distribucije;</a:t>
            </a:r>
          </a:p>
          <a:p>
            <a:pPr marL="342900" lvl="0" indent="-342900">
              <a:spcBef>
                <a:spcPct val="20000"/>
              </a:spcBef>
              <a:buFontTx/>
              <a:buChar char="•"/>
            </a:pPr>
            <a:r>
              <a:rPr lang="hr-HR" sz="2000" i="1" kern="0" dirty="0" smtClean="0">
                <a:latin typeface="+mn-lt"/>
              </a:rPr>
              <a:t>e</a:t>
            </a:r>
            <a:r>
              <a:rPr lang="hr-HR" sz="2000" kern="0" baseline="-25000" dirty="0" smtClean="0">
                <a:latin typeface="+mn-lt"/>
              </a:rPr>
              <a:t>u</a:t>
            </a:r>
            <a:r>
              <a:rPr lang="hr-HR" sz="2000" kern="0" dirty="0" smtClean="0">
                <a:latin typeface="+mn-lt"/>
              </a:rPr>
              <a:t> ...   emisije goriva, 0 za biomasu,;</a:t>
            </a:r>
          </a:p>
          <a:p>
            <a:pPr marL="342900" lvl="0" indent="-342900">
              <a:spcBef>
                <a:spcPct val="20000"/>
              </a:spcBef>
              <a:buFontTx/>
              <a:buChar char="•"/>
            </a:pPr>
            <a:r>
              <a:rPr lang="hr-HR" sz="2000" i="1" kern="0" dirty="0" smtClean="0">
                <a:latin typeface="+mn-lt"/>
              </a:rPr>
              <a:t>e</a:t>
            </a:r>
            <a:r>
              <a:rPr lang="hr-HR" sz="2000" kern="0" baseline="-25000" dirty="0" smtClean="0">
                <a:latin typeface="+mn-lt"/>
              </a:rPr>
              <a:t>sca</a:t>
            </a:r>
            <a:r>
              <a:rPr lang="hr-HR" sz="2000" kern="0" dirty="0" smtClean="0">
                <a:latin typeface="+mn-lt"/>
              </a:rPr>
              <a:t> ... smanjenje emisija zbog akumulacije ugljika u tlu poboljšanjem obrade</a:t>
            </a:r>
          </a:p>
          <a:p>
            <a:pPr marL="342900" lvl="0" indent="-342900">
              <a:spcBef>
                <a:spcPct val="20000"/>
              </a:spcBef>
              <a:buFontTx/>
              <a:buChar char="•"/>
            </a:pPr>
            <a:r>
              <a:rPr lang="hr-HR" sz="2000" i="1" kern="0" dirty="0" smtClean="0">
                <a:latin typeface="+mn-lt"/>
              </a:rPr>
              <a:t>e</a:t>
            </a:r>
            <a:r>
              <a:rPr lang="hr-HR" sz="2000" kern="0" baseline="-25000" dirty="0" smtClean="0">
                <a:latin typeface="+mn-lt"/>
              </a:rPr>
              <a:t>ccs </a:t>
            </a:r>
            <a:r>
              <a:rPr lang="hr-HR" sz="2000" kern="0" dirty="0" smtClean="0">
                <a:latin typeface="+mn-lt"/>
              </a:rPr>
              <a:t>... smanjenje emisija zbog prikupljanja i geološkog skladištenja ugljika; </a:t>
            </a:r>
          </a:p>
          <a:p>
            <a:pPr marL="342900" lvl="0" indent="-342900">
              <a:spcBef>
                <a:spcPct val="20000"/>
              </a:spcBef>
              <a:buFontTx/>
              <a:buChar char="•"/>
            </a:pPr>
            <a:r>
              <a:rPr lang="hr-HR" sz="2000" i="1" kern="0" dirty="0" smtClean="0">
                <a:latin typeface="+mn-lt"/>
              </a:rPr>
              <a:t>e</a:t>
            </a:r>
            <a:r>
              <a:rPr lang="hr-HR" sz="2000" kern="0" baseline="-25000" dirty="0" smtClean="0">
                <a:latin typeface="+mn-lt"/>
              </a:rPr>
              <a:t>ccr</a:t>
            </a:r>
            <a:r>
              <a:rPr lang="hr-HR" sz="2000" kern="0" dirty="0" smtClean="0">
                <a:latin typeface="+mn-lt"/>
              </a:rPr>
              <a:t>  ... smanjenje emisija zbog prikupljanja i zamjene ugljika;  </a:t>
            </a:r>
          </a:p>
          <a:p>
            <a:pPr marL="342900" lvl="0" indent="-342900">
              <a:spcBef>
                <a:spcPct val="20000"/>
              </a:spcBef>
              <a:buFontTx/>
              <a:buChar char="•"/>
            </a:pPr>
            <a:endParaRPr lang="hr-HR" sz="2800" kern="0" dirty="0" smtClean="0">
              <a:latin typeface="+mn-lt"/>
            </a:endParaRPr>
          </a:p>
          <a:p>
            <a:pPr marL="342900" lvl="0" indent="-342900">
              <a:spcBef>
                <a:spcPct val="20000"/>
              </a:spcBef>
              <a:buFontTx/>
              <a:buChar char="•"/>
            </a:pPr>
            <a:endParaRPr lang="en-US" sz="2800" kern="0" dirty="0" smtClean="0">
              <a:latin typeface="+mn-lt"/>
            </a:endParaRPr>
          </a:p>
          <a:p>
            <a:pPr marL="342900" lvl="0" indent="-342900">
              <a:spcBef>
                <a:spcPct val="20000"/>
              </a:spcBef>
              <a:buFontTx/>
              <a:buChar char="•"/>
            </a:pPr>
            <a:endParaRPr lang="en-US" sz="2800" kern="0" dirty="0" smtClean="0">
              <a:latin typeface="+mn-lt"/>
            </a:endParaRPr>
          </a:p>
        </p:txBody>
      </p:sp>
      <p:sp>
        <p:nvSpPr>
          <p:cNvPr id="11" name="Rectangle 10"/>
          <p:cNvSpPr/>
          <p:nvPr/>
        </p:nvSpPr>
        <p:spPr>
          <a:xfrm>
            <a:off x="1331640" y="6165304"/>
            <a:ext cx="6336704" cy="400110"/>
          </a:xfrm>
          <a:prstGeom prst="rect">
            <a:avLst/>
          </a:prstGeom>
        </p:spPr>
        <p:txBody>
          <a:bodyPr wrap="square">
            <a:spAutoFit/>
          </a:bodyPr>
          <a:lstStyle/>
          <a:p>
            <a:r>
              <a:rPr lang="hr-HR" sz="1000" dirty="0" smtClean="0">
                <a:latin typeface="+mn-lt"/>
              </a:rPr>
              <a:t>*</a:t>
            </a:r>
            <a:r>
              <a:rPr lang="en-US" sz="1000" dirty="0" smtClean="0">
                <a:latin typeface="+mn-lt"/>
              </a:rPr>
              <a:t>Report from the Commission to the Council and the European Parliament On Sustainability Requirements for the Use of Solid and Gaseous Biomass Sources in Electricity, Heating and Cooling, COM (2010)11, Brussels, February 25, 2010</a:t>
            </a:r>
            <a:endParaRPr lang="hr-HR" sz="1000" dirty="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hr-HR" dirty="0" smtClean="0"/>
              <a:t>Izračun emisija (2)</a:t>
            </a:r>
          </a:p>
        </p:txBody>
      </p:sp>
      <p:sp>
        <p:nvSpPr>
          <p:cNvPr id="7" name="Rectangle 6"/>
          <p:cNvSpPr/>
          <p:nvPr/>
        </p:nvSpPr>
        <p:spPr>
          <a:xfrm>
            <a:off x="323850" y="1196975"/>
            <a:ext cx="8640763" cy="2657475"/>
          </a:xfrm>
          <a:prstGeom prst="rect">
            <a:avLst/>
          </a:prstGeom>
        </p:spPr>
        <p:txBody>
          <a:bodyPr>
            <a:spAutoFit/>
          </a:bodyPr>
          <a:lstStyle/>
          <a:p>
            <a:pPr marL="355600" indent="-355600">
              <a:lnSpc>
                <a:spcPts val="4000"/>
              </a:lnSpc>
              <a:buClr>
                <a:srgbClr val="000099"/>
              </a:buClr>
              <a:buFont typeface="Wingdings" pitchFamily="2" charset="2"/>
              <a:buNone/>
              <a:defRPr/>
            </a:pPr>
            <a:r>
              <a:rPr lang="hr-HR" sz="2400" dirty="0">
                <a:latin typeface="+mn-lt"/>
                <a:cs typeface="+mn-cs"/>
              </a:rPr>
              <a:t>Grijanje</a:t>
            </a:r>
            <a:r>
              <a:rPr lang="en-US" sz="2400" dirty="0">
                <a:latin typeface="+mn-lt"/>
                <a:cs typeface="+mn-cs"/>
              </a:rPr>
              <a:t>:</a:t>
            </a:r>
            <a:r>
              <a:rPr lang="hr-HR" sz="2400" dirty="0">
                <a:latin typeface="+mn-lt"/>
                <a:cs typeface="+mn-cs"/>
              </a:rPr>
              <a:t>			</a:t>
            </a:r>
            <a:r>
              <a:rPr lang="en-US" sz="2400" i="1" dirty="0">
                <a:latin typeface="+mn-lt"/>
                <a:cs typeface="+mn-cs"/>
              </a:rPr>
              <a:t>E</a:t>
            </a:r>
            <a:r>
              <a:rPr lang="hr-HR" sz="2400" i="1" dirty="0">
                <a:latin typeface="+mn-lt"/>
                <a:cs typeface="+mn-cs"/>
              </a:rPr>
              <a:t>C</a:t>
            </a:r>
            <a:r>
              <a:rPr lang="hr-HR" sz="2400" i="1" baseline="-25000" dirty="0">
                <a:latin typeface="+mn-lt"/>
                <a:cs typeface="+mn-cs"/>
              </a:rPr>
              <a:t>h</a:t>
            </a:r>
            <a:r>
              <a:rPr lang="hr-HR" sz="2400" i="1" dirty="0">
                <a:latin typeface="+mn-lt"/>
                <a:cs typeface="+mn-cs"/>
              </a:rPr>
              <a:t> </a:t>
            </a:r>
            <a:r>
              <a:rPr lang="hr-HR" sz="2400" dirty="0">
                <a:latin typeface="+mn-lt"/>
                <a:cs typeface="+mn-cs"/>
              </a:rPr>
              <a:t>=</a:t>
            </a:r>
            <a:r>
              <a:rPr lang="en-US" sz="2400" dirty="0">
                <a:latin typeface="+mn-lt"/>
                <a:cs typeface="+mn-cs"/>
              </a:rPr>
              <a:t> </a:t>
            </a:r>
            <a:r>
              <a:rPr lang="en-US" sz="2400" i="1" dirty="0">
                <a:latin typeface="+mn-lt"/>
                <a:cs typeface="+mn-cs"/>
              </a:rPr>
              <a:t>E</a:t>
            </a:r>
            <a:r>
              <a:rPr lang="hr-HR" sz="2400" dirty="0">
                <a:latin typeface="+mn-lt"/>
                <a:cs typeface="+mn-cs"/>
              </a:rPr>
              <a:t> / </a:t>
            </a:r>
            <a:r>
              <a:rPr lang="en-US" sz="2400" i="1" dirty="0">
                <a:latin typeface="+mn-lt"/>
                <a:cs typeface="+mn-cs"/>
              </a:rPr>
              <a:t>η</a:t>
            </a:r>
            <a:r>
              <a:rPr lang="hr-HR" sz="2400" i="1" baseline="-25000" dirty="0">
                <a:latin typeface="+mn-lt"/>
                <a:cs typeface="+mn-cs"/>
              </a:rPr>
              <a:t>h</a:t>
            </a:r>
            <a:r>
              <a:rPr lang="hr-HR" sz="2400" i="1" dirty="0">
                <a:latin typeface="+mn-lt"/>
                <a:cs typeface="+mn-cs"/>
              </a:rPr>
              <a:t> </a:t>
            </a:r>
            <a:endParaRPr lang="en-US" sz="2400" i="1" dirty="0">
              <a:latin typeface="+mn-lt"/>
              <a:cs typeface="+mn-cs"/>
            </a:endParaRPr>
          </a:p>
          <a:p>
            <a:pPr marL="355600" indent="-355600">
              <a:lnSpc>
                <a:spcPts val="4000"/>
              </a:lnSpc>
              <a:buClr>
                <a:srgbClr val="000099"/>
              </a:buClr>
              <a:buFont typeface="Wingdings" pitchFamily="2" charset="2"/>
              <a:buNone/>
              <a:defRPr/>
            </a:pPr>
            <a:r>
              <a:rPr lang="hr-HR" sz="2400" dirty="0">
                <a:latin typeface="+mn-lt"/>
                <a:cs typeface="+mn-cs"/>
              </a:rPr>
              <a:t>Električna energija: 		</a:t>
            </a:r>
            <a:r>
              <a:rPr lang="en-US" sz="2400" i="1" dirty="0">
                <a:latin typeface="+mn-lt"/>
                <a:cs typeface="+mn-cs"/>
              </a:rPr>
              <a:t>E</a:t>
            </a:r>
            <a:r>
              <a:rPr lang="hr-HR" sz="2400" i="1" dirty="0">
                <a:latin typeface="+mn-lt"/>
                <a:cs typeface="+mn-cs"/>
              </a:rPr>
              <a:t>C</a:t>
            </a:r>
            <a:r>
              <a:rPr lang="en-US" sz="2400" i="1" baseline="-25000" dirty="0">
                <a:latin typeface="+mn-lt"/>
                <a:cs typeface="+mn-cs"/>
              </a:rPr>
              <a:t>el</a:t>
            </a:r>
            <a:r>
              <a:rPr lang="hr-HR" sz="2400" i="1" dirty="0">
                <a:latin typeface="+mn-lt"/>
                <a:cs typeface="+mn-cs"/>
              </a:rPr>
              <a:t> </a:t>
            </a:r>
            <a:r>
              <a:rPr lang="hr-HR" sz="2400" dirty="0">
                <a:latin typeface="+mn-lt"/>
                <a:cs typeface="+mn-cs"/>
              </a:rPr>
              <a:t>= </a:t>
            </a:r>
            <a:r>
              <a:rPr lang="en-US" sz="2400" i="1" dirty="0">
                <a:latin typeface="+mn-lt"/>
                <a:cs typeface="+mn-cs"/>
              </a:rPr>
              <a:t>E</a:t>
            </a:r>
            <a:r>
              <a:rPr lang="hr-HR" sz="2400" dirty="0">
                <a:latin typeface="+mn-lt"/>
                <a:cs typeface="+mn-cs"/>
              </a:rPr>
              <a:t> / </a:t>
            </a:r>
            <a:r>
              <a:rPr lang="en-US" sz="2400" i="1" dirty="0" err="1">
                <a:latin typeface="+mn-lt"/>
                <a:cs typeface="+mn-cs"/>
              </a:rPr>
              <a:t>η</a:t>
            </a:r>
            <a:r>
              <a:rPr lang="en-US" sz="2400" i="1" baseline="-25000" dirty="0" err="1">
                <a:latin typeface="+mn-lt"/>
                <a:cs typeface="+mn-cs"/>
              </a:rPr>
              <a:t>el</a:t>
            </a:r>
            <a:endParaRPr lang="en-US" sz="2400" i="1" baseline="-25000" dirty="0">
              <a:latin typeface="+mn-lt"/>
              <a:cs typeface="+mn-cs"/>
            </a:endParaRPr>
          </a:p>
          <a:p>
            <a:pPr marL="355600" indent="-355600">
              <a:lnSpc>
                <a:spcPts val="4000"/>
              </a:lnSpc>
              <a:buClr>
                <a:srgbClr val="000099"/>
              </a:buClr>
              <a:buFont typeface="Wingdings" pitchFamily="2" charset="2"/>
              <a:buNone/>
              <a:defRPr/>
            </a:pPr>
            <a:r>
              <a:rPr lang="hr-HR" sz="2400" dirty="0">
                <a:latin typeface="+mn-lt"/>
                <a:cs typeface="+mn-cs"/>
              </a:rPr>
              <a:t>Hlađenje:			</a:t>
            </a:r>
            <a:r>
              <a:rPr lang="en-US" sz="2400" i="1" dirty="0">
                <a:latin typeface="+mn-lt"/>
                <a:cs typeface="+mn-cs"/>
              </a:rPr>
              <a:t>E</a:t>
            </a:r>
            <a:r>
              <a:rPr lang="hr-HR" sz="2400" i="1" dirty="0">
                <a:latin typeface="+mn-lt"/>
                <a:cs typeface="+mn-cs"/>
              </a:rPr>
              <a:t>C</a:t>
            </a:r>
            <a:r>
              <a:rPr lang="hr-HR" sz="2400" i="1" baseline="-25000" dirty="0">
                <a:latin typeface="+mn-lt"/>
                <a:cs typeface="+mn-cs"/>
              </a:rPr>
              <a:t>c </a:t>
            </a:r>
            <a:r>
              <a:rPr lang="hr-HR" sz="2400" dirty="0">
                <a:latin typeface="+mn-lt"/>
                <a:cs typeface="+mn-cs"/>
              </a:rPr>
              <a:t>=</a:t>
            </a:r>
            <a:r>
              <a:rPr lang="en-US" sz="2400" dirty="0">
                <a:latin typeface="+mn-lt"/>
                <a:cs typeface="+mn-cs"/>
              </a:rPr>
              <a:t> </a:t>
            </a:r>
            <a:r>
              <a:rPr lang="en-US" sz="2400" i="1" dirty="0">
                <a:latin typeface="+mn-lt"/>
                <a:cs typeface="+mn-cs"/>
              </a:rPr>
              <a:t>E</a:t>
            </a:r>
            <a:r>
              <a:rPr lang="hr-HR" sz="2400" dirty="0">
                <a:latin typeface="+mn-lt"/>
                <a:cs typeface="+mn-cs"/>
              </a:rPr>
              <a:t> / </a:t>
            </a:r>
            <a:r>
              <a:rPr lang="en-US" sz="2400" i="1" dirty="0">
                <a:latin typeface="+mn-lt"/>
                <a:cs typeface="+mn-cs"/>
              </a:rPr>
              <a:t>η</a:t>
            </a:r>
            <a:r>
              <a:rPr lang="hr-HR" sz="2400" i="1" baseline="-25000" dirty="0">
                <a:latin typeface="+mn-lt"/>
                <a:cs typeface="+mn-cs"/>
              </a:rPr>
              <a:t>c</a:t>
            </a:r>
          </a:p>
          <a:p>
            <a:pPr marL="355600" indent="-355600">
              <a:lnSpc>
                <a:spcPts val="4000"/>
              </a:lnSpc>
              <a:buClr>
                <a:srgbClr val="000099"/>
              </a:buClr>
              <a:defRPr/>
            </a:pPr>
            <a:r>
              <a:rPr lang="en-US" sz="2400" i="1" dirty="0" err="1">
                <a:latin typeface="+mn-lt"/>
                <a:cs typeface="+mn-cs"/>
              </a:rPr>
              <a:t>EC</a:t>
            </a:r>
            <a:r>
              <a:rPr lang="en-US" sz="2400" i="1" baseline="-25000" dirty="0" err="1">
                <a:latin typeface="+mn-lt"/>
                <a:cs typeface="+mn-cs"/>
              </a:rPr>
              <a:t>h,el,c</a:t>
            </a:r>
            <a:r>
              <a:rPr lang="en-US" sz="2400" dirty="0">
                <a:latin typeface="+mn-lt"/>
                <a:cs typeface="+mn-cs"/>
              </a:rPr>
              <a:t> = </a:t>
            </a:r>
            <a:r>
              <a:rPr lang="hr-HR" sz="2400" dirty="0">
                <a:latin typeface="+mn-lt"/>
                <a:cs typeface="+mn-cs"/>
              </a:rPr>
              <a:t>ukupne emisije pri grijanju, hlađenju ili proizvodnji</a:t>
            </a:r>
          </a:p>
          <a:p>
            <a:pPr marL="355600" indent="-355600">
              <a:lnSpc>
                <a:spcPts val="4000"/>
              </a:lnSpc>
              <a:buClr>
                <a:srgbClr val="000099"/>
              </a:buClr>
              <a:defRPr/>
            </a:pPr>
            <a:r>
              <a:rPr lang="hr-HR" sz="2400" dirty="0">
                <a:latin typeface="+mn-lt"/>
                <a:cs typeface="+mn-cs"/>
              </a:rPr>
              <a:t>               električne energije iz biomase [gCO</a:t>
            </a:r>
            <a:r>
              <a:rPr lang="hr-HR" sz="2400" baseline="-25000" dirty="0">
                <a:latin typeface="+mn-lt"/>
                <a:cs typeface="+mn-cs"/>
              </a:rPr>
              <a:t>2eq</a:t>
            </a:r>
            <a:r>
              <a:rPr lang="hr-HR" sz="2400" dirty="0">
                <a:latin typeface="+mn-lt"/>
                <a:cs typeface="+mn-cs"/>
              </a:rPr>
              <a:t>/MJ]</a:t>
            </a:r>
          </a:p>
        </p:txBody>
      </p:sp>
      <p:sp>
        <p:nvSpPr>
          <p:cNvPr id="8" name="Rectangle 3"/>
          <p:cNvSpPr txBox="1">
            <a:spLocks noChangeArrowheads="1"/>
          </p:cNvSpPr>
          <p:nvPr/>
        </p:nvSpPr>
        <p:spPr bwMode="auto">
          <a:xfrm>
            <a:off x="250825" y="3860800"/>
            <a:ext cx="8507413" cy="2736850"/>
          </a:xfrm>
          <a:prstGeom prst="rect">
            <a:avLst/>
          </a:prstGeom>
          <a:noFill/>
          <a:ln w="9525">
            <a:noFill/>
            <a:miter lim="800000"/>
            <a:headEnd/>
            <a:tailEnd/>
          </a:ln>
          <a:effectLst/>
        </p:spPr>
        <p:txBody>
          <a:bodyPr/>
          <a:lstStyle/>
          <a:p>
            <a:pPr marL="355600" indent="-355600">
              <a:lnSpc>
                <a:spcPct val="90000"/>
              </a:lnSpc>
              <a:spcBef>
                <a:spcPct val="20000"/>
              </a:spcBef>
              <a:buClr>
                <a:srgbClr val="000099"/>
              </a:buClr>
              <a:buFont typeface="Wingdings" pitchFamily="2" charset="2"/>
              <a:buNone/>
              <a:defRPr/>
            </a:pPr>
            <a:r>
              <a:rPr lang="hr-HR" sz="2000" kern="0" dirty="0">
                <a:latin typeface="+mn-lt"/>
                <a:cs typeface="+mn-cs"/>
              </a:rPr>
              <a:t>Iskoristivosti</a:t>
            </a:r>
            <a:r>
              <a:rPr lang="en-US" sz="2000" kern="0" dirty="0">
                <a:latin typeface="+mn-lt"/>
                <a:cs typeface="+mn-cs"/>
              </a:rPr>
              <a:t>:</a:t>
            </a:r>
          </a:p>
          <a:p>
            <a:pPr marL="755650" lvl="1" indent="-355600">
              <a:lnSpc>
                <a:spcPct val="90000"/>
              </a:lnSpc>
              <a:spcBef>
                <a:spcPct val="20000"/>
              </a:spcBef>
              <a:buClr>
                <a:srgbClr val="000099"/>
              </a:buClr>
              <a:buFont typeface="Arial" pitchFamily="34" charset="0"/>
              <a:buChar char="•"/>
              <a:defRPr/>
            </a:pPr>
            <a:r>
              <a:rPr lang="en-US" sz="2000" i="1" kern="0" dirty="0" err="1">
                <a:latin typeface="+mn-lt"/>
                <a:cs typeface="+mn-cs"/>
              </a:rPr>
              <a:t>η</a:t>
            </a:r>
            <a:r>
              <a:rPr lang="en-US" sz="2000" i="1" kern="0" baseline="-25000" dirty="0" err="1">
                <a:latin typeface="+mn-lt"/>
                <a:cs typeface="+mn-cs"/>
              </a:rPr>
              <a:t>el</a:t>
            </a:r>
            <a:r>
              <a:rPr lang="en-US" sz="2000" kern="0" dirty="0">
                <a:latin typeface="+mn-lt"/>
                <a:cs typeface="+mn-cs"/>
              </a:rPr>
              <a:t> </a:t>
            </a:r>
            <a:r>
              <a:rPr lang="hr-HR" sz="2000" kern="0" dirty="0">
                <a:latin typeface="+mn-lt"/>
                <a:cs typeface="+mn-cs"/>
              </a:rPr>
              <a:t> ...</a:t>
            </a:r>
            <a:r>
              <a:rPr lang="en-US" sz="2000" kern="0" dirty="0">
                <a:latin typeface="+mn-lt"/>
                <a:cs typeface="+mn-cs"/>
              </a:rPr>
              <a:t> </a:t>
            </a:r>
            <a:r>
              <a:rPr lang="hr-HR" sz="2000" kern="0" dirty="0">
                <a:latin typeface="+mn-lt"/>
                <a:cs typeface="+mn-cs"/>
              </a:rPr>
              <a:t>električna iskoristivost, ukupna godišnja proizvodnja električne energije podijeljena s godišnjom potrošnjom goriva</a:t>
            </a:r>
          </a:p>
          <a:p>
            <a:pPr marL="755650" lvl="1" indent="-355600">
              <a:lnSpc>
                <a:spcPct val="90000"/>
              </a:lnSpc>
              <a:spcBef>
                <a:spcPct val="20000"/>
              </a:spcBef>
              <a:buClr>
                <a:srgbClr val="000099"/>
              </a:buClr>
              <a:buFont typeface="Arial" pitchFamily="34" charset="0"/>
              <a:buChar char="•"/>
              <a:defRPr/>
            </a:pPr>
            <a:r>
              <a:rPr lang="en-US" sz="2000" i="1" kern="0" dirty="0" err="1">
                <a:latin typeface="+mn-lt"/>
                <a:cs typeface="+mn-cs"/>
              </a:rPr>
              <a:t>η</a:t>
            </a:r>
            <a:r>
              <a:rPr lang="en-US" sz="2000" i="1" kern="0" baseline="-25000" dirty="0" err="1">
                <a:latin typeface="+mn-lt"/>
                <a:cs typeface="+mn-cs"/>
              </a:rPr>
              <a:t>h</a:t>
            </a:r>
            <a:r>
              <a:rPr lang="en-US" sz="2000" kern="0" dirty="0">
                <a:latin typeface="+mn-lt"/>
                <a:cs typeface="+mn-cs"/>
              </a:rPr>
              <a:t> </a:t>
            </a:r>
            <a:r>
              <a:rPr lang="hr-HR" sz="2000" kern="0" dirty="0">
                <a:latin typeface="+mn-lt"/>
                <a:cs typeface="+mn-cs"/>
              </a:rPr>
              <a:t>  ...</a:t>
            </a:r>
            <a:r>
              <a:rPr lang="en-US" sz="2000" kern="0" dirty="0">
                <a:latin typeface="+mn-lt"/>
                <a:cs typeface="+mn-cs"/>
              </a:rPr>
              <a:t> </a:t>
            </a:r>
            <a:r>
              <a:rPr lang="hr-HR" sz="2000" kern="0" dirty="0">
                <a:latin typeface="+mn-lt"/>
                <a:cs typeface="+mn-cs"/>
              </a:rPr>
              <a:t>toplinska iskoristivost, ukupna godišnja proizvodnja korisne toplinske energije čije je korištenje ekonomski opravdano za grijanje podijeljena s godišnjom potrošnjom goriva</a:t>
            </a:r>
          </a:p>
          <a:p>
            <a:pPr marL="755650" lvl="1" indent="-355600">
              <a:lnSpc>
                <a:spcPct val="90000"/>
              </a:lnSpc>
              <a:spcBef>
                <a:spcPct val="20000"/>
              </a:spcBef>
              <a:buClr>
                <a:srgbClr val="000099"/>
              </a:buClr>
              <a:buFont typeface="Arial" pitchFamily="34" charset="0"/>
              <a:buChar char="•"/>
              <a:defRPr/>
            </a:pPr>
            <a:r>
              <a:rPr lang="en-US" sz="2000" i="1" kern="0" dirty="0" err="1">
                <a:latin typeface="+mn-lt"/>
                <a:cs typeface="+mn-cs"/>
              </a:rPr>
              <a:t>η</a:t>
            </a:r>
            <a:r>
              <a:rPr lang="en-US" sz="2000" i="1" kern="0" baseline="-25000" dirty="0" err="1">
                <a:latin typeface="+mn-lt"/>
                <a:cs typeface="+mn-cs"/>
              </a:rPr>
              <a:t>c</a:t>
            </a:r>
            <a:r>
              <a:rPr lang="en-US" sz="2000" kern="0" dirty="0">
                <a:latin typeface="+mn-lt"/>
                <a:cs typeface="+mn-cs"/>
              </a:rPr>
              <a:t> </a:t>
            </a:r>
            <a:r>
              <a:rPr lang="hr-HR" sz="2000" kern="0" dirty="0">
                <a:latin typeface="+mn-lt"/>
                <a:cs typeface="+mn-cs"/>
              </a:rPr>
              <a:t> ....</a:t>
            </a:r>
            <a:r>
              <a:rPr lang="en-US" sz="2000" kern="0" dirty="0">
                <a:latin typeface="+mn-lt"/>
                <a:cs typeface="+mn-cs"/>
              </a:rPr>
              <a:t> </a:t>
            </a:r>
            <a:r>
              <a:rPr lang="hr-HR" sz="2000" kern="0" dirty="0">
                <a:latin typeface="+mn-lt"/>
                <a:cs typeface="+mn-cs"/>
              </a:rPr>
              <a:t>toplinska iskoristivost, ukupna godišnja proizvodnja korisne toplinske energije čije je korištenje ekonomski opravdano za hlađenje podijeljena s godišnjom potrošnjom goriva</a:t>
            </a:r>
            <a:endParaRPr lang="en-GB" sz="2000" kern="0" dirty="0">
              <a:latin typeface="+mn-lt"/>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Kogeneracija</a:t>
            </a:r>
            <a:endParaRPr lang="hr-HR" sz="2800" baseline="30000" dirty="0"/>
          </a:p>
        </p:txBody>
      </p:sp>
      <p:sp>
        <p:nvSpPr>
          <p:cNvPr id="9" name="Rectangle 3"/>
          <p:cNvSpPr txBox="1">
            <a:spLocks noChangeArrowheads="1"/>
          </p:cNvSpPr>
          <p:nvPr/>
        </p:nvSpPr>
        <p:spPr bwMode="auto">
          <a:xfrm>
            <a:off x="179512" y="1268760"/>
            <a:ext cx="8675688" cy="54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hr-HR" sz="2400" kern="0" dirty="0" smtClean="0">
                <a:latin typeface="+mn-lt"/>
              </a:rPr>
              <a:t>Kogeneracija (po jedinici korisne topline)</a:t>
            </a:r>
          </a:p>
          <a:p>
            <a:pPr marL="342900" lvl="0" indent="-342900">
              <a:spcBef>
                <a:spcPct val="20000"/>
              </a:spcBef>
              <a:buFontTx/>
              <a:buChar char="•"/>
            </a:pPr>
            <a:endParaRPr lang="hr-HR" sz="2400" kern="0" dirty="0" smtClean="0">
              <a:latin typeface="+mn-lt"/>
            </a:endParaRPr>
          </a:p>
          <a:p>
            <a:pPr marL="342900" lvl="0" indent="-342900">
              <a:spcBef>
                <a:spcPct val="20000"/>
              </a:spcBef>
              <a:buFontTx/>
              <a:buChar char="•"/>
            </a:pPr>
            <a:endParaRPr lang="hr-HR" sz="2400" kern="0" dirty="0" smtClean="0">
              <a:latin typeface="+mn-lt"/>
            </a:endParaRPr>
          </a:p>
          <a:p>
            <a:pPr marL="342900" indent="-342900">
              <a:spcBef>
                <a:spcPts val="2400"/>
              </a:spcBef>
              <a:buFontTx/>
              <a:buChar char="•"/>
            </a:pPr>
            <a:r>
              <a:rPr lang="hr-HR" sz="2400" kern="0" dirty="0" smtClean="0">
                <a:latin typeface="+mn-lt"/>
              </a:rPr>
              <a:t>Kogeneracija (po jedinici električne energije)</a:t>
            </a:r>
          </a:p>
          <a:p>
            <a:pPr marL="342900" lvl="0" indent="-342900">
              <a:spcBef>
                <a:spcPct val="20000"/>
              </a:spcBef>
              <a:buFontTx/>
              <a:buChar char="•"/>
            </a:pPr>
            <a:endParaRPr lang="en-US" sz="2400" kern="0" dirty="0" smtClean="0">
              <a:latin typeface="+mn-lt"/>
            </a:endParaRPr>
          </a:p>
          <a:p>
            <a:pPr marL="342900" lvl="0" indent="-342900">
              <a:spcBef>
                <a:spcPct val="20000"/>
              </a:spcBef>
              <a:buFontTx/>
              <a:buChar char="•"/>
            </a:pPr>
            <a:endParaRPr lang="hr-HR" sz="2400" kern="0" dirty="0" smtClean="0">
              <a:latin typeface="+mn-lt"/>
            </a:endParaRPr>
          </a:p>
          <a:p>
            <a:pPr marL="342900" indent="-342900">
              <a:spcBef>
                <a:spcPts val="1200"/>
              </a:spcBef>
            </a:pPr>
            <a:endParaRPr lang="hr-HR" sz="2000" kern="0" dirty="0" smtClean="0">
              <a:latin typeface="+mn-lt"/>
            </a:endParaRPr>
          </a:p>
          <a:p>
            <a:pPr marL="342900" indent="-342900">
              <a:spcBef>
                <a:spcPts val="1200"/>
              </a:spcBef>
            </a:pPr>
            <a:r>
              <a:rPr lang="hr-HR" sz="2000" kern="0" dirty="0" smtClean="0">
                <a:latin typeface="+mn-lt"/>
              </a:rPr>
              <a:t>gdje su:</a:t>
            </a:r>
          </a:p>
          <a:p>
            <a:pPr marL="800100" lvl="1" indent="-342900">
              <a:spcBef>
                <a:spcPct val="20000"/>
              </a:spcBef>
            </a:pPr>
            <a:r>
              <a:rPr lang="en-US" sz="2000" i="1" kern="0" dirty="0" smtClean="0">
                <a:latin typeface="+mn-lt"/>
              </a:rPr>
              <a:t>C</a:t>
            </a:r>
            <a:r>
              <a:rPr lang="en-US" sz="2000" kern="0" baseline="-25000" dirty="0" smtClean="0">
                <a:latin typeface="+mn-lt"/>
              </a:rPr>
              <a:t>h</a:t>
            </a:r>
            <a:r>
              <a:rPr lang="en-US" sz="2000" kern="0" dirty="0" smtClean="0">
                <a:latin typeface="+mn-lt"/>
              </a:rPr>
              <a:t> </a:t>
            </a:r>
            <a:r>
              <a:rPr lang="hr-HR" sz="2000" kern="0" dirty="0" smtClean="0">
                <a:latin typeface="+mn-lt"/>
              </a:rPr>
              <a:t> </a:t>
            </a:r>
            <a:r>
              <a:rPr lang="hr-HR" sz="2000" kern="0" dirty="0" smtClean="0">
                <a:latin typeface="+mn-lt"/>
              </a:rPr>
              <a:t>...</a:t>
            </a:r>
            <a:r>
              <a:rPr lang="en-US" sz="2000" kern="0" dirty="0" smtClean="0">
                <a:latin typeface="+mn-lt"/>
              </a:rPr>
              <a:t> </a:t>
            </a:r>
            <a:r>
              <a:rPr lang="en-US" sz="2000" kern="0" dirty="0" err="1" smtClean="0">
                <a:latin typeface="+mn-lt"/>
              </a:rPr>
              <a:t>Carnotova</a:t>
            </a:r>
            <a:r>
              <a:rPr lang="en-US" sz="2000" kern="0" dirty="0" smtClean="0">
                <a:latin typeface="+mn-lt"/>
              </a:rPr>
              <a:t> </a:t>
            </a:r>
            <a:r>
              <a:rPr lang="hr-HR" sz="2000" kern="0" dirty="0" smtClean="0">
                <a:latin typeface="+mn-lt"/>
              </a:rPr>
              <a:t>iskoristivost</a:t>
            </a:r>
          </a:p>
          <a:p>
            <a:pPr marL="1257300" lvl="2" indent="-342900">
              <a:spcBef>
                <a:spcPct val="20000"/>
              </a:spcBef>
            </a:pPr>
            <a:r>
              <a:rPr lang="en-US" sz="2000" i="1" kern="0" dirty="0" err="1" smtClean="0">
                <a:latin typeface="+mn-lt"/>
              </a:rPr>
              <a:t>T</a:t>
            </a:r>
            <a:r>
              <a:rPr lang="en-US" sz="2000" kern="0" baseline="-25000" dirty="0" err="1" smtClean="0">
                <a:latin typeface="+mn-lt"/>
              </a:rPr>
              <a:t>h</a:t>
            </a:r>
            <a:r>
              <a:rPr lang="en-US" sz="2000" kern="0" dirty="0" smtClean="0">
                <a:latin typeface="+mn-lt"/>
              </a:rPr>
              <a:t> </a:t>
            </a:r>
            <a:r>
              <a:rPr lang="hr-HR" sz="2000" kern="0" dirty="0" smtClean="0">
                <a:latin typeface="+mn-lt"/>
              </a:rPr>
              <a:t> </a:t>
            </a:r>
            <a:r>
              <a:rPr lang="hr-HR" sz="2000" kern="0" dirty="0" smtClean="0">
                <a:latin typeface="+mn-lt"/>
              </a:rPr>
              <a:t>...</a:t>
            </a:r>
            <a:r>
              <a:rPr lang="en-US" sz="2000" kern="0" dirty="0" smtClean="0">
                <a:latin typeface="+mn-lt"/>
              </a:rPr>
              <a:t> </a:t>
            </a:r>
            <a:r>
              <a:rPr lang="en-US" sz="2000" kern="0" dirty="0" err="1" smtClean="0">
                <a:latin typeface="+mn-lt"/>
              </a:rPr>
              <a:t>temperatura</a:t>
            </a:r>
            <a:r>
              <a:rPr lang="en-US" sz="2000" kern="0" dirty="0" smtClean="0">
                <a:latin typeface="+mn-lt"/>
              </a:rPr>
              <a:t> </a:t>
            </a:r>
            <a:r>
              <a:rPr lang="en-US" sz="2000" kern="0" dirty="0" err="1" smtClean="0">
                <a:latin typeface="+mn-lt"/>
              </a:rPr>
              <a:t>korisne</a:t>
            </a:r>
            <a:r>
              <a:rPr lang="en-US" sz="2000" kern="0" dirty="0" smtClean="0">
                <a:latin typeface="+mn-lt"/>
              </a:rPr>
              <a:t> </a:t>
            </a:r>
            <a:r>
              <a:rPr lang="en-US" sz="2000" kern="0" dirty="0" err="1" smtClean="0">
                <a:latin typeface="+mn-lt"/>
              </a:rPr>
              <a:t>topline</a:t>
            </a:r>
            <a:r>
              <a:rPr lang="en-US" sz="2000" kern="0" dirty="0" smtClean="0">
                <a:latin typeface="+mn-lt"/>
              </a:rPr>
              <a:t> </a:t>
            </a:r>
            <a:r>
              <a:rPr lang="en-US" sz="2000" kern="0" dirty="0" err="1" smtClean="0">
                <a:latin typeface="+mn-lt"/>
              </a:rPr>
              <a:t>na</a:t>
            </a:r>
            <a:r>
              <a:rPr lang="en-US" sz="2000" kern="0" dirty="0" smtClean="0">
                <a:latin typeface="+mn-lt"/>
              </a:rPr>
              <a:t> </a:t>
            </a:r>
            <a:r>
              <a:rPr lang="en-US" sz="2000" kern="0" dirty="0" err="1" smtClean="0">
                <a:latin typeface="+mn-lt"/>
              </a:rPr>
              <a:t>mjestu</a:t>
            </a:r>
            <a:r>
              <a:rPr lang="en-US" sz="2000" kern="0" dirty="0" smtClean="0">
                <a:latin typeface="+mn-lt"/>
              </a:rPr>
              <a:t> </a:t>
            </a:r>
            <a:r>
              <a:rPr lang="en-US" sz="2000" kern="0" dirty="0" err="1" smtClean="0">
                <a:latin typeface="+mn-lt"/>
              </a:rPr>
              <a:t>opskrbe</a:t>
            </a:r>
            <a:r>
              <a:rPr lang="en-US" sz="2000" kern="0" dirty="0" smtClean="0">
                <a:latin typeface="+mn-lt"/>
              </a:rPr>
              <a:t> </a:t>
            </a:r>
            <a:r>
              <a:rPr lang="hr-HR" sz="2000" kern="0" dirty="0" smtClean="0">
                <a:latin typeface="+mn-lt"/>
              </a:rPr>
              <a:t>u </a:t>
            </a:r>
            <a:r>
              <a:rPr lang="en-US" sz="2000" kern="0" dirty="0" smtClean="0">
                <a:latin typeface="+mn-lt"/>
              </a:rPr>
              <a:t>K</a:t>
            </a:r>
            <a:r>
              <a:rPr lang="hr-HR" sz="2000" kern="0" dirty="0" smtClean="0">
                <a:latin typeface="+mn-lt"/>
              </a:rPr>
              <a:t>,</a:t>
            </a:r>
            <a:endParaRPr lang="en-US" sz="2000" kern="0" dirty="0" smtClean="0">
              <a:latin typeface="+mn-lt"/>
            </a:endParaRPr>
          </a:p>
          <a:p>
            <a:pPr marL="1257300" lvl="2" indent="-342900">
              <a:spcBef>
                <a:spcPct val="20000"/>
              </a:spcBef>
            </a:pPr>
            <a:r>
              <a:rPr lang="en-US" sz="2000" i="1" kern="0" dirty="0" smtClean="0">
                <a:latin typeface="+mn-lt"/>
              </a:rPr>
              <a:t>T</a:t>
            </a:r>
            <a:r>
              <a:rPr lang="en-US" sz="2000" kern="0" baseline="-25000" dirty="0" smtClean="0">
                <a:latin typeface="+mn-lt"/>
              </a:rPr>
              <a:t>0</a:t>
            </a:r>
            <a:r>
              <a:rPr lang="en-US" sz="2000" kern="0" dirty="0" smtClean="0">
                <a:latin typeface="+mn-lt"/>
              </a:rPr>
              <a:t> </a:t>
            </a:r>
            <a:r>
              <a:rPr lang="hr-HR" sz="2000" kern="0" dirty="0" smtClean="0">
                <a:latin typeface="+mn-lt"/>
              </a:rPr>
              <a:t>...</a:t>
            </a:r>
            <a:r>
              <a:rPr lang="en-US" sz="2000" kern="0" dirty="0" smtClean="0">
                <a:latin typeface="+mn-lt"/>
              </a:rPr>
              <a:t> </a:t>
            </a:r>
            <a:r>
              <a:rPr lang="en-US" sz="2000" kern="0" dirty="0" err="1" smtClean="0">
                <a:latin typeface="+mn-lt"/>
              </a:rPr>
              <a:t>temperatura</a:t>
            </a:r>
            <a:r>
              <a:rPr lang="en-US" sz="2000" kern="0" dirty="0" smtClean="0">
                <a:latin typeface="+mn-lt"/>
              </a:rPr>
              <a:t> </a:t>
            </a:r>
            <a:r>
              <a:rPr lang="en-US" sz="2000" kern="0" dirty="0" err="1" smtClean="0">
                <a:latin typeface="+mn-lt"/>
              </a:rPr>
              <a:t>okoline</a:t>
            </a:r>
            <a:r>
              <a:rPr lang="en-US" sz="2000" kern="0" dirty="0" smtClean="0">
                <a:latin typeface="+mn-lt"/>
              </a:rPr>
              <a:t>, 273 K</a:t>
            </a:r>
            <a:endParaRPr lang="hr-HR" sz="2000" kern="0" dirty="0" smtClean="0">
              <a:latin typeface="+mn-lt"/>
            </a:endParaRPr>
          </a:p>
          <a:p>
            <a:pPr marL="324000" lvl="1" indent="-342900">
              <a:spcBef>
                <a:spcPts val="1200"/>
              </a:spcBef>
            </a:pPr>
            <a:r>
              <a:rPr lang="hr-HR" sz="2000" kern="0" dirty="0" smtClean="0">
                <a:latin typeface="+mn-lt"/>
              </a:rPr>
              <a:t>a</a:t>
            </a:r>
            <a:r>
              <a:rPr lang="en-US" sz="2000" kern="0" dirty="0" err="1" smtClean="0">
                <a:latin typeface="+mn-lt"/>
              </a:rPr>
              <a:t>ko</a:t>
            </a:r>
            <a:r>
              <a:rPr lang="en-US" sz="2000" kern="0" dirty="0" smtClean="0">
                <a:latin typeface="+mn-lt"/>
              </a:rPr>
              <a:t> je </a:t>
            </a:r>
            <a:r>
              <a:rPr lang="en-US" sz="2000" i="1" kern="0" dirty="0" err="1" smtClean="0"/>
              <a:t>T</a:t>
            </a:r>
            <a:r>
              <a:rPr lang="en-US" sz="2000" kern="0" baseline="-25000" dirty="0" err="1" smtClean="0"/>
              <a:t>h</a:t>
            </a:r>
            <a:r>
              <a:rPr lang="en-US" sz="2000" kern="0" dirty="0" smtClean="0">
                <a:latin typeface="+mn-lt"/>
              </a:rPr>
              <a:t> &lt; 150 °C (423 K), </a:t>
            </a:r>
            <a:r>
              <a:rPr lang="en-US" sz="2000" i="1" kern="0" dirty="0" smtClean="0"/>
              <a:t>C</a:t>
            </a:r>
            <a:r>
              <a:rPr lang="en-US" sz="2000" kern="0" baseline="-25000" dirty="0" smtClean="0"/>
              <a:t>h</a:t>
            </a:r>
            <a:r>
              <a:rPr lang="en-US" sz="2000" kern="0" dirty="0" smtClean="0">
                <a:latin typeface="+mn-lt"/>
              </a:rPr>
              <a:t> = 0</a:t>
            </a:r>
            <a:r>
              <a:rPr lang="hr-HR" sz="2000" kern="0" dirty="0" smtClean="0">
                <a:latin typeface="+mn-lt"/>
              </a:rPr>
              <a:t>,</a:t>
            </a:r>
            <a:r>
              <a:rPr lang="en-US" sz="2000" kern="0" dirty="0" smtClean="0">
                <a:latin typeface="+mn-lt"/>
              </a:rPr>
              <a:t>3546</a:t>
            </a:r>
          </a:p>
          <a:p>
            <a:pPr marL="342900" lvl="0" indent="-342900">
              <a:spcBef>
                <a:spcPct val="20000"/>
              </a:spcBef>
              <a:buFontTx/>
              <a:buChar char="•"/>
            </a:pPr>
            <a:endParaRPr lang="en-US" sz="2400" kern="0" dirty="0" smtClean="0">
              <a:latin typeface="+mn-lt"/>
            </a:endParaRPr>
          </a:p>
        </p:txBody>
      </p:sp>
      <p:graphicFrame>
        <p:nvGraphicFramePr>
          <p:cNvPr id="6146" name="Object 2"/>
          <p:cNvGraphicFramePr>
            <a:graphicFrameLocks noChangeAspect="1"/>
          </p:cNvGraphicFramePr>
          <p:nvPr/>
        </p:nvGraphicFramePr>
        <p:xfrm>
          <a:off x="2894013" y="1812925"/>
          <a:ext cx="2627312" cy="928688"/>
        </p:xfrm>
        <a:graphic>
          <a:graphicData uri="http://schemas.openxmlformats.org/presentationml/2006/ole">
            <p:oleObj spid="_x0000_s6146" name="Equation" r:id="rId4" imgW="1257120" imgH="444240" progId="Equation.3">
              <p:embed/>
            </p:oleObj>
          </a:graphicData>
        </a:graphic>
      </p:graphicFrame>
      <p:graphicFrame>
        <p:nvGraphicFramePr>
          <p:cNvPr id="6147" name="Object 3"/>
          <p:cNvGraphicFramePr>
            <a:graphicFrameLocks noChangeAspect="1"/>
          </p:cNvGraphicFramePr>
          <p:nvPr/>
        </p:nvGraphicFramePr>
        <p:xfrm>
          <a:off x="2915816" y="3429000"/>
          <a:ext cx="2706688" cy="928688"/>
        </p:xfrm>
        <a:graphic>
          <a:graphicData uri="http://schemas.openxmlformats.org/presentationml/2006/ole">
            <p:oleObj spid="_x0000_s6147" name="Equation" r:id="rId5" imgW="1295280" imgH="444240" progId="Equation.3">
              <p:embed/>
            </p:oleObj>
          </a:graphicData>
        </a:graphic>
      </p:graphicFrame>
      <p:graphicFrame>
        <p:nvGraphicFramePr>
          <p:cNvPr id="6148" name="Object 2"/>
          <p:cNvGraphicFramePr>
            <a:graphicFrameLocks noChangeAspect="1"/>
          </p:cNvGraphicFramePr>
          <p:nvPr/>
        </p:nvGraphicFramePr>
        <p:xfrm>
          <a:off x="4195763" y="4685503"/>
          <a:ext cx="1384349" cy="819947"/>
        </p:xfrm>
        <a:graphic>
          <a:graphicData uri="http://schemas.openxmlformats.org/presentationml/2006/ole">
            <p:oleObj spid="_x0000_s6148" name="Equation" r:id="rId6" imgW="685800" imgH="40608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2436</TotalTime>
  <Words>838</Words>
  <Application>Microsoft Office PowerPoint</Application>
  <PresentationFormat>On-screen Show (4:3)</PresentationFormat>
  <Paragraphs>124</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Default Design</vt:lpstr>
      <vt:lpstr>Microsoft Equation 3.0</vt:lpstr>
      <vt:lpstr>Održivo i učinkovito korištenje  šumske biomase u kogeneracijskoj proizvodnji električne i toplinske energije</vt:lpstr>
      <vt:lpstr>EU projekcije</vt:lpstr>
      <vt:lpstr>EU potrebe</vt:lpstr>
      <vt:lpstr>       Tehnički potencijal</vt:lpstr>
      <vt:lpstr>EU izazovi</vt:lpstr>
      <vt:lpstr>              Kriteriji održivosti*</vt:lpstr>
      <vt:lpstr>              Izračun emisija (1)</vt:lpstr>
      <vt:lpstr>Izračun emisija (2)</vt:lpstr>
      <vt:lpstr>              Kogeneracija</vt:lpstr>
      <vt:lpstr>     Specifične emisije</vt:lpstr>
      <vt:lpstr>     GVE za biomasu</vt:lpstr>
      <vt:lpstr>  Kogeneracija u CTS</vt:lpstr>
      <vt:lpstr>                Kako premostiti € barijeru?</vt:lpstr>
    </vt:vector>
  </TitlesOfParts>
  <Company>FAMENA, Zagreb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Biomasa u proizvodnji električne energije</dc:title>
  <dc:creator>Drazen Loncar</dc:creator>
  <cp:lastModifiedBy>dloncar</cp:lastModifiedBy>
  <cp:revision>289</cp:revision>
  <dcterms:created xsi:type="dcterms:W3CDTF">2010-02-17T09:36:06Z</dcterms:created>
  <dcterms:modified xsi:type="dcterms:W3CDTF">2013-09-05T11:28:44Z</dcterms:modified>
</cp:coreProperties>
</file>