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512" r:id="rId2"/>
    <p:sldId id="261" r:id="rId3"/>
    <p:sldId id="465" r:id="rId4"/>
    <p:sldId id="483" r:id="rId5"/>
    <p:sldId id="504" r:id="rId6"/>
    <p:sldId id="513" r:id="rId7"/>
    <p:sldId id="486" r:id="rId8"/>
    <p:sldId id="514" r:id="rId9"/>
    <p:sldId id="515" r:id="rId10"/>
    <p:sldId id="516" r:id="rId11"/>
    <p:sldId id="517" r:id="rId12"/>
    <p:sldId id="491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84892" autoAdjust="0"/>
  </p:normalViewPr>
  <p:slideViewPr>
    <p:cSldViewPr>
      <p:cViewPr>
        <p:scale>
          <a:sx n="70" d="100"/>
          <a:sy n="70" d="100"/>
        </p:scale>
        <p:origin x="-218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FC09-B2F3-4350-8909-417B708C831F}" type="datetimeFigureOut">
              <a:rPr lang="sr-Latn-CS" smtClean="0"/>
              <a:pPr/>
              <a:t>31.8.2013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8384-9348-405E-8ED7-DCB883564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06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980A0-1390-4692-9576-0A43420507F4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3557"/>
          </a:xfrm>
          <a:noFill/>
          <a:ln/>
        </p:spPr>
        <p:txBody>
          <a:bodyPr/>
          <a:lstStyle/>
          <a:p>
            <a:pPr marL="228600" indent="-228600"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980A0-1390-4692-9576-0A43420507F4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3557"/>
          </a:xfrm>
          <a:noFill/>
          <a:ln/>
        </p:spPr>
        <p:txBody>
          <a:bodyPr/>
          <a:lstStyle/>
          <a:p>
            <a:pPr marL="228600" indent="-228600"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58813"/>
            <a:ext cx="4570412" cy="3427412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267" y="4284651"/>
            <a:ext cx="5485436" cy="4115019"/>
          </a:xfrm>
          <a:noFill/>
          <a:ln/>
        </p:spPr>
        <p:txBody>
          <a:bodyPr/>
          <a:lstStyle/>
          <a:p>
            <a:pPr algn="just"/>
            <a:endParaRPr lang="en-GB" sz="11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AC021-16BE-4B83-9567-B7CFD3624D30}" type="slidenum">
              <a:rPr lang="en-GB"/>
              <a:pPr/>
              <a:t>3</a:t>
            </a:fld>
            <a:endParaRPr lang="en-GB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err="1" smtClean="0">
                <a:solidFill>
                  <a:srgbClr val="008000"/>
                </a:solidFill>
              </a:rPr>
              <a:t>In</a:t>
            </a:r>
            <a:r>
              <a:rPr lang="hr-HR" sz="1200" dirty="0" smtClean="0">
                <a:solidFill>
                  <a:srgbClr val="008000"/>
                </a:solidFill>
              </a:rPr>
              <a:t> </a:t>
            </a:r>
            <a:r>
              <a:rPr lang="hr-HR" sz="1200" dirty="0" err="1" smtClean="0">
                <a:solidFill>
                  <a:srgbClr val="008000"/>
                </a:solidFill>
              </a:rPr>
              <a:t>Public</a:t>
            </a:r>
            <a:r>
              <a:rPr lang="hr-HR" sz="1200" dirty="0" smtClean="0">
                <a:solidFill>
                  <a:srgbClr val="008000"/>
                </a:solidFill>
              </a:rPr>
              <a:t> </a:t>
            </a:r>
            <a:r>
              <a:rPr lang="hr-HR" sz="1200" dirty="0" err="1" smtClean="0">
                <a:solidFill>
                  <a:srgbClr val="008000"/>
                </a:solidFill>
              </a:rPr>
              <a:t>sector</a:t>
            </a:r>
            <a:r>
              <a:rPr lang="hr-HR" sz="1200" dirty="0" smtClean="0">
                <a:solidFill>
                  <a:srgbClr val="008000"/>
                </a:solidFill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8000"/>
                </a:solidFill>
              </a:rPr>
              <a:t>Non existence of needed human resources and  energy management system, organisation and structure</a:t>
            </a:r>
          </a:p>
          <a:p>
            <a:r>
              <a:rPr lang="en-GB" sz="1200" dirty="0" smtClean="0">
                <a:solidFill>
                  <a:srgbClr val="008000"/>
                </a:solidFill>
              </a:rPr>
              <a:t>Inherited attitude and opinion that energy costs are fixed expenditures</a:t>
            </a:r>
            <a:endParaRPr lang="hr-HR" sz="1200" dirty="0" smtClean="0">
              <a:solidFill>
                <a:srgbClr val="008000"/>
              </a:solidFill>
            </a:endParaRPr>
          </a:p>
          <a:p>
            <a:r>
              <a:rPr lang="en-GB" sz="1200" dirty="0" smtClean="0">
                <a:solidFill>
                  <a:srgbClr val="008000"/>
                </a:solidFill>
              </a:rPr>
              <a:t>Establishment of central building register and Energy management information system</a:t>
            </a:r>
          </a:p>
          <a:p>
            <a:r>
              <a:rPr lang="en-GB" sz="1200" dirty="0" smtClean="0">
                <a:solidFill>
                  <a:srgbClr val="008000"/>
                </a:solidFill>
              </a:rPr>
              <a:t>Establishment of national, regional and local organisational structure with educated and motivated staff that will manage energy</a:t>
            </a:r>
            <a:endParaRPr lang="hr-HR" sz="1200" dirty="0" smtClean="0">
              <a:solidFill>
                <a:srgbClr val="008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119EB-4FC3-4069-8F5F-83F7AD398321}" type="slidenum">
              <a:rPr lang="en-GB"/>
              <a:pPr/>
              <a:t>4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09600"/>
            <a:ext cx="4573587" cy="3430588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endParaRPr lang="x-none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42A6C-26E5-40AB-8ED8-B9D7147D0635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3557"/>
          </a:xfrm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980A0-1390-4692-9576-0A43420507F4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3557"/>
          </a:xfrm>
          <a:noFill/>
          <a:ln/>
        </p:spPr>
        <p:txBody>
          <a:bodyPr/>
          <a:lstStyle/>
          <a:p>
            <a:pPr marL="228600" indent="-228600"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980A0-1390-4692-9576-0A43420507F4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3557"/>
          </a:xfrm>
          <a:noFill/>
          <a:ln/>
        </p:spPr>
        <p:txBody>
          <a:bodyPr/>
          <a:lstStyle/>
          <a:p>
            <a:pPr marL="228600" indent="-228600"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980A0-1390-4692-9576-0A43420507F4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3557"/>
          </a:xfrm>
          <a:noFill/>
          <a:ln/>
        </p:spPr>
        <p:txBody>
          <a:bodyPr/>
          <a:lstStyle/>
          <a:p>
            <a:pPr marL="228600" indent="-228600"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980A0-1390-4692-9576-0A43420507F4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3557"/>
          </a:xfrm>
          <a:noFill/>
          <a:ln/>
        </p:spPr>
        <p:txBody>
          <a:bodyPr/>
          <a:lstStyle/>
          <a:p>
            <a:pPr marL="228600" indent="-228600"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2C07D5-75C9-41BB-8833-114DF471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5CAE28-B52D-4A2C-B3C3-1DA1EDAE3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E6B3B4-0A79-4824-B31C-8CC9035F7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29F269-2D2D-42FE-871A-C39C5713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CB04B9-6467-46BA-9456-92038ED7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7635D2-B424-42FB-A678-32325DF9C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6B6C20-F888-4E6C-96F4-2128E7C47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B03FF6-B94A-4114-A24C-07CAED286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3EC631-DA95-42F5-BCDE-1E60734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7FF453-C52B-4A8D-83CE-9F0F95E78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EFA2A8-43B7-40A7-AE22-615EBEB41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7CFD2E-17A1-4CC6-9755-D6205FD0A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9BDCDE-3BF6-497F-8E01-E8921B6EF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36098-AD6B-479D-B7B4-DC958BD561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ee.undp.hr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42844" y="1571612"/>
            <a:ext cx="8784976" cy="1928826"/>
          </a:xfrm>
        </p:spPr>
        <p:txBody>
          <a:bodyPr anchor="t"/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Energetska efikasnost u </a:t>
            </a:r>
            <a:r>
              <a:rPr lang="hr-H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zgradarstvu</a:t>
            </a: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5843606" cy="571504"/>
          </a:xfrm>
        </p:spPr>
        <p:txBody>
          <a:bodyPr/>
          <a:lstStyle/>
          <a:p>
            <a:pPr eaLnBrk="1" hangingPunct="1"/>
            <a:r>
              <a:rPr lang="hr-HR" sz="2400" dirty="0" err="1" smtClean="0"/>
              <a:t>Mia</a:t>
            </a:r>
            <a:r>
              <a:rPr lang="hr-HR" sz="2400" dirty="0" smtClean="0"/>
              <a:t> Dragović</a:t>
            </a:r>
          </a:p>
          <a:p>
            <a:pPr eaLnBrk="1" hangingPunct="1"/>
            <a:r>
              <a:rPr lang="hr-HR" sz="1800" dirty="0" smtClean="0"/>
              <a:t>UNDP - Voditeljica EE projekata u Slavoniji i baranji</a:t>
            </a:r>
          </a:p>
          <a:p>
            <a:pPr eaLnBrk="1" hangingPunct="1"/>
            <a:r>
              <a:rPr lang="hr-HR" sz="1800" dirty="0" smtClean="0"/>
              <a:t>rujan</a:t>
            </a:r>
            <a:r>
              <a:rPr lang="en-GB" sz="1800" dirty="0" smtClean="0"/>
              <a:t> 2013</a:t>
            </a:r>
            <a:endParaRPr lang="en-GB" sz="1800" dirty="0"/>
          </a:p>
        </p:txBody>
      </p:sp>
      <p:pic>
        <p:nvPicPr>
          <p:cNvPr id="5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21" r="90119" b="8234"/>
          <a:stretch>
            <a:fillRect/>
          </a:stretch>
        </p:blipFill>
        <p:spPr bwMode="auto">
          <a:xfrm>
            <a:off x="3214694" y="6291304"/>
            <a:ext cx="928678" cy="4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ole 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19" t="19342" r="39769" b="18021"/>
          <a:stretch>
            <a:fillRect/>
          </a:stretch>
        </p:blipFill>
        <p:spPr bwMode="auto">
          <a:xfrm>
            <a:off x="5929322" y="6409913"/>
            <a:ext cx="714380" cy="37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81" t="21405" r="19847" b="22406"/>
          <a:stretch>
            <a:fillRect/>
          </a:stretch>
        </p:blipFill>
        <p:spPr bwMode="auto">
          <a:xfrm>
            <a:off x="6929454" y="6391797"/>
            <a:ext cx="357190" cy="3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89" r="267" b="20385"/>
          <a:stretch>
            <a:fillRect/>
          </a:stretch>
        </p:blipFill>
        <p:spPr bwMode="auto">
          <a:xfrm>
            <a:off x="7643834" y="6215082"/>
            <a:ext cx="275169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5" t="13934" r="64726" b="16195"/>
          <a:stretch>
            <a:fillRect/>
          </a:stretch>
        </p:blipFill>
        <p:spPr bwMode="auto">
          <a:xfrm>
            <a:off x="4672057" y="6286520"/>
            <a:ext cx="900075" cy="50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lijevanje betona"/>
          <p:cNvPicPr>
            <a:picLocks noChangeAspect="1" noChangeArrowheads="1"/>
          </p:cNvPicPr>
          <p:nvPr/>
        </p:nvPicPr>
        <p:blipFill>
          <a:blip r:embed="rId3" cstate="print"/>
          <a:srcRect l="23297"/>
          <a:stretch>
            <a:fillRect/>
          </a:stretch>
        </p:blipFill>
        <p:spPr bwMode="auto">
          <a:xfrm>
            <a:off x="6516215" y="908720"/>
            <a:ext cx="2101473" cy="17750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124744"/>
            <a:ext cx="80724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ts val="3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Gradnja pasivne solarne kuće u Osijeku</a:t>
            </a:r>
          </a:p>
          <a:p>
            <a:pPr marL="342900" indent="-342900">
              <a:lnSpc>
                <a:spcPts val="3000"/>
              </a:lnSpc>
              <a:buClr>
                <a:srgbClr val="336600"/>
              </a:buClr>
              <a:buSzPct val="85000"/>
            </a:pPr>
            <a:r>
              <a:rPr lang="vi-VN" kern="0" dirty="0" smtClean="0">
                <a:solidFill>
                  <a:srgbClr val="008000"/>
                </a:solidFill>
              </a:rPr>
              <a:t>– </a:t>
            </a:r>
            <a:r>
              <a:rPr lang="hr-HR" kern="0" dirty="0" smtClean="0">
                <a:solidFill>
                  <a:srgbClr val="008000"/>
                </a:solidFill>
              </a:rPr>
              <a:t>ujedno i info centar Osijeka i Osječko-baranjske županije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vi-VN" kern="0" dirty="0" smtClean="0">
                <a:solidFill>
                  <a:srgbClr val="008000"/>
                </a:solidFill>
              </a:rPr>
              <a:t>– </a:t>
            </a:r>
            <a:r>
              <a:rPr lang="hr-HR" kern="0" dirty="0" smtClean="0">
                <a:solidFill>
                  <a:srgbClr val="008000"/>
                </a:solidFill>
              </a:rPr>
              <a:t>staklenik za masivnim zidovima velike termalne mase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vi-VN" kern="0" dirty="0" smtClean="0">
                <a:solidFill>
                  <a:srgbClr val="008000"/>
                </a:solidFill>
              </a:rPr>
              <a:t>– </a:t>
            </a:r>
            <a:r>
              <a:rPr lang="hr-HR" altLang="en-US" kern="0" dirty="0" smtClean="0">
                <a:solidFill>
                  <a:srgbClr val="008000"/>
                </a:solidFill>
              </a:rPr>
              <a:t>toplina se sprema u kamenom “skladištu topline”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vi-VN" kern="0" dirty="0" smtClean="0">
                <a:solidFill>
                  <a:srgbClr val="008000"/>
                </a:solidFill>
              </a:rPr>
              <a:t>– </a:t>
            </a:r>
            <a:r>
              <a:rPr lang="hr-HR" kern="0" dirty="0" smtClean="0">
                <a:solidFill>
                  <a:srgbClr val="008000"/>
                </a:solidFill>
              </a:rPr>
              <a:t>primjer </a:t>
            </a:r>
            <a:r>
              <a:rPr lang="hr-HR" altLang="en-US" kern="0" dirty="0" smtClean="0">
                <a:solidFill>
                  <a:srgbClr val="008000"/>
                </a:solidFill>
              </a:rPr>
              <a:t>toplinske crpke, rekuperator topline, kondenzacijski kotao, solarni kolektori , FN sustav</a:t>
            </a:r>
            <a:endParaRPr lang="vi-VN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ts val="3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14694" y="6215082"/>
            <a:ext cx="4704309" cy="571504"/>
            <a:chOff x="3214694" y="6215082"/>
            <a:chExt cx="4704309" cy="571504"/>
          </a:xfrm>
        </p:grpSpPr>
        <p:pic>
          <p:nvPicPr>
            <p:cNvPr id="11" name="Picture 3" descr="dole 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721" r="90119" b="8234"/>
            <a:stretch>
              <a:fillRect/>
            </a:stretch>
          </p:blipFill>
          <p:spPr bwMode="auto">
            <a:xfrm>
              <a:off x="3214694" y="6291304"/>
              <a:ext cx="928678" cy="49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dole la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419" t="19342" r="39769" b="18021"/>
            <a:stretch>
              <a:fillRect/>
            </a:stretch>
          </p:blipFill>
          <p:spPr bwMode="auto">
            <a:xfrm>
              <a:off x="5929322" y="6409913"/>
              <a:ext cx="714380" cy="37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dole 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381" t="21405" r="19847" b="22406"/>
            <a:stretch>
              <a:fillRect/>
            </a:stretch>
          </p:blipFill>
          <p:spPr bwMode="auto">
            <a:xfrm>
              <a:off x="6929454" y="6391797"/>
              <a:ext cx="357190" cy="39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dole 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89" r="267" b="20385"/>
            <a:stretch>
              <a:fillRect/>
            </a:stretch>
          </p:blipFill>
          <p:spPr bwMode="auto">
            <a:xfrm>
              <a:off x="7643834" y="6215082"/>
              <a:ext cx="275169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ole 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45" t="13934" r="64726" b="16195"/>
            <a:stretch>
              <a:fillRect/>
            </a:stretch>
          </p:blipFill>
          <p:spPr bwMode="auto">
            <a:xfrm>
              <a:off x="4672057" y="6286520"/>
              <a:ext cx="900075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476672"/>
            <a:ext cx="84963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 smtClean="0">
                <a:latin typeface="Calibri" pitchFamily="34" charset="0"/>
              </a:rPr>
              <a:t>Primjeri dobre prakse</a:t>
            </a:r>
            <a:endParaRPr lang="en-GB" sz="3600" b="1" dirty="0" smtClean="0">
              <a:latin typeface="Calibri" pitchFamily="34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85720" y="4005064"/>
            <a:ext cx="8643938" cy="38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hr-HR" b="1" dirty="0">
              <a:solidFill>
                <a:srgbClr val="993300"/>
              </a:solidFill>
              <a:latin typeface="Calibri" pitchFamily="34" charset="0"/>
            </a:endParaRPr>
          </a:p>
          <a:p>
            <a:pPr marL="342900" indent="-342900"/>
            <a:endParaRPr lang="hr-HR" b="1" dirty="0">
              <a:latin typeface="Calibri" pitchFamily="34" charset="0"/>
            </a:endParaRPr>
          </a:p>
          <a:p>
            <a:pPr marL="342900" indent="-342900"/>
            <a:endParaRPr lang="hr-HR" sz="1600" dirty="0"/>
          </a:p>
          <a:p>
            <a:pPr marL="342900" indent="-342900">
              <a:buFontTx/>
              <a:buChar char="•"/>
            </a:pPr>
            <a:endParaRPr lang="hr-HR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hr-HR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hr-HR" sz="1600" dirty="0">
              <a:latin typeface="Calibri" pitchFamily="34" charset="0"/>
            </a:endParaRPr>
          </a:p>
        </p:txBody>
      </p:sp>
      <p:pic>
        <p:nvPicPr>
          <p:cNvPr id="18" name="Picture 10" descr="new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717032"/>
            <a:ext cx="1181314" cy="19603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2" name="Picture 9" descr="C:\DOKUMENTI\14. UNDP\SGE SGE SGE SGE SGE\foto\osijek EE centar\_DSC9133.JPG"/>
          <p:cNvPicPr>
            <a:picLocks noChangeAspect="1" noChangeArrowheads="1"/>
          </p:cNvPicPr>
          <p:nvPr/>
        </p:nvPicPr>
        <p:blipFill>
          <a:blip r:embed="rId7" cstate="print"/>
          <a:srcRect l="31685" t="16625" r="1988" b="17241"/>
          <a:stretch>
            <a:fillRect/>
          </a:stretch>
        </p:blipFill>
        <p:spPr bwMode="auto">
          <a:xfrm>
            <a:off x="2195736" y="3519280"/>
            <a:ext cx="3456384" cy="237304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31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34" y="1214422"/>
            <a:ext cx="80724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14694" y="6215082"/>
            <a:ext cx="4704309" cy="571504"/>
            <a:chOff x="3214694" y="6215082"/>
            <a:chExt cx="4704309" cy="571504"/>
          </a:xfrm>
        </p:grpSpPr>
        <p:pic>
          <p:nvPicPr>
            <p:cNvPr id="11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721" r="90119" b="8234"/>
            <a:stretch>
              <a:fillRect/>
            </a:stretch>
          </p:blipFill>
          <p:spPr bwMode="auto">
            <a:xfrm>
              <a:off x="3214694" y="6291304"/>
              <a:ext cx="928678" cy="49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dole 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419" t="19342" r="39769" b="18021"/>
            <a:stretch>
              <a:fillRect/>
            </a:stretch>
          </p:blipFill>
          <p:spPr bwMode="auto">
            <a:xfrm>
              <a:off x="5929322" y="6409913"/>
              <a:ext cx="714380" cy="37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381" t="21405" r="19847" b="22406"/>
            <a:stretch>
              <a:fillRect/>
            </a:stretch>
          </p:blipFill>
          <p:spPr bwMode="auto">
            <a:xfrm>
              <a:off x="6929454" y="6391797"/>
              <a:ext cx="357190" cy="39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89" r="267" b="20385"/>
            <a:stretch>
              <a:fillRect/>
            </a:stretch>
          </p:blipFill>
          <p:spPr bwMode="auto">
            <a:xfrm>
              <a:off x="7643834" y="6215082"/>
              <a:ext cx="275169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45" t="13934" r="64726" b="16195"/>
            <a:stretch>
              <a:fillRect/>
            </a:stretch>
          </p:blipFill>
          <p:spPr bwMode="auto">
            <a:xfrm>
              <a:off x="4672057" y="6286520"/>
              <a:ext cx="900075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282" y="2571744"/>
            <a:ext cx="8496300" cy="609600"/>
          </a:xfrm>
          <a:prstGeom prst="rect">
            <a:avLst/>
          </a:prstGeom>
          <a:noFill/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600" b="1" dirty="0" smtClean="0">
                <a:latin typeface="Calibri" pitchFamily="34" charset="0"/>
              </a:rPr>
              <a:t>Očekuje nas…</a:t>
            </a:r>
            <a:endParaRPr lang="en-GB" sz="3600" b="1" dirty="0" smtClean="0">
              <a:latin typeface="Calibri" pitchFamily="34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85720" y="2357430"/>
            <a:ext cx="864393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hr-HR" b="1" dirty="0">
              <a:solidFill>
                <a:srgbClr val="993300"/>
              </a:solidFill>
              <a:latin typeface="Calibri" pitchFamily="34" charset="0"/>
            </a:endParaRPr>
          </a:p>
          <a:p>
            <a:pPr marL="342900" indent="-342900"/>
            <a:endParaRPr lang="hr-HR" b="1" dirty="0">
              <a:latin typeface="Calibri" pitchFamily="34" charset="0"/>
            </a:endParaRPr>
          </a:p>
          <a:p>
            <a:pPr marL="342900" indent="-342900"/>
            <a:endParaRPr lang="hr-HR" sz="1600" dirty="0"/>
          </a:p>
          <a:p>
            <a:pPr marL="342900" indent="-342900">
              <a:buFontTx/>
              <a:buChar char="•"/>
            </a:pPr>
            <a:endParaRPr lang="hr-HR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hr-HR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hr-HR" sz="1600" dirty="0">
              <a:latin typeface="Calibri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913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vi-VN" kern="0" dirty="0" smtClean="0">
                <a:solidFill>
                  <a:srgbClr val="008000"/>
                </a:solidFill>
              </a:rPr>
              <a:t> </a:t>
            </a:r>
            <a:r>
              <a:rPr lang="hr-HR" kern="0" dirty="0" smtClean="0">
                <a:solidFill>
                  <a:srgbClr val="008000"/>
                </a:solidFill>
              </a:rPr>
              <a:t>EE treba prethoditi OIE </a:t>
            </a:r>
            <a:r>
              <a:rPr lang="hr-HR" kern="0" dirty="0" smtClean="0">
                <a:solidFill>
                  <a:srgbClr val="008000"/>
                </a:solidFill>
                <a:sym typeface="Wingdings" pitchFamily="2" charset="2"/>
              </a:rPr>
              <a:t> obnovljivi izvori ne mogu riješiti problem rasipanja!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  <a:sym typeface="Wingdings" pitchFamily="2" charset="2"/>
              </a:rPr>
              <a:t>Pretanki sloj izolacije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  <a:sym typeface="Wingdings" pitchFamily="2" charset="2"/>
              </a:rPr>
              <a:t>Prozori: Loša ugradnja,krivi odabir, nedovoljno prozračivanje </a:t>
            </a:r>
            <a:endParaRPr lang="hr-HR" kern="0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14282" y="2500306"/>
            <a:ext cx="8501122" cy="1588"/>
          </a:xfrm>
          <a:prstGeom prst="line">
            <a:avLst/>
          </a:prstGeom>
          <a:ln w="22225">
            <a:solidFill>
              <a:srgbClr val="336600">
                <a:alpha val="7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67544" y="548680"/>
            <a:ext cx="84963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 smtClean="0">
                <a:latin typeface="Calibri" pitchFamily="34" charset="0"/>
              </a:rPr>
              <a:t>Najčešće greške u EE!</a:t>
            </a:r>
            <a:endParaRPr lang="en-GB" sz="3600" b="1" dirty="0" smtClean="0">
              <a:latin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85720" y="3143248"/>
            <a:ext cx="84296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vi-VN" kern="0" dirty="0" smtClean="0">
                <a:solidFill>
                  <a:srgbClr val="008000"/>
                </a:solidFill>
              </a:rPr>
              <a:t> </a:t>
            </a:r>
            <a:r>
              <a:rPr lang="hr-HR" kern="0" dirty="0" smtClean="0">
                <a:solidFill>
                  <a:srgbClr val="008000"/>
                </a:solidFill>
              </a:rPr>
              <a:t>Natječaji FZOEU– gradovi i županije potiču EE mjere i ugradnju OIE!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Razni strani fondovi koji daju male kamate i bespovratna sredstva po ostvarenoj uštedi CO2! </a:t>
            </a:r>
            <a:endParaRPr lang="hr-HR" kern="0" dirty="0" smtClean="0">
              <a:solidFill>
                <a:srgbClr val="008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ERDF / ELENA / </a:t>
            </a:r>
            <a:r>
              <a:rPr lang="hr-HR" kern="0" dirty="0" err="1" smtClean="0">
                <a:solidFill>
                  <a:srgbClr val="008000"/>
                </a:solidFill>
              </a:rPr>
              <a:t>WeBSEDFF</a:t>
            </a:r>
            <a:r>
              <a:rPr lang="hr-HR" kern="0" dirty="0" smtClean="0">
                <a:solidFill>
                  <a:srgbClr val="008000"/>
                </a:solidFill>
              </a:rPr>
              <a:t> / WB Life+</a:t>
            </a:r>
          </a:p>
          <a:p>
            <a:pPr marL="800100" lvl="1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err="1" smtClean="0">
                <a:solidFill>
                  <a:srgbClr val="008000"/>
                </a:solidFill>
              </a:rPr>
              <a:t>Npr</a:t>
            </a:r>
            <a:r>
              <a:rPr lang="hr-HR" kern="0" dirty="0" smtClean="0">
                <a:solidFill>
                  <a:srgbClr val="008000"/>
                </a:solidFill>
              </a:rPr>
              <a:t>. Smanjenje glavnice do 20% ukoliko se ostvari planirana ušteda CO2</a:t>
            </a:r>
            <a:endParaRPr lang="hr-HR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EE direktiva nalaže obnovu 3 % javnih zgrada godišnje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1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79388" y="981075"/>
            <a:ext cx="871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spcBef>
                <a:spcPct val="20000"/>
              </a:spcBef>
            </a:pPr>
            <a:endParaRPr lang="hr-HR" sz="2400" b="1">
              <a:solidFill>
                <a:srgbClr val="009900"/>
              </a:solidFill>
              <a:cs typeface="Arial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0" y="928670"/>
            <a:ext cx="86423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00" b="1" dirty="0" smtClean="0">
              <a:solidFill>
                <a:srgbClr val="008000"/>
              </a:solidFill>
              <a:cs typeface="Arial" charset="0"/>
            </a:endParaRPr>
          </a:p>
          <a:p>
            <a:endParaRPr lang="en-GB" sz="400" dirty="0" smtClean="0">
              <a:solidFill>
                <a:srgbClr val="008000"/>
              </a:solidFill>
              <a:cs typeface="Arial" charset="0"/>
            </a:endParaRPr>
          </a:p>
          <a:p>
            <a:pPr algn="ctr"/>
            <a:r>
              <a:rPr lang="hr-HR" sz="2400" dirty="0" smtClean="0">
                <a:solidFill>
                  <a:srgbClr val="008000"/>
                </a:solidFill>
              </a:rPr>
              <a:t>Hvala na pažnji!</a:t>
            </a:r>
          </a:p>
          <a:p>
            <a:pPr algn="ctr"/>
            <a:endParaRPr lang="hr-HR" sz="2400" dirty="0" smtClean="0">
              <a:solidFill>
                <a:srgbClr val="008000"/>
              </a:solidFill>
            </a:endParaRPr>
          </a:p>
          <a:p>
            <a:pPr algn="ctr"/>
            <a:r>
              <a:rPr lang="hr-HR" sz="2400" dirty="0" smtClean="0">
                <a:solidFill>
                  <a:srgbClr val="008000"/>
                </a:solidFill>
              </a:rPr>
              <a:t>Posjetite naše stranice: </a:t>
            </a:r>
            <a:r>
              <a:rPr lang="hr-HR" sz="2400" dirty="0" smtClean="0">
                <a:solidFill>
                  <a:srgbClr val="008000"/>
                </a:solidFill>
                <a:hlinkClick r:id="rId3"/>
              </a:rPr>
              <a:t>www.ee.undp.hr</a:t>
            </a:r>
            <a:endParaRPr lang="hr-HR" sz="2400" dirty="0" smtClean="0">
              <a:solidFill>
                <a:srgbClr val="008000"/>
              </a:solidFill>
            </a:endParaRPr>
          </a:p>
          <a:p>
            <a:endParaRPr lang="en-GB" sz="2400" dirty="0">
              <a:solidFill>
                <a:srgbClr val="008000"/>
              </a:solidFill>
            </a:endParaRPr>
          </a:p>
        </p:txBody>
      </p:sp>
      <p:pic>
        <p:nvPicPr>
          <p:cNvPr id="94218" name="Picture 10" descr="naslovn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0892" y="3214686"/>
            <a:ext cx="1630357" cy="228378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4221" name="Picture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3214686"/>
            <a:ext cx="1738308" cy="23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naslovna 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357562"/>
            <a:ext cx="1853784" cy="22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1677080" cy="237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3214694" y="6215082"/>
            <a:ext cx="4704309" cy="571504"/>
            <a:chOff x="3214694" y="6215082"/>
            <a:chExt cx="4704309" cy="571504"/>
          </a:xfrm>
        </p:grpSpPr>
        <p:pic>
          <p:nvPicPr>
            <p:cNvPr id="16" name="Picture 3" descr="dole la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721" r="90119" b="8234"/>
            <a:stretch>
              <a:fillRect/>
            </a:stretch>
          </p:blipFill>
          <p:spPr bwMode="auto">
            <a:xfrm>
              <a:off x="3214694" y="6291304"/>
              <a:ext cx="928678" cy="49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dole lan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419" t="19342" r="39769" b="18021"/>
            <a:stretch>
              <a:fillRect/>
            </a:stretch>
          </p:blipFill>
          <p:spPr bwMode="auto">
            <a:xfrm>
              <a:off x="5929322" y="6409913"/>
              <a:ext cx="714380" cy="37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dole la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381" t="21405" r="19847" b="22406"/>
            <a:stretch>
              <a:fillRect/>
            </a:stretch>
          </p:blipFill>
          <p:spPr bwMode="auto">
            <a:xfrm>
              <a:off x="6929454" y="6391797"/>
              <a:ext cx="357190" cy="39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dole la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89" r="267" b="20385"/>
            <a:stretch>
              <a:fillRect/>
            </a:stretch>
          </p:blipFill>
          <p:spPr bwMode="auto">
            <a:xfrm>
              <a:off x="7643834" y="6215082"/>
              <a:ext cx="275169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 descr="dole la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45" t="13934" r="64726" b="16195"/>
            <a:stretch>
              <a:fillRect/>
            </a:stretch>
          </p:blipFill>
          <p:spPr bwMode="auto">
            <a:xfrm>
              <a:off x="4672057" y="6286520"/>
              <a:ext cx="900075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524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929058" y="642918"/>
            <a:ext cx="1785950" cy="928694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Sadržaj</a:t>
            </a:r>
            <a:b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142976" y="1643050"/>
            <a:ext cx="6643734" cy="3071834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000" dirty="0" smtClean="0">
                <a:solidFill>
                  <a:srgbClr val="008000"/>
                </a:solidFill>
              </a:rPr>
              <a:t> EE u Hrvatskoj</a:t>
            </a:r>
          </a:p>
          <a:p>
            <a:pPr algn="l" eaLnBrk="1" hangingPunct="1">
              <a:lnSpc>
                <a:spcPct val="150000"/>
              </a:lnSpc>
            </a:pPr>
            <a:r>
              <a:rPr lang="hr-HR" sz="2000" dirty="0" smtClean="0">
                <a:solidFill>
                  <a:srgbClr val="008000"/>
                </a:solidFill>
              </a:rPr>
              <a:t>     – UNDP EE projekt kao zamašnjak javnog sektora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000" dirty="0" smtClean="0">
                <a:solidFill>
                  <a:srgbClr val="008000"/>
                </a:solidFill>
              </a:rPr>
              <a:t> Rezultati EE projekta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000" dirty="0" smtClean="0">
                <a:solidFill>
                  <a:srgbClr val="008000"/>
                </a:solidFill>
              </a:rPr>
              <a:t> Mogućnosti i izazovi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000" dirty="0" smtClean="0">
                <a:solidFill>
                  <a:srgbClr val="008000"/>
                </a:solidFill>
              </a:rPr>
              <a:t> Primjeri iz prakse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000" dirty="0" smtClean="0">
                <a:solidFill>
                  <a:srgbClr val="008000"/>
                </a:solidFill>
              </a:rPr>
              <a:t> </a:t>
            </a:r>
            <a:r>
              <a:rPr lang="hr-HR" sz="2000" dirty="0" smtClean="0">
                <a:solidFill>
                  <a:srgbClr val="008000"/>
                </a:solidFill>
              </a:rPr>
              <a:t>Izvori sredstava za EE</a:t>
            </a:r>
            <a:endParaRPr lang="en-GB" sz="2000" dirty="0">
              <a:solidFill>
                <a:srgbClr val="008000"/>
              </a:solidFill>
            </a:endParaRPr>
          </a:p>
        </p:txBody>
      </p:sp>
      <p:pic>
        <p:nvPicPr>
          <p:cNvPr id="5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21" r="90119" b="8234"/>
          <a:stretch>
            <a:fillRect/>
          </a:stretch>
        </p:blipFill>
        <p:spPr bwMode="auto">
          <a:xfrm>
            <a:off x="3214694" y="6291304"/>
            <a:ext cx="928678" cy="4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ole 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19" t="19342" r="39769" b="18021"/>
          <a:stretch>
            <a:fillRect/>
          </a:stretch>
        </p:blipFill>
        <p:spPr bwMode="auto">
          <a:xfrm>
            <a:off x="5929322" y="6409913"/>
            <a:ext cx="714380" cy="37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81" t="21405" r="19847" b="22406"/>
          <a:stretch>
            <a:fillRect/>
          </a:stretch>
        </p:blipFill>
        <p:spPr bwMode="auto">
          <a:xfrm>
            <a:off x="6929454" y="6391797"/>
            <a:ext cx="357190" cy="3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89" r="267" b="20385"/>
          <a:stretch>
            <a:fillRect/>
          </a:stretch>
        </p:blipFill>
        <p:spPr bwMode="auto">
          <a:xfrm>
            <a:off x="7643834" y="6215082"/>
            <a:ext cx="275169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5" t="13934" r="64726" b="16195"/>
          <a:stretch>
            <a:fillRect/>
          </a:stretch>
        </p:blipFill>
        <p:spPr bwMode="auto">
          <a:xfrm>
            <a:off x="4672057" y="6286520"/>
            <a:ext cx="900075" cy="50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hr-HR" sz="2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Počeci EE u Hrvatskoj – EE projekti UNDP-a i GEF-a</a:t>
            </a:r>
            <a:r>
              <a:rPr lang="en-GB" sz="2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GB" sz="2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GB" sz="2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“Removing barriers to energy efficiency in Croatia”</a:t>
            </a:r>
            <a:endParaRPr lang="en-GB" sz="3000" b="1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28802"/>
            <a:ext cx="8393016" cy="366186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sz="1800" dirty="0" smtClean="0">
                <a:solidFill>
                  <a:srgbClr val="008000"/>
                </a:solidFill>
              </a:rPr>
              <a:t>Projekt iniciralo Ministarstvo gospodarstva i UNDP 2005 </a:t>
            </a:r>
          </a:p>
          <a:p>
            <a:pPr>
              <a:buFont typeface="Wingdings" pitchFamily="2" charset="2"/>
              <a:buChar char="q"/>
            </a:pPr>
            <a:r>
              <a:rPr lang="hr-HR" sz="1800" dirty="0" smtClean="0">
                <a:solidFill>
                  <a:srgbClr val="008000"/>
                </a:solidFill>
              </a:rPr>
              <a:t>Fokus projekta:</a:t>
            </a:r>
          </a:p>
          <a:p>
            <a:pPr lvl="1">
              <a:buNone/>
            </a:pPr>
            <a:r>
              <a:rPr lang="hr-HR" sz="1800" dirty="0" smtClean="0">
                <a:solidFill>
                  <a:srgbClr val="008000"/>
                </a:solidFill>
                <a:ea typeface="+mn-ea"/>
              </a:rPr>
              <a:t>Pregled stanja potrošnje energije i vode u svim zgradama javnog sektora</a:t>
            </a:r>
          </a:p>
          <a:p>
            <a:pPr>
              <a:buFont typeface="Wingdings" pitchFamily="2" charset="2"/>
              <a:buChar char="q"/>
            </a:pPr>
            <a:r>
              <a:rPr lang="hr-HR" sz="1800" dirty="0" smtClean="0">
                <a:solidFill>
                  <a:srgbClr val="008000"/>
                </a:solidFill>
              </a:rPr>
              <a:t>Razvijanje EE tržišta – </a:t>
            </a:r>
            <a:r>
              <a:rPr lang="hr-HR" sz="1800" dirty="0" err="1" smtClean="0">
                <a:solidFill>
                  <a:srgbClr val="008000"/>
                </a:solidFill>
              </a:rPr>
              <a:t>en</a:t>
            </a:r>
            <a:r>
              <a:rPr lang="hr-HR" sz="1800" dirty="0" smtClean="0">
                <a:solidFill>
                  <a:srgbClr val="008000"/>
                </a:solidFill>
              </a:rPr>
              <a:t>. certificiranje</a:t>
            </a:r>
            <a:endParaRPr lang="en-GB" sz="1800" dirty="0" smtClean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GB" sz="1800" dirty="0" smtClean="0">
                <a:solidFill>
                  <a:srgbClr val="008000"/>
                </a:solidFill>
                <a:ea typeface="+mn-ea"/>
              </a:rPr>
              <a:t>EE in cities, counties and  government buildings</a:t>
            </a:r>
            <a:r>
              <a:rPr lang="hr-HR" sz="1800" dirty="0" smtClean="0">
                <a:solidFill>
                  <a:srgbClr val="008000"/>
                </a:solidFill>
                <a:ea typeface="+mn-ea"/>
              </a:rPr>
              <a:t> – PUBLIC BUILDINGS</a:t>
            </a:r>
            <a:endParaRPr lang="en-GB" sz="1800" dirty="0" smtClean="0">
              <a:solidFill>
                <a:srgbClr val="008000"/>
              </a:solidFill>
              <a:ea typeface="+mn-ea"/>
            </a:endParaRPr>
          </a:p>
          <a:p>
            <a:pPr>
              <a:buFont typeface="Wingdings" pitchFamily="2" charset="2"/>
              <a:buChar char="q"/>
            </a:pPr>
            <a:r>
              <a:rPr lang="hr-HR" sz="1800" dirty="0" smtClean="0">
                <a:solidFill>
                  <a:srgbClr val="008000"/>
                </a:solidFill>
              </a:rPr>
              <a:t>Krajnji cilj</a:t>
            </a:r>
            <a:r>
              <a:rPr lang="en-GB" sz="1800" dirty="0" smtClean="0">
                <a:solidFill>
                  <a:srgbClr val="008000"/>
                </a:solidFill>
              </a:rPr>
              <a:t>:</a:t>
            </a:r>
            <a:endParaRPr lang="en-GB" sz="1800" dirty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hr-HR" sz="1800" dirty="0" smtClean="0">
                <a:solidFill>
                  <a:srgbClr val="008000"/>
                </a:solidFill>
                <a:ea typeface="+mn-ea"/>
              </a:rPr>
              <a:t>Smanjiti emisije CO2e kroz sistematski pristup gospodarenju energijom i transformaciju EE tržišta</a:t>
            </a:r>
            <a:endParaRPr lang="hr-HR" sz="1800" dirty="0">
              <a:solidFill>
                <a:srgbClr val="008000"/>
              </a:solidFill>
              <a:ea typeface="+mn-ea"/>
            </a:endParaRPr>
          </a:p>
          <a:p>
            <a:pPr>
              <a:buFont typeface="Wingdings" pitchFamily="2" charset="2"/>
              <a:buChar char="q"/>
            </a:pPr>
            <a:r>
              <a:rPr lang="hr-HR" sz="1800" dirty="0" smtClean="0">
                <a:solidFill>
                  <a:srgbClr val="008000"/>
                </a:solidFill>
              </a:rPr>
              <a:t>Javni sektor treba voditi građane i privatni sektor dobrim primjerom! </a:t>
            </a:r>
            <a:endParaRPr lang="hr-HR" sz="1800" dirty="0">
              <a:solidFill>
                <a:srgbClr val="008000"/>
              </a:solidFill>
            </a:endParaRPr>
          </a:p>
        </p:txBody>
      </p:sp>
      <p:pic>
        <p:nvPicPr>
          <p:cNvPr id="6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21" r="90119" b="8234"/>
          <a:stretch>
            <a:fillRect/>
          </a:stretch>
        </p:blipFill>
        <p:spPr bwMode="auto">
          <a:xfrm>
            <a:off x="3214694" y="6291304"/>
            <a:ext cx="928678" cy="4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ole 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19" t="19342" r="39769" b="18021"/>
          <a:stretch>
            <a:fillRect/>
          </a:stretch>
        </p:blipFill>
        <p:spPr bwMode="auto">
          <a:xfrm>
            <a:off x="5929322" y="6409913"/>
            <a:ext cx="714380" cy="37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81" t="21405" r="19847" b="22406"/>
          <a:stretch>
            <a:fillRect/>
          </a:stretch>
        </p:blipFill>
        <p:spPr bwMode="auto">
          <a:xfrm>
            <a:off x="6929454" y="6391797"/>
            <a:ext cx="357190" cy="3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89" r="267" b="20385"/>
          <a:stretch>
            <a:fillRect/>
          </a:stretch>
        </p:blipFill>
        <p:spPr bwMode="auto">
          <a:xfrm>
            <a:off x="7643834" y="6215082"/>
            <a:ext cx="275169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5" t="13934" r="64726" b="16195"/>
          <a:stretch>
            <a:fillRect/>
          </a:stretch>
        </p:blipFill>
        <p:spPr bwMode="auto">
          <a:xfrm>
            <a:off x="4672057" y="6286520"/>
            <a:ext cx="900075" cy="50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22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hr-HR" sz="30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Kako smo to postigli?</a:t>
            </a:r>
            <a:endParaRPr lang="en-GB" sz="3000" b="1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00108"/>
            <a:ext cx="3214710" cy="71438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hr-HR" sz="1800" dirty="0" smtClean="0">
                <a:solidFill>
                  <a:srgbClr val="008000"/>
                </a:solidFill>
              </a:rPr>
              <a:t>Energetska povelja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400" dirty="0" smtClean="0">
                <a:solidFill>
                  <a:srgbClr val="008000"/>
                </a:solidFill>
              </a:rPr>
              <a:t>– potpisalo 127 gradova i sve županije</a:t>
            </a:r>
            <a:r>
              <a:rPr lang="hr-HR" sz="1800" dirty="0" smtClean="0">
                <a:solidFill>
                  <a:srgbClr val="008000"/>
                </a:solidFill>
              </a:rPr>
              <a:t>	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214694" y="6215082"/>
            <a:ext cx="4704309" cy="571504"/>
            <a:chOff x="3214694" y="6215082"/>
            <a:chExt cx="4704309" cy="571504"/>
          </a:xfrm>
        </p:grpSpPr>
        <p:pic>
          <p:nvPicPr>
            <p:cNvPr id="5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721" r="90119" b="8234"/>
            <a:stretch>
              <a:fillRect/>
            </a:stretch>
          </p:blipFill>
          <p:spPr bwMode="auto">
            <a:xfrm>
              <a:off x="3214694" y="6291304"/>
              <a:ext cx="928678" cy="49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dole 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419" t="19342" r="39769" b="18021"/>
            <a:stretch>
              <a:fillRect/>
            </a:stretch>
          </p:blipFill>
          <p:spPr bwMode="auto">
            <a:xfrm>
              <a:off x="5929322" y="6409913"/>
              <a:ext cx="714380" cy="37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381" t="21405" r="19847" b="22406"/>
            <a:stretch>
              <a:fillRect/>
            </a:stretch>
          </p:blipFill>
          <p:spPr bwMode="auto">
            <a:xfrm>
              <a:off x="6929454" y="6391797"/>
              <a:ext cx="357190" cy="39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89" r="267" b="20385"/>
            <a:stretch>
              <a:fillRect/>
            </a:stretch>
          </p:blipFill>
          <p:spPr bwMode="auto">
            <a:xfrm>
              <a:off x="7643834" y="6215082"/>
              <a:ext cx="275169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45" t="13934" r="64726" b="16195"/>
            <a:stretch>
              <a:fillRect/>
            </a:stretch>
          </p:blipFill>
          <p:spPr bwMode="auto">
            <a:xfrm>
              <a:off x="4672057" y="6286520"/>
              <a:ext cx="900075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 descr="povelj final sa grbom h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2752914" cy="402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86314" y="1071546"/>
            <a:ext cx="32147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Sudionici SGE 	</a:t>
            </a:r>
          </a:p>
        </p:txBody>
      </p:sp>
      <p:graphicFrame>
        <p:nvGraphicFramePr>
          <p:cNvPr id="12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2452239"/>
              </p:ext>
            </p:extLst>
          </p:nvPr>
        </p:nvGraphicFramePr>
        <p:xfrm>
          <a:off x="4071934" y="1500174"/>
          <a:ext cx="4298711" cy="1890808"/>
        </p:xfrm>
        <a:graphic>
          <a:graphicData uri="http://schemas.openxmlformats.org/drawingml/2006/table">
            <a:tbl>
              <a:tblPr/>
              <a:tblGrid>
                <a:gridCol w="1182422"/>
                <a:gridCol w="960718"/>
                <a:gridCol w="1001572"/>
                <a:gridCol w="1153999"/>
              </a:tblGrid>
              <a:tr h="3797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Gradovi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Županije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Ukupno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47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Pismo namjere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20 (20)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11</a:t>
                      </a:r>
                      <a:r>
                        <a:rPr kumimoji="0" lang="hr-H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(147)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398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Stanovnika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2.680.000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2.680.000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338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EE</a:t>
                      </a:r>
                      <a:r>
                        <a:rPr kumimoji="0" lang="hr-H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tim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19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EE</a:t>
                      </a:r>
                      <a:r>
                        <a:rPr kumimoji="0" lang="hr-H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ureda</a:t>
                      </a: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0" y="3929066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Sudionici HIO</a:t>
            </a:r>
          </a:p>
        </p:txBody>
      </p:sp>
      <p:graphicFrame>
        <p:nvGraphicFramePr>
          <p:cNvPr id="1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8895894"/>
              </p:ext>
            </p:extLst>
          </p:nvPr>
        </p:nvGraphicFramePr>
        <p:xfrm>
          <a:off x="4071934" y="4357694"/>
          <a:ext cx="4336976" cy="1285884"/>
        </p:xfrm>
        <a:graphic>
          <a:graphicData uri="http://schemas.openxmlformats.org/drawingml/2006/table">
            <a:tbl>
              <a:tblPr/>
              <a:tblGrid>
                <a:gridCol w="1848168"/>
                <a:gridCol w="2488808"/>
              </a:tblGrid>
              <a:tr h="321822">
                <a:tc>
                  <a:txBody>
                    <a:bodyPr/>
                    <a:lstStyle/>
                    <a:p>
                      <a:r>
                        <a:rPr kumimoji="0" lang="hr-HR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Pismo namjere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Sva ministarstva </a:t>
                      </a: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18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Registar zgrada</a:t>
                      </a:r>
                      <a:endParaRPr kumimoji="0" lang="en-GB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Preko </a:t>
                      </a: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3750 </a:t>
                      </a:r>
                      <a:r>
                        <a:rPr kumimoji="0" lang="hr-HR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zgrada</a:t>
                      </a:r>
                      <a:endParaRPr kumimoji="0" lang="en-GB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9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Education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Preko </a:t>
                      </a: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8000 </a:t>
                      </a:r>
                      <a:r>
                        <a:rPr kumimoji="0" lang="hr-HR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educiranih osoba</a:t>
                      </a:r>
                      <a:endParaRPr kumimoji="0" lang="en-GB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Uštede bez ulaganja</a:t>
                      </a:r>
                      <a:endParaRPr kumimoji="0" lang="en-GB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38.1 </a:t>
                      </a:r>
                      <a:r>
                        <a:rPr kumimoji="0" lang="hr-HR" sz="14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mil</a:t>
                      </a:r>
                      <a:r>
                        <a:rPr kumimoji="0" 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HRK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056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21" r="90119" b="8234"/>
          <a:stretch>
            <a:fillRect/>
          </a:stretch>
        </p:blipFill>
        <p:spPr bwMode="auto">
          <a:xfrm>
            <a:off x="3214694" y="6291304"/>
            <a:ext cx="928678" cy="4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ole 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19" t="19342" r="39769" b="18021"/>
          <a:stretch>
            <a:fillRect/>
          </a:stretch>
        </p:blipFill>
        <p:spPr bwMode="auto">
          <a:xfrm>
            <a:off x="5929322" y="6409913"/>
            <a:ext cx="714380" cy="37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81" t="21405" r="19847" b="22406"/>
          <a:stretch>
            <a:fillRect/>
          </a:stretch>
        </p:blipFill>
        <p:spPr bwMode="auto">
          <a:xfrm>
            <a:off x="6929454" y="6391797"/>
            <a:ext cx="357190" cy="3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89" r="267" b="20385"/>
          <a:stretch>
            <a:fillRect/>
          </a:stretch>
        </p:blipFill>
        <p:spPr bwMode="auto">
          <a:xfrm>
            <a:off x="7643834" y="6215082"/>
            <a:ext cx="275169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ole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45" t="13934" r="64726" b="16195"/>
          <a:stretch>
            <a:fillRect/>
          </a:stretch>
        </p:blipFill>
        <p:spPr bwMode="auto">
          <a:xfrm>
            <a:off x="4672057" y="6286520"/>
            <a:ext cx="900075" cy="50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ISGE – moćni alat u snimci stanja</a:t>
            </a:r>
            <a:endParaRPr lang="en-US" sz="30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02_S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214422"/>
            <a:ext cx="4422519" cy="45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matija.vajdic\My Documents\1 UNDP\_ISGE\Pravila\isgelog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2000240"/>
            <a:ext cx="3012913" cy="200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5720" y="4286256"/>
            <a:ext cx="40005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Informacijski</a:t>
            </a:r>
            <a:r>
              <a:rPr kumimoji="0" lang="hr-HR" sz="16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sustav za gospodarenje E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r-HR" sz="1600" kern="0" baseline="0" dirty="0" smtClean="0">
                <a:solidFill>
                  <a:srgbClr val="008000"/>
                </a:solidFill>
              </a:rPr>
              <a:t>Sadrži preko 11000 zgrada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r-HR" sz="16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Obučeno preko 3500 ljudi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r-HR" sz="1600" kern="0" baseline="0" dirty="0" smtClean="0">
                <a:solidFill>
                  <a:srgbClr val="008000"/>
                </a:solidFill>
              </a:rPr>
              <a:t>Upisano preko 1.000.000</a:t>
            </a:r>
            <a:r>
              <a:rPr lang="hr-HR" sz="1600" kern="0" dirty="0" smtClean="0">
                <a:solidFill>
                  <a:srgbClr val="008000"/>
                </a:solidFill>
              </a:rPr>
              <a:t> računa!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9649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34" y="1142984"/>
            <a:ext cx="80724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više od 40 % energije u Hrvatskoj utroši se u zgradama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 80 % potrošnje energije troši se za grijanje i hlađenje, te PTV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 85 % zgrada ne zadovoljava sadašnje propise o toplinskoj zaštiti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 pri rekonstrukciji zgrada mogu se postići uštede energije do 90 %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 rekonstrukcijom se povećava ugoda boravka u zgradi i vrijednost objekta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Razvoj tržišta, poticanje </a:t>
            </a:r>
            <a:r>
              <a:rPr lang="hr-HR" kern="0" dirty="0" err="1" smtClean="0">
                <a:solidFill>
                  <a:srgbClr val="008000"/>
                </a:solidFill>
              </a:rPr>
              <a:t>tzv</a:t>
            </a:r>
            <a:r>
              <a:rPr lang="hr-HR" kern="0" dirty="0" smtClean="0">
                <a:solidFill>
                  <a:srgbClr val="008000"/>
                </a:solidFill>
              </a:rPr>
              <a:t>. ‘</a:t>
            </a:r>
            <a:r>
              <a:rPr lang="hr-HR" kern="0" dirty="0" err="1" smtClean="0">
                <a:solidFill>
                  <a:srgbClr val="008000"/>
                </a:solidFill>
              </a:rPr>
              <a:t>tripple</a:t>
            </a:r>
            <a:r>
              <a:rPr lang="hr-HR" kern="0" dirty="0" smtClean="0">
                <a:solidFill>
                  <a:srgbClr val="008000"/>
                </a:solidFill>
              </a:rPr>
              <a:t> </a:t>
            </a:r>
            <a:r>
              <a:rPr lang="hr-HR" kern="0" dirty="0" err="1" smtClean="0">
                <a:solidFill>
                  <a:srgbClr val="008000"/>
                </a:solidFill>
              </a:rPr>
              <a:t>bottom</a:t>
            </a:r>
            <a:r>
              <a:rPr lang="hr-HR" kern="0" dirty="0" smtClean="0">
                <a:solidFill>
                  <a:srgbClr val="008000"/>
                </a:solidFill>
              </a:rPr>
              <a:t> line’ ekonomije</a:t>
            </a:r>
          </a:p>
        </p:txBody>
      </p:sp>
      <p:pic>
        <p:nvPicPr>
          <p:cNvPr id="291842" name="Picture 2" descr="http://www.ee.undp.hr/assets/images/post/714/list/image/pravilno_gospodarenje_energijom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2955576" cy="2138368"/>
          </a:xfrm>
          <a:prstGeom prst="rect">
            <a:avLst/>
          </a:prstGeom>
          <a:noFill/>
        </p:spPr>
      </p:pic>
      <p:pic>
        <p:nvPicPr>
          <p:cNvPr id="291844" name="Picture 4" descr="http://oneinabillionblog.files.wordpress.com/2012/06/green-invest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3181344" cy="2123398"/>
          </a:xfrm>
          <a:prstGeom prst="rect">
            <a:avLst/>
          </a:prstGeom>
          <a:noFill/>
        </p:spPr>
      </p:pic>
      <p:grpSp>
        <p:nvGrpSpPr>
          <p:cNvPr id="2" name="Group 9"/>
          <p:cNvGrpSpPr/>
          <p:nvPr/>
        </p:nvGrpSpPr>
        <p:grpSpPr>
          <a:xfrm>
            <a:off x="3214694" y="6215082"/>
            <a:ext cx="4704309" cy="571504"/>
            <a:chOff x="3214694" y="6215082"/>
            <a:chExt cx="4704309" cy="571504"/>
          </a:xfrm>
        </p:grpSpPr>
        <p:pic>
          <p:nvPicPr>
            <p:cNvPr id="11" name="Picture 3" descr="dole la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721" r="90119" b="8234"/>
            <a:stretch>
              <a:fillRect/>
            </a:stretch>
          </p:blipFill>
          <p:spPr bwMode="auto">
            <a:xfrm>
              <a:off x="3214694" y="6291304"/>
              <a:ext cx="928678" cy="49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dole la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419" t="19342" r="39769" b="18021"/>
            <a:stretch>
              <a:fillRect/>
            </a:stretch>
          </p:blipFill>
          <p:spPr bwMode="auto">
            <a:xfrm>
              <a:off x="5929322" y="6409913"/>
              <a:ext cx="714380" cy="37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dole la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381" t="21405" r="19847" b="22406"/>
            <a:stretch>
              <a:fillRect/>
            </a:stretch>
          </p:blipFill>
          <p:spPr bwMode="auto">
            <a:xfrm>
              <a:off x="6929454" y="6391797"/>
              <a:ext cx="357190" cy="39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dole la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89" r="267" b="20385"/>
            <a:stretch>
              <a:fillRect/>
            </a:stretch>
          </p:blipFill>
          <p:spPr bwMode="auto">
            <a:xfrm>
              <a:off x="7643834" y="6215082"/>
              <a:ext cx="275169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ole lan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45" t="13934" r="64726" b="16195"/>
            <a:stretch>
              <a:fillRect/>
            </a:stretch>
          </p:blipFill>
          <p:spPr bwMode="auto">
            <a:xfrm>
              <a:off x="4672057" y="6286520"/>
              <a:ext cx="900075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85720" y="571480"/>
            <a:ext cx="84963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 smtClean="0">
                <a:latin typeface="Calibri" pitchFamily="34" charset="0"/>
              </a:rPr>
              <a:t>Prilike</a:t>
            </a:r>
            <a:r>
              <a:rPr lang="hr-HR" sz="3000" b="1" dirty="0" smtClean="0">
                <a:latin typeface="Calibri" pitchFamily="34" charset="0"/>
              </a:rPr>
              <a:t> </a:t>
            </a:r>
            <a:r>
              <a:rPr lang="hr-HR" sz="2400" b="1" dirty="0" smtClean="0">
                <a:latin typeface="Calibri" pitchFamily="34" charset="0"/>
              </a:rPr>
              <a:t>i izazovi</a:t>
            </a:r>
            <a:endParaRPr lang="en-GB" sz="24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1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1142984"/>
            <a:ext cx="80724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vi-VN" kern="0" dirty="0" smtClean="0">
                <a:solidFill>
                  <a:srgbClr val="008000"/>
                </a:solidFill>
              </a:rPr>
              <a:t>nedovoljno razvijena svijest o potrebi štednje energije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vi-VN" kern="0" dirty="0" smtClean="0">
                <a:solidFill>
                  <a:srgbClr val="008000"/>
                </a:solidFill>
              </a:rPr>
              <a:t>nerazvijeni instrumenti financiranja EE aktivnosti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vi-VN" kern="0" dirty="0" smtClean="0">
                <a:solidFill>
                  <a:srgbClr val="008000"/>
                </a:solidFill>
              </a:rPr>
              <a:t>tek se razvija model za provedbu </a:t>
            </a:r>
            <a:r>
              <a:rPr lang="hr-HR" kern="0" dirty="0" smtClean="0">
                <a:solidFill>
                  <a:srgbClr val="008000"/>
                </a:solidFill>
              </a:rPr>
              <a:t>rekonstrukcije</a:t>
            </a:r>
            <a:endParaRPr lang="vi-VN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vi-VN" kern="0" dirty="0" smtClean="0">
                <a:solidFill>
                  <a:srgbClr val="008000"/>
                </a:solidFill>
              </a:rPr>
              <a:t>nedostatak specifičnih znanja i inovacije kod svih aktera, od vlasnika objekata, projektanata, do izvođača radova 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Troškovi energenata još nisu realni! 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Po EPBD direktivi (2010/31/EU) sve nove zgrade od 31.12.2020. trebaju biti „</a:t>
            </a:r>
            <a:r>
              <a:rPr lang="hr-HR" kern="0" dirty="0" err="1" smtClean="0">
                <a:solidFill>
                  <a:srgbClr val="008000"/>
                </a:solidFill>
              </a:rPr>
              <a:t>nearly</a:t>
            </a:r>
            <a:r>
              <a:rPr lang="hr-HR" kern="0" dirty="0" smtClean="0">
                <a:solidFill>
                  <a:srgbClr val="008000"/>
                </a:solidFill>
              </a:rPr>
              <a:t> zero energy“ = visok stupanj EE + OIE</a:t>
            </a:r>
          </a:p>
          <a:p>
            <a:pPr marL="342900" indent="-342900">
              <a:buClr>
                <a:srgbClr val="FFCC00"/>
              </a:buClr>
            </a:pPr>
            <a:endParaRPr lang="hr-HR" kern="0" dirty="0" smtClean="0">
              <a:solidFill>
                <a:srgbClr val="008000"/>
              </a:solidFill>
            </a:endParaRPr>
          </a:p>
          <a:p>
            <a:pPr marL="342900" indent="-342900">
              <a:buClr>
                <a:srgbClr val="FFCC00"/>
              </a:buClr>
            </a:pPr>
            <a:r>
              <a:rPr lang="hr-HR" kern="0" dirty="0" smtClean="0">
                <a:solidFill>
                  <a:srgbClr val="008000"/>
                </a:solidFill>
              </a:rPr>
              <a:t>Potreban je posve novi, multidisciplinarni pristup!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14694" y="6215082"/>
            <a:ext cx="4704309" cy="571504"/>
            <a:chOff x="3214694" y="6215082"/>
            <a:chExt cx="4704309" cy="571504"/>
          </a:xfrm>
        </p:grpSpPr>
        <p:pic>
          <p:nvPicPr>
            <p:cNvPr id="11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721" r="90119" b="8234"/>
            <a:stretch>
              <a:fillRect/>
            </a:stretch>
          </p:blipFill>
          <p:spPr bwMode="auto">
            <a:xfrm>
              <a:off x="3214694" y="6291304"/>
              <a:ext cx="928678" cy="49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dole 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419" t="19342" r="39769" b="18021"/>
            <a:stretch>
              <a:fillRect/>
            </a:stretch>
          </p:blipFill>
          <p:spPr bwMode="auto">
            <a:xfrm>
              <a:off x="5929322" y="6409913"/>
              <a:ext cx="714380" cy="37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381" t="21405" r="19847" b="22406"/>
            <a:stretch>
              <a:fillRect/>
            </a:stretch>
          </p:blipFill>
          <p:spPr bwMode="auto">
            <a:xfrm>
              <a:off x="6929454" y="6391797"/>
              <a:ext cx="357190" cy="39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89" r="267" b="20385"/>
            <a:stretch>
              <a:fillRect/>
            </a:stretch>
          </p:blipFill>
          <p:spPr bwMode="auto">
            <a:xfrm>
              <a:off x="7643834" y="6215082"/>
              <a:ext cx="275169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45" t="13934" r="64726" b="16195"/>
            <a:stretch>
              <a:fillRect/>
            </a:stretch>
          </p:blipFill>
          <p:spPr bwMode="auto">
            <a:xfrm>
              <a:off x="4672057" y="6286520"/>
              <a:ext cx="900075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23528" y="476672"/>
            <a:ext cx="84963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dirty="0" smtClean="0">
                <a:latin typeface="Calibri" pitchFamily="34" charset="0"/>
              </a:rPr>
              <a:t>Prilike i </a:t>
            </a:r>
            <a:r>
              <a:rPr lang="hr-HR" sz="3600" b="1" dirty="0" smtClean="0">
                <a:latin typeface="Calibri" pitchFamily="34" charset="0"/>
              </a:rPr>
              <a:t>izazovi</a:t>
            </a:r>
            <a:endParaRPr lang="en-GB" sz="3600" b="1" dirty="0" smtClean="0">
              <a:latin typeface="Calibri" pitchFamily="34" charset="0"/>
            </a:endParaRPr>
          </a:p>
        </p:txBody>
      </p:sp>
      <p:pic>
        <p:nvPicPr>
          <p:cNvPr id="291848" name="Picture 8" descr="https://encrypted-tbn0.gstatic.com/images?q=tbn:ANd9GcRk9KRljoUffo7bnfkN03b_9xrAk18WJqABxSdnJ2dTvmoeTw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857232"/>
            <a:ext cx="1681157" cy="125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1850" name="Picture 10" descr="http://occ.governee.cere.net/wp-content/uploads/hous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14818"/>
            <a:ext cx="1981185" cy="151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31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34" y="1357298"/>
            <a:ext cx="80724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vi-VN" kern="0" dirty="0" smtClean="0">
                <a:solidFill>
                  <a:srgbClr val="008000"/>
                </a:solidFill>
              </a:rPr>
              <a:t>80% od ukupnog br</a:t>
            </a:r>
            <a:r>
              <a:rPr lang="hr-HR" kern="0" dirty="0" smtClean="0">
                <a:solidFill>
                  <a:srgbClr val="008000"/>
                </a:solidFill>
              </a:rPr>
              <a:t>.</a:t>
            </a:r>
            <a:r>
              <a:rPr lang="vi-VN" kern="0" dirty="0" smtClean="0">
                <a:solidFill>
                  <a:srgbClr val="008000"/>
                </a:solidFill>
              </a:rPr>
              <a:t> stambenih jedinica u  </a:t>
            </a:r>
            <a:r>
              <a:rPr lang="hr-HR" kern="0" dirty="0" smtClean="0">
                <a:solidFill>
                  <a:srgbClr val="008000"/>
                </a:solidFill>
              </a:rPr>
              <a:t>RH</a:t>
            </a:r>
            <a:r>
              <a:rPr lang="vi-VN" kern="0" dirty="0" smtClean="0">
                <a:solidFill>
                  <a:srgbClr val="008000"/>
                </a:solidFill>
              </a:rPr>
              <a:t> uklapa se u jednu od </a:t>
            </a:r>
            <a:r>
              <a:rPr lang="hr-HR" kern="0" dirty="0" smtClean="0">
                <a:solidFill>
                  <a:srgbClr val="008000"/>
                </a:solidFill>
              </a:rPr>
              <a:t>dva</a:t>
            </a:r>
            <a:r>
              <a:rPr lang="vi-VN" kern="0" dirty="0" smtClean="0">
                <a:solidFill>
                  <a:srgbClr val="008000"/>
                </a:solidFill>
              </a:rPr>
              <a:t> najniže </a:t>
            </a:r>
            <a:r>
              <a:rPr lang="hr-HR" kern="0" dirty="0" smtClean="0">
                <a:solidFill>
                  <a:srgbClr val="008000"/>
                </a:solidFill>
              </a:rPr>
              <a:t>energetska razreda! </a:t>
            </a:r>
            <a:r>
              <a:rPr lang="vi-VN" kern="0" dirty="0" smtClean="0">
                <a:solidFill>
                  <a:srgbClr val="008000"/>
                </a:solidFill>
              </a:rPr>
              <a:t>(200-250 kWh/m2 </a:t>
            </a:r>
            <a:r>
              <a:rPr lang="hr-HR" kern="0" dirty="0" smtClean="0">
                <a:solidFill>
                  <a:srgbClr val="008000"/>
                </a:solidFill>
              </a:rPr>
              <a:t>za grijanje godišnje</a:t>
            </a:r>
            <a:r>
              <a:rPr lang="vi-VN" kern="0" dirty="0" smtClean="0">
                <a:solidFill>
                  <a:srgbClr val="008000"/>
                </a:solidFill>
              </a:rPr>
              <a:t>) </a:t>
            </a:r>
            <a:endParaRPr lang="hr-HR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hr-HR" kern="0" dirty="0" smtClean="0">
                <a:solidFill>
                  <a:srgbClr val="008000"/>
                </a:solidFill>
              </a:rPr>
              <a:t>Oko 75 % zgrada ne zadovoljava sadašnje standarde gradnje!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14694" y="6215082"/>
            <a:ext cx="4704309" cy="571504"/>
            <a:chOff x="3214694" y="6215082"/>
            <a:chExt cx="4704309" cy="571504"/>
          </a:xfrm>
        </p:grpSpPr>
        <p:pic>
          <p:nvPicPr>
            <p:cNvPr id="11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721" r="90119" b="8234"/>
            <a:stretch>
              <a:fillRect/>
            </a:stretch>
          </p:blipFill>
          <p:spPr bwMode="auto">
            <a:xfrm>
              <a:off x="3214694" y="6291304"/>
              <a:ext cx="928678" cy="49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dole 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419" t="19342" r="39769" b="18021"/>
            <a:stretch>
              <a:fillRect/>
            </a:stretch>
          </p:blipFill>
          <p:spPr bwMode="auto">
            <a:xfrm>
              <a:off x="5929322" y="6409913"/>
              <a:ext cx="714380" cy="37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381" t="21405" r="19847" b="22406"/>
            <a:stretch>
              <a:fillRect/>
            </a:stretch>
          </p:blipFill>
          <p:spPr bwMode="auto">
            <a:xfrm>
              <a:off x="6929454" y="6391797"/>
              <a:ext cx="357190" cy="39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89" r="267" b="20385"/>
            <a:stretch>
              <a:fillRect/>
            </a:stretch>
          </p:blipFill>
          <p:spPr bwMode="auto">
            <a:xfrm>
              <a:off x="7643834" y="6215082"/>
              <a:ext cx="275169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45" t="13934" r="64726" b="16195"/>
            <a:stretch>
              <a:fillRect/>
            </a:stretch>
          </p:blipFill>
          <p:spPr bwMode="auto">
            <a:xfrm>
              <a:off x="4672057" y="6286520"/>
              <a:ext cx="900075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57158" y="500042"/>
            <a:ext cx="84963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 smtClean="0">
                <a:latin typeface="Calibri" pitchFamily="34" charset="0"/>
              </a:rPr>
              <a:t>Ekonomski potencijal</a:t>
            </a:r>
            <a:endParaRPr lang="en-GB" sz="3600" b="1" dirty="0" smtClean="0">
              <a:latin typeface="Calibri" pitchFamily="34" charset="0"/>
            </a:endParaRPr>
          </a:p>
        </p:txBody>
      </p:sp>
      <p:pic>
        <p:nvPicPr>
          <p:cNvPr id="356354" name="Picture 2" descr="http://indoorenvironment.org/wp-content/uploads/2012/10/ID-10071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357562"/>
            <a:ext cx="3024182" cy="201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6553169"/>
              </p:ext>
            </p:extLst>
          </p:nvPr>
        </p:nvGraphicFramePr>
        <p:xfrm>
          <a:off x="857224" y="2714620"/>
          <a:ext cx="4460878" cy="30784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14003"/>
                <a:gridCol w="2246875"/>
              </a:tblGrid>
              <a:tr h="2100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Trošak za</a:t>
                      </a:r>
                      <a:r>
                        <a:rPr lang="hr-HR" sz="1600" kern="0" baseline="0" dirty="0" smtClean="0">
                          <a:solidFill>
                            <a:srgbClr val="336600"/>
                          </a:solidFill>
                        </a:rPr>
                        <a:t> energiju u RH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 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  <a:sym typeface="Symbol"/>
                        </a:rPr>
                        <a:t>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 15% BDP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62848">
                <a:tc>
                  <a:txBody>
                    <a:bodyPr/>
                    <a:lstStyle/>
                    <a:p>
                      <a:pPr algn="ctr"/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Trošak za energiju</a:t>
                      </a:r>
                      <a:r>
                        <a:rPr lang="hr-HR" sz="1600" kern="0" baseline="0" dirty="0" smtClean="0">
                          <a:solidFill>
                            <a:srgbClr val="336600"/>
                          </a:solidFill>
                        </a:rPr>
                        <a:t> u</a:t>
                      </a:r>
                      <a:r>
                        <a:rPr lang="en-GB" sz="1600" kern="0" noProof="0" dirty="0" smtClean="0">
                          <a:solidFill>
                            <a:srgbClr val="336600"/>
                          </a:solidFill>
                        </a:rPr>
                        <a:t> 2009.</a:t>
                      </a:r>
                      <a:endParaRPr lang="en-GB" sz="1600" kern="0" noProof="0" dirty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0" dirty="0" smtClean="0">
                          <a:solidFill>
                            <a:srgbClr val="336600"/>
                          </a:solidFill>
                          <a:sym typeface="Symbol"/>
                        </a:rPr>
                        <a:t> 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50 </a:t>
                      </a: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milijardi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 </a:t>
                      </a:r>
                      <a:r>
                        <a:rPr lang="en-GB" sz="1600" kern="0" dirty="0" err="1" smtClean="0">
                          <a:solidFill>
                            <a:srgbClr val="336600"/>
                          </a:solidFill>
                        </a:rPr>
                        <a:t>kuna</a:t>
                      </a:r>
                      <a:endParaRPr lang="en-GB" sz="1600" kern="0" dirty="0" smtClean="0">
                        <a:solidFill>
                          <a:srgbClr val="336600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(6,5 </a:t>
                      </a: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milijardi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 €)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0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Od čega u gradovima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0" smtClean="0">
                          <a:solidFill>
                            <a:srgbClr val="336600"/>
                          </a:solidFill>
                        </a:rPr>
                        <a:t>50%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ili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 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  <a:sym typeface="Symbol"/>
                        </a:rPr>
                        <a:t> 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25 </a:t>
                      </a: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milijardi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 </a:t>
                      </a:r>
                      <a:r>
                        <a:rPr lang="en-GB" sz="1600" kern="0" dirty="0" err="1" smtClean="0">
                          <a:solidFill>
                            <a:srgbClr val="336600"/>
                          </a:solidFill>
                        </a:rPr>
                        <a:t>kuna</a:t>
                      </a:r>
                      <a:endParaRPr lang="en-GB" sz="1600" kern="0" dirty="0" smtClean="0">
                        <a:solidFill>
                          <a:srgbClr val="336600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(3,25 </a:t>
                      </a: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milijardi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 €)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Potencijal uštede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30%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ili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0" dirty="0" smtClean="0">
                          <a:solidFill>
                            <a:srgbClr val="336600"/>
                          </a:solidFill>
                          <a:sym typeface="Symbol"/>
                        </a:rPr>
                        <a:t> 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7,5 </a:t>
                      </a: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milijardi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 </a:t>
                      </a:r>
                      <a:r>
                        <a:rPr lang="en-GB" sz="1600" kern="0" dirty="0" err="1" smtClean="0">
                          <a:solidFill>
                            <a:srgbClr val="336600"/>
                          </a:solidFill>
                        </a:rPr>
                        <a:t>kuna</a:t>
                      </a:r>
                      <a:endParaRPr lang="en-GB" sz="1600" kern="0" dirty="0" smtClean="0">
                        <a:solidFill>
                          <a:srgbClr val="336600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(1 </a:t>
                      </a:r>
                      <a:r>
                        <a:rPr lang="hr-HR" sz="1600" kern="0" dirty="0" smtClean="0">
                          <a:solidFill>
                            <a:srgbClr val="336600"/>
                          </a:solidFill>
                        </a:rPr>
                        <a:t>milijarda</a:t>
                      </a: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 €)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0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0" dirty="0" smtClean="0">
                          <a:solidFill>
                            <a:srgbClr val="336600"/>
                          </a:solidFill>
                        </a:rPr>
                        <a:t>= 2,25% BDP</a:t>
                      </a:r>
                      <a:endParaRPr lang="en-GB" sz="1600" kern="0" dirty="0" smtClean="0">
                        <a:solidFill>
                          <a:srgbClr val="33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31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07249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vi-VN" kern="0" dirty="0" smtClean="0">
                <a:solidFill>
                  <a:srgbClr val="008000"/>
                </a:solidFill>
              </a:rPr>
              <a:t>rekonstrukcija dječjih jaslica Ivančica</a:t>
            </a:r>
            <a:endParaRPr lang="hr-HR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</a:pPr>
            <a:r>
              <a:rPr lang="vi-VN" kern="0" dirty="0" smtClean="0">
                <a:solidFill>
                  <a:srgbClr val="008000"/>
                </a:solidFill>
              </a:rPr>
              <a:t>– partneri grad Osijek i </a:t>
            </a:r>
            <a:r>
              <a:rPr lang="hr-HR" kern="0" dirty="0" smtClean="0">
                <a:solidFill>
                  <a:srgbClr val="008000"/>
                </a:solidFill>
              </a:rPr>
              <a:t>EIHP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</a:pPr>
            <a:r>
              <a:rPr lang="vi-VN" kern="0" dirty="0" smtClean="0">
                <a:solidFill>
                  <a:srgbClr val="008000"/>
                </a:solidFill>
              </a:rPr>
              <a:t>– ostvarene uštede energije i fin</a:t>
            </a:r>
            <a:r>
              <a:rPr lang="hr-HR" kern="0" dirty="0" smtClean="0">
                <a:solidFill>
                  <a:srgbClr val="008000"/>
                </a:solidFill>
              </a:rPr>
              <a:t>.</a:t>
            </a:r>
            <a:r>
              <a:rPr lang="vi-VN" kern="0" dirty="0" smtClean="0">
                <a:solidFill>
                  <a:srgbClr val="008000"/>
                </a:solidFill>
              </a:rPr>
              <a:t> uštede 75 </a:t>
            </a:r>
            <a:r>
              <a:rPr lang="hr-HR" kern="0" dirty="0" smtClean="0">
                <a:solidFill>
                  <a:srgbClr val="008000"/>
                </a:solidFill>
              </a:rPr>
              <a:t>%</a:t>
            </a:r>
            <a:r>
              <a:rPr lang="vi-VN" kern="0" dirty="0" smtClean="0">
                <a:solidFill>
                  <a:srgbClr val="008000"/>
                </a:solidFill>
              </a:rPr>
              <a:t> </a:t>
            </a:r>
            <a:endParaRPr lang="hr-HR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</a:pPr>
            <a:r>
              <a:rPr lang="vi-VN" kern="0" dirty="0" smtClean="0">
                <a:solidFill>
                  <a:srgbClr val="008000"/>
                </a:solidFill>
              </a:rPr>
              <a:t>– povrat kraći od 8 godina </a:t>
            </a:r>
            <a:endParaRPr lang="hr-HR" kern="0" dirty="0" smtClean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PRIJE:    ►</a:t>
            </a:r>
            <a:r>
              <a:rPr lang="hr-HR" b="1" dirty="0" smtClean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238.531 kWh </a:t>
            </a:r>
            <a:r>
              <a:rPr lang="en-US" b="1" dirty="0" err="1" smtClean="0">
                <a:solidFill>
                  <a:schemeClr val="bg2"/>
                </a:solidFill>
              </a:rPr>
              <a:t>ili</a:t>
            </a:r>
            <a:r>
              <a:rPr lang="hr-HR" b="1" dirty="0" smtClean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278 kWh/m2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NAKON:</a:t>
            </a:r>
            <a:r>
              <a:rPr lang="hr-HR" b="1" dirty="0" smtClean="0">
                <a:solidFill>
                  <a:schemeClr val="bg2"/>
                </a:solidFill>
              </a:rPr>
              <a:t>  </a:t>
            </a:r>
            <a:r>
              <a:rPr lang="en-US" b="1" dirty="0" smtClean="0">
                <a:solidFill>
                  <a:schemeClr val="bg2"/>
                </a:solidFill>
              </a:rPr>
              <a:t>►</a:t>
            </a:r>
            <a:r>
              <a:rPr lang="hr-HR" b="1" dirty="0" smtClean="0">
                <a:solidFill>
                  <a:schemeClr val="bg2"/>
                </a:solidFill>
              </a:rPr>
              <a:t>   </a:t>
            </a:r>
            <a:r>
              <a:rPr lang="en-US" b="1" dirty="0" smtClean="0">
                <a:solidFill>
                  <a:schemeClr val="bg2"/>
                </a:solidFill>
              </a:rPr>
              <a:t>61.790 kWh </a:t>
            </a:r>
            <a:r>
              <a:rPr lang="en-US" b="1" dirty="0" err="1" smtClean="0">
                <a:solidFill>
                  <a:schemeClr val="bg2"/>
                </a:solidFill>
              </a:rPr>
              <a:t>ili</a:t>
            </a:r>
            <a:r>
              <a:rPr lang="hr-HR" b="1" dirty="0" smtClean="0">
                <a:solidFill>
                  <a:schemeClr val="bg2"/>
                </a:solidFill>
              </a:rPr>
              <a:t>   </a:t>
            </a:r>
            <a:r>
              <a:rPr lang="en-US" b="1" dirty="0" smtClean="0">
                <a:solidFill>
                  <a:schemeClr val="bg2"/>
                </a:solidFill>
              </a:rPr>
              <a:t>72 kWh/m2</a:t>
            </a:r>
            <a:endParaRPr lang="hr-HR" b="1" dirty="0" smtClean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</a:pPr>
            <a:endParaRPr lang="vi-VN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14694" y="6215082"/>
            <a:ext cx="4704309" cy="571504"/>
            <a:chOff x="3214694" y="6215082"/>
            <a:chExt cx="4704309" cy="571504"/>
          </a:xfrm>
        </p:grpSpPr>
        <p:pic>
          <p:nvPicPr>
            <p:cNvPr id="11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721" r="90119" b="8234"/>
            <a:stretch>
              <a:fillRect/>
            </a:stretch>
          </p:blipFill>
          <p:spPr bwMode="auto">
            <a:xfrm>
              <a:off x="3214694" y="6291304"/>
              <a:ext cx="928678" cy="49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dole l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419" t="19342" r="39769" b="18021"/>
            <a:stretch>
              <a:fillRect/>
            </a:stretch>
          </p:blipFill>
          <p:spPr bwMode="auto">
            <a:xfrm>
              <a:off x="5929322" y="6409913"/>
              <a:ext cx="714380" cy="37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381" t="21405" r="19847" b="22406"/>
            <a:stretch>
              <a:fillRect/>
            </a:stretch>
          </p:blipFill>
          <p:spPr bwMode="auto">
            <a:xfrm>
              <a:off x="6929454" y="6391797"/>
              <a:ext cx="357190" cy="39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89" r="267" b="20385"/>
            <a:stretch>
              <a:fillRect/>
            </a:stretch>
          </p:blipFill>
          <p:spPr bwMode="auto">
            <a:xfrm>
              <a:off x="7643834" y="6215082"/>
              <a:ext cx="275169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ole 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45" t="13934" r="64726" b="16195"/>
            <a:stretch>
              <a:fillRect/>
            </a:stretch>
          </p:blipFill>
          <p:spPr bwMode="auto">
            <a:xfrm>
              <a:off x="4672057" y="6286520"/>
              <a:ext cx="900075" cy="50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23528" y="404664"/>
            <a:ext cx="84963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dirty="0" smtClean="0">
                <a:latin typeface="Calibri" pitchFamily="34" charset="0"/>
              </a:rPr>
              <a:t>Primjeri dobre prakse - Osijek</a:t>
            </a:r>
            <a:endParaRPr lang="en-GB" sz="3600" b="1" dirty="0" smtClean="0">
              <a:latin typeface="Calibri" pitchFamily="34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285720" y="2357430"/>
            <a:ext cx="864393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hr-HR" b="1" dirty="0">
              <a:solidFill>
                <a:srgbClr val="993300"/>
              </a:solidFill>
              <a:latin typeface="Calibri" pitchFamily="34" charset="0"/>
            </a:endParaRPr>
          </a:p>
          <a:p>
            <a:pPr marL="342900" indent="-342900"/>
            <a:endParaRPr lang="hr-HR" b="1" dirty="0">
              <a:latin typeface="Calibri" pitchFamily="34" charset="0"/>
            </a:endParaRPr>
          </a:p>
          <a:p>
            <a:pPr marL="342900" indent="-342900"/>
            <a:endParaRPr lang="hr-HR" sz="1600" dirty="0"/>
          </a:p>
          <a:p>
            <a:pPr marL="342900" indent="-342900">
              <a:buFontTx/>
              <a:buChar char="•"/>
            </a:pPr>
            <a:endParaRPr lang="hr-HR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hr-HR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hr-HR" sz="1600" dirty="0">
              <a:latin typeface="Calibri" pitchFamily="34" charset="0"/>
            </a:endParaRPr>
          </a:p>
        </p:txBody>
      </p:sp>
      <p:pic>
        <p:nvPicPr>
          <p:cNvPr id="20" name="Picture 4" descr="C:\Documents and Settings\Goran Pichler\Desktop\slike za prezentaciju\OS LJ.GAJ 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389287"/>
            <a:ext cx="24542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429124" y="3500438"/>
            <a:ext cx="45720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r>
              <a:rPr lang="vi-VN" kern="0" dirty="0" smtClean="0">
                <a:solidFill>
                  <a:srgbClr val="008000"/>
                </a:solidFill>
              </a:rPr>
              <a:t> rekonstrukcija OŠ Ljudevit Gaj</a:t>
            </a:r>
            <a:endParaRPr lang="hr-HR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</a:pPr>
            <a:r>
              <a:rPr lang="vi-VN" kern="0" dirty="0" smtClean="0">
                <a:solidFill>
                  <a:srgbClr val="008000"/>
                </a:solidFill>
              </a:rPr>
              <a:t>– EU </a:t>
            </a:r>
            <a:r>
              <a:rPr lang="hr-HR" kern="0" dirty="0" smtClean="0">
                <a:solidFill>
                  <a:srgbClr val="008000"/>
                </a:solidFill>
              </a:rPr>
              <a:t>IPA </a:t>
            </a:r>
            <a:r>
              <a:rPr lang="vi-VN" kern="0" dirty="0" smtClean="0">
                <a:solidFill>
                  <a:srgbClr val="008000"/>
                </a:solidFill>
              </a:rPr>
              <a:t>projekt CHEE </a:t>
            </a:r>
            <a:endParaRPr lang="hr-HR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</a:pPr>
            <a:r>
              <a:rPr lang="vi-VN" kern="0" dirty="0" smtClean="0">
                <a:solidFill>
                  <a:srgbClr val="008000"/>
                </a:solidFill>
              </a:rPr>
              <a:t>– partneri Osijek, </a:t>
            </a:r>
            <a:r>
              <a:rPr lang="hr-HR" kern="0" dirty="0" smtClean="0">
                <a:solidFill>
                  <a:srgbClr val="008000"/>
                </a:solidFill>
              </a:rPr>
              <a:t>EFOS </a:t>
            </a:r>
            <a:r>
              <a:rPr lang="vi-VN" kern="0" dirty="0" smtClean="0">
                <a:solidFill>
                  <a:srgbClr val="008000"/>
                </a:solidFill>
              </a:rPr>
              <a:t>, Institut za </a:t>
            </a:r>
            <a:r>
              <a:rPr lang="hr-HR" kern="0" dirty="0" smtClean="0">
                <a:solidFill>
                  <a:srgbClr val="008000"/>
                </a:solidFill>
              </a:rPr>
              <a:t>OIE</a:t>
            </a:r>
            <a:r>
              <a:rPr lang="vi-VN" kern="0" dirty="0" smtClean="0">
                <a:solidFill>
                  <a:srgbClr val="008000"/>
                </a:solidFill>
              </a:rPr>
              <a:t> </a:t>
            </a:r>
            <a:endParaRPr lang="hr-HR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</a:pPr>
            <a:r>
              <a:rPr lang="vi-VN" kern="0" dirty="0" smtClean="0">
                <a:solidFill>
                  <a:srgbClr val="008000"/>
                </a:solidFill>
              </a:rPr>
              <a:t>– u prvoj fazi rekonstrukcije uštede 55</a:t>
            </a:r>
            <a:r>
              <a:rPr lang="hr-HR" kern="0" dirty="0" smtClean="0">
                <a:solidFill>
                  <a:srgbClr val="008000"/>
                </a:solidFill>
              </a:rPr>
              <a:t> %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</a:pPr>
            <a:r>
              <a:rPr lang="vi-VN" kern="0" dirty="0" smtClean="0">
                <a:solidFill>
                  <a:srgbClr val="008000"/>
                </a:solidFill>
              </a:rPr>
              <a:t>–  povrat oko 10 godina </a:t>
            </a: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336600"/>
              </a:buClr>
              <a:buSzPct val="85000"/>
              <a:buFont typeface="Wingdings" pitchFamily="2" charset="2"/>
              <a:buChar char="q"/>
            </a:pPr>
            <a:endParaRPr lang="vi-VN" kern="0" dirty="0" smtClean="0">
              <a:solidFill>
                <a:srgbClr val="008000"/>
              </a:solidFill>
            </a:endParaRPr>
          </a:p>
        </p:txBody>
      </p:sp>
      <p:pic>
        <p:nvPicPr>
          <p:cNvPr id="10" name="Picture 3" descr="C:\Documents and Settings\Goran Pichler\Desktop\slike za prezentaciju\OS LJ.GAJ 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251796"/>
            <a:ext cx="24558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251520" y="3355404"/>
            <a:ext cx="8501122" cy="1588"/>
          </a:xfrm>
          <a:prstGeom prst="line">
            <a:avLst/>
          </a:prstGeom>
          <a:ln w="22225">
            <a:solidFill>
              <a:srgbClr val="336600">
                <a:alpha val="7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 descr="DJ7A"/>
          <p:cNvPicPr>
            <a:picLocks noChangeAspect="1" noChangeArrowheads="1"/>
          </p:cNvPicPr>
          <p:nvPr/>
        </p:nvPicPr>
        <p:blipFill>
          <a:blip r:embed="rId7" cstate="print"/>
          <a:srcRect l="11768" t="14370"/>
          <a:stretch>
            <a:fillRect/>
          </a:stretch>
        </p:blipFill>
        <p:spPr bwMode="auto">
          <a:xfrm>
            <a:off x="5364088" y="1484784"/>
            <a:ext cx="2159645" cy="165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7" descr="OSIJEK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052736"/>
            <a:ext cx="2071688" cy="152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31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11274</TotalTime>
  <Words>766</Words>
  <Application>Microsoft Office PowerPoint</Application>
  <PresentationFormat>On-screen Show (4:3)</PresentationFormat>
  <Paragraphs>151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4_Default Design</vt:lpstr>
      <vt:lpstr>Energetska efikasnost u zgradarstvu    </vt:lpstr>
      <vt:lpstr>Sadržaj      </vt:lpstr>
      <vt:lpstr>Počeci EE u Hrvatskoj – EE projekti UNDP-a i GEF-a  “Removing barriers to energy efficiency in Croatia”</vt:lpstr>
      <vt:lpstr>Kako smo to postigli?</vt:lpstr>
      <vt:lpstr>ISGE – moćni alat u snimci stanja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</dc:creator>
  <cp:lastModifiedBy>mia.dragovic</cp:lastModifiedBy>
  <cp:revision>528</cp:revision>
  <dcterms:created xsi:type="dcterms:W3CDTF">2009-12-02T13:47:50Z</dcterms:created>
  <dcterms:modified xsi:type="dcterms:W3CDTF">2013-08-31T08:43:01Z</dcterms:modified>
</cp:coreProperties>
</file>